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93" r:id="rId12"/>
    <p:sldId id="294" r:id="rId13"/>
    <p:sldId id="265" r:id="rId14"/>
    <p:sldId id="266" r:id="rId15"/>
    <p:sldId id="267" r:id="rId16"/>
    <p:sldId id="306" r:id="rId17"/>
    <p:sldId id="301" r:id="rId18"/>
    <p:sldId id="296" r:id="rId19"/>
    <p:sldId id="271" r:id="rId20"/>
    <p:sldId id="299" r:id="rId21"/>
    <p:sldId id="304" r:id="rId22"/>
    <p:sldId id="303" r:id="rId23"/>
    <p:sldId id="272" r:id="rId24"/>
    <p:sldId id="273" r:id="rId25"/>
    <p:sldId id="305" r:id="rId26"/>
    <p:sldId id="308" r:id="rId27"/>
    <p:sldId id="286" r:id="rId28"/>
    <p:sldId id="302" r:id="rId29"/>
    <p:sldId id="280" r:id="rId30"/>
    <p:sldId id="281" r:id="rId31"/>
    <p:sldId id="282" r:id="rId32"/>
    <p:sldId id="283" r:id="rId33"/>
    <p:sldId id="284" r:id="rId34"/>
    <p:sldId id="285" r:id="rId35"/>
    <p:sldId id="288" r:id="rId36"/>
    <p:sldId id="289" r:id="rId37"/>
    <p:sldId id="290" r:id="rId38"/>
    <p:sldId id="295" r:id="rId39"/>
    <p:sldId id="307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5" autoAdjust="0"/>
    <p:restoredTop sz="94660"/>
  </p:normalViewPr>
  <p:slideViewPr>
    <p:cSldViewPr>
      <p:cViewPr varScale="1">
        <p:scale>
          <a:sx n="83" d="100"/>
          <a:sy n="83" d="100"/>
        </p:scale>
        <p:origin x="-90" y="-5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E54B51AD-B811-4C91-AEFB-744A28CF3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5DC970C6-0017-4327-AEE3-11B7CD144A8F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FF25D263-F57F-4AA4-A375-FD5467762E2B}" type="slidenum">
              <a:rPr 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DA93D54A-4B20-49FD-810D-0B4DBB60563B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9CA73C2F-3BE5-4819-B8CD-78B42558F1F4}" type="slidenum">
              <a:rPr lang="en-US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37B862FA-1C27-4631-9331-4E4F985A7956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F49C0251-2574-4F60-97A5-06F09649752A}" type="slidenum">
              <a:rPr lang="en-US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1E6CAD49-8319-4E1B-8D07-26120F643D4A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7DCB5B39-CC3A-49AB-81D9-22F3363C7325}" type="slidenum">
              <a:rPr 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09A9FB59-965E-426F-882A-3179388F7AA9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FF5791DA-A650-4955-B110-453410ED8102}" type="slidenum">
              <a:rPr 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500" noProof="1">
              <a:latin typeface="Gill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D5A4D097-1EEA-48BC-BAF6-C2B9B1D9201E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E85CF1D4-6AEA-487D-A21F-1F17B90E8A40}" type="slidenum">
              <a:rPr 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174AB069-3BF3-4F8F-9B78-D7C2D513259A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D37CA625-5DE8-4918-98F3-444804BED46A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57BF1F1A-F684-4EA4-B52A-4986B8D8D1ED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A9D8B7C6-AF44-4243-9718-F17675465E4D}" type="slidenum">
              <a:rPr 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7ED0144C-059E-4777-B071-E467BB24A21C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868AD763-20BA-4C17-A608-8A0BAE32CA74}" type="slidenum">
              <a:rPr lang="en-US" sz="120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C2AD3CB4-0932-4A78-AF4C-5B62A8407AF2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D8496A3C-F1CD-48E2-8001-B29A32A4582C}" type="slidenum">
              <a:rPr lang="en-US" sz="1200">
                <a:solidFill>
                  <a:srgbClr val="000000"/>
                </a:solidFill>
              </a:rPr>
              <a:pPr algn="r"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3BB6DD4B-E5B4-40D2-9CD2-53797AB2075B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B99A02B4-6D8A-42F5-9F30-58F65409D88F}" type="slidenum">
              <a:rPr lang="en-US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09257FE4-B361-46FE-A2BD-03CA11B522F0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DAF1D1E7-A0B5-41CF-BB9A-70290C4114A4}" type="slidenum">
              <a:rPr lang="en-US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093CF7CE-17F2-4100-B412-B4223AD71B26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4EA5B264-203B-4D94-8CF4-9721837FE1FA}" type="slidenum">
              <a:rPr lang="en-US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7C541AC8-50BE-491A-BCE7-36C846D5DB67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C5796A44-C650-4555-B84B-E5D4F2473150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38DB05CD-1D85-4F4D-844D-F9641515A17B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60EF426A-00D5-4F26-89D5-D4D0187DE52E}" type="slidenum">
              <a:rPr 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60AEB262-865F-4910-9AB8-9DA19D44634D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15D68ABB-9BEA-493C-801E-488B9846ABB3}" type="slidenum">
              <a:rPr 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8EC69394-9FC6-4F46-84B3-3773850166DD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6E789CA2-08A8-4477-AD10-0B82CBA8C4C0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A1F2A0C0-186C-4EAC-A705-1F9208BE6F98}" type="slidenum">
              <a:rPr 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9E7EAD44-42C6-45B0-BCD1-6E3D74647C0D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EE090C7B-9F0B-4F7E-AF23-2792C8519B90}" type="slidenum">
              <a:rPr 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fld id="{5236AF98-512F-4740-89D4-68C12B909859}" type="slidenum">
              <a:rPr lang="en-US" smtClean="0">
                <a:solidFill>
                  <a:srgbClr val="000000"/>
                </a:solidFill>
                <a:cs typeface="Lucida Sans Unicode" charset="0"/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187E2062-E993-45E5-BDFB-EDE21C852CEF}" type="slidenum">
              <a:rPr 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BF97-B7C5-4576-BD22-FE0302E6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F666-D35E-4CFA-9E3C-00107647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3E23-BE59-4597-BA28-C22E73AA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67FF-7123-4A1F-B14B-ED2DCA390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4BCD-4342-40BF-91FA-5A3B6D63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4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EA89-BAF6-466F-A5FB-8DDE936A6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607F-E760-486F-B6F8-73E97D14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2E80-284C-4F6B-B95A-355DF8A7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89441-455E-45EF-A95C-8A01F878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2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D165-6800-43ED-A908-BE70A944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3362-E049-44AF-8916-FC9AD4CBC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D3DD37F4-7A37-4C04-ADF9-708C5330B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ps.gov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" TargetMode="External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ea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ls.gov/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0000"/>
                </a:solidFill>
              </a:rPr>
              <a:t>Jobs and  Unemployment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18494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73914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Outline</a:t>
            </a:r>
          </a:p>
          <a:p>
            <a:pPr eaLnBrk="1" hangingPunct="1">
              <a:spcBef>
                <a:spcPts val="1750"/>
              </a:spcBef>
              <a:buFont typeface="Times New Roman" pitchFamily="18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The labor force</a:t>
            </a:r>
          </a:p>
          <a:p>
            <a:pPr eaLnBrk="1" hangingPunct="1">
              <a:spcBef>
                <a:spcPts val="1750"/>
              </a:spcBef>
              <a:buFont typeface="Times New Roman" pitchFamily="18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The labor force participation rate</a:t>
            </a:r>
          </a:p>
          <a:p>
            <a:pPr eaLnBrk="1" hangingPunct="1">
              <a:spcBef>
                <a:spcPts val="1750"/>
              </a:spcBef>
              <a:buFont typeface="Times New Roman" pitchFamily="18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The unemployment rate</a:t>
            </a:r>
          </a:p>
          <a:p>
            <a:pPr eaLnBrk="1" hangingPunct="1">
              <a:spcBef>
                <a:spcPts val="1750"/>
              </a:spcBef>
              <a:buFont typeface="Times New Roman" pitchFamily="18" charset="0"/>
              <a:buAutoNum type="arabicPeriod"/>
            </a:pPr>
            <a:r>
              <a:rPr lang="en-US" sz="2800">
                <a:solidFill>
                  <a:srgbClr val="000000"/>
                </a:solidFill>
                <a:latin typeface="Tahoma" pitchFamily="34" charset="0"/>
              </a:rPr>
              <a:t>Sources of unemployment</a:t>
            </a:r>
          </a:p>
          <a:p>
            <a:pPr eaLnBrk="1" hangingPunct="1">
              <a:spcBef>
                <a:spcPts val="1750"/>
              </a:spcBef>
              <a:buClrTx/>
              <a:buSzTx/>
              <a:buFontTx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.wsj.net/public/resources/images/OB-KC265_payrol_E_2010092014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198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0438" y="336550"/>
            <a:ext cx="4495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4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No Ordinary Recession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http://s.wsj.net/public/resources/images/OB-KC185_GDP4_E_20100920122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372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/>
          <a:stretch>
            <a:fillRect/>
          </a:stretch>
        </p:blipFill>
        <p:spPr bwMode="auto">
          <a:xfrm>
            <a:off x="1371600" y="914400"/>
            <a:ext cx="6553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810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Job Market has been Slow to Recover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230563"/>
            <a:ext cx="377507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1447800" y="609600"/>
            <a:ext cx="3581400" cy="2971800"/>
          </a:xfrm>
          <a:prstGeom prst="wedgeRoundRectCallout">
            <a:avLst>
              <a:gd name="adj1" fmla="val 72171"/>
              <a:gd name="adj2" fmla="val 72861"/>
              <a:gd name="adj3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</a:rPr>
              <a:t>23.5 million new jobs</a:t>
            </a:r>
            <a:br>
              <a:rPr lang="en-US" sz="2400" b="1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have were added in the U.S. 1991 and 2000. However, the U.S. lost 2.8 million jobs between March 2001 and August 2003.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8383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743200" y="762000"/>
            <a:ext cx="5029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Nonfarm payrolls fell by 8, 424,000 between December 2007 and January 2010—an average of 337,000 jobs lost per month.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3152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15950"/>
            <a:ext cx="75342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262188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10000" y="2286000"/>
            <a:ext cx="4191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</a:rPr>
              <a:t>The labor force as a percent of the adult population.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4" name="Picture 10" descr="fig23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5" name="Picture 11" descr="fig23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6" name="Picture 12" descr="fig230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7" name="Picture 13" descr="fig2303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3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5" name="Picture 11" descr="eog23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00200"/>
            <a:ext cx="7002462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6" name="Picture 12" descr="eog23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0087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1410" y="627965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Women’s Labor Force Participation Rates are High in Scandinavian Countries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9939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22263"/>
            <a:ext cx="1163638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2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91" name="Picture 15" descr="fig23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2" name="Picture 16" descr="fig230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3" name="Picture 17" descr="fig230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94" name="Picture 18" descr="fig2302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9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524000" y="533400"/>
            <a:ext cx="624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US Unemployment is at a 28-year high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447800"/>
            <a:ext cx="7300912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554038"/>
            <a:ext cx="4529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600200" y="2514600"/>
            <a:ext cx="574833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</a:rPr>
              <a:t>The 16 and older non-institutionalized population that holds a paying job or is </a:t>
            </a:r>
            <a:r>
              <a:rPr lang="en-US" sz="3200" i="1">
                <a:solidFill>
                  <a:srgbClr val="000000"/>
                </a:solidFill>
              </a:rPr>
              <a:t>actively seeking wo</a:t>
            </a:r>
            <a:r>
              <a:rPr lang="en-US" sz="2800" i="1">
                <a:solidFill>
                  <a:srgbClr val="000000"/>
                </a:solidFill>
              </a:rPr>
              <a:t>rk.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18510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8" name="Picture 10" descr="eou23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081088"/>
            <a:ext cx="7237413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eou23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7239000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4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7" name="Picture 9" descr="fig23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327150"/>
            <a:ext cx="7389812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8" name="Picture 10" descr="fig23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7150"/>
            <a:ext cx="73914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33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record shows persistent disparities in unemployment rates for different groups.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2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9" name="Picture 23" descr="eog23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0" name="Picture 24" descr="eog230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1" name="Picture 25" descr="eog230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2" name="Picture 26" descr="eog2301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3" name="Picture 27" descr="eog2301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4" name="Picture 28" descr="eog2301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19200"/>
            <a:ext cx="70881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45" name="Picture 29" descr="eog2301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8660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Full-time versus Part-time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38200" y="1828800"/>
            <a:ext cx="65532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C0504D"/>
              </a:buClr>
              <a:buFont typeface="Calibri" pitchFamily="32" charset="0"/>
              <a:buChar char="•"/>
            </a:pPr>
            <a:r>
              <a:rPr lang="en-US" sz="2600" b="1">
                <a:solidFill>
                  <a:srgbClr val="C0504D"/>
                </a:solidFill>
              </a:rPr>
              <a:t>Full-time workers:</a:t>
            </a:r>
            <a:r>
              <a:rPr lang="en-US" sz="2600">
                <a:solidFill>
                  <a:srgbClr val="000000"/>
                </a:solidFill>
              </a:rPr>
              <a:t> People who normally work 35 hours or more per week.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Font typeface="Calibri" pitchFamily="32" charset="0"/>
              <a:buChar char="•"/>
            </a:pPr>
            <a:r>
              <a:rPr lang="en-US" sz="2600" b="1">
                <a:solidFill>
                  <a:srgbClr val="C0504D"/>
                </a:solidFill>
              </a:rPr>
              <a:t>Part-time workers:</a:t>
            </a:r>
            <a:r>
              <a:rPr lang="en-US" sz="2600">
                <a:solidFill>
                  <a:srgbClr val="000000"/>
                </a:solidFill>
              </a:rPr>
              <a:t> people who normally work less than 35 hours per week.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Font typeface="Calibri" pitchFamily="32" charset="0"/>
              <a:buChar char="•"/>
            </a:pPr>
            <a:r>
              <a:rPr lang="en-US" sz="2600" b="1">
                <a:solidFill>
                  <a:srgbClr val="C0504D"/>
                </a:solidFill>
              </a:rPr>
              <a:t>Involuntary part-time workers:</a:t>
            </a:r>
            <a:r>
              <a:rPr lang="en-US" sz="2600">
                <a:solidFill>
                  <a:srgbClr val="000000"/>
                </a:solidFill>
              </a:rPr>
              <a:t> people who work 1 to 34 hours per week but who are looking for full-time work.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4191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1219200" y="990600"/>
            <a:ext cx="4953000" cy="2286000"/>
          </a:xfrm>
          <a:prstGeom prst="wedgeEllipseCallout">
            <a:avLst>
              <a:gd name="adj1" fmla="val 53171"/>
              <a:gd name="adj2" fmla="val 42361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</a:rPr>
              <a:t>When labor markets weaken, an increasing number of people have to settle for part-time work.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6" name="Picture 14" descr="fig23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7" name="Picture 15" descr="fig23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8" name="Picture 16" descr="fig230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9" name="Picture 17" descr="fig230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8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90169"/>
              </p:ext>
            </p:extLst>
          </p:nvPr>
        </p:nvGraphicFramePr>
        <p:xfrm>
          <a:off x="990601" y="2057400"/>
          <a:ext cx="6172199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877"/>
                <a:gridCol w="1421106"/>
                <a:gridCol w="1088108"/>
                <a:gridCol w="1088108"/>
              </a:tblGrid>
              <a:tr h="518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Unemployment Duration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81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Percentage Unemployed for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816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2010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2000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1983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14 weeks or less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77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60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81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27 weeks or more</a:t>
                      </a:r>
                      <a:endParaRPr lang="en-US" sz="2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39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51493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Source: www.bls.gov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22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Sources of </a:t>
            </a:r>
            <a:br>
              <a:rPr lang="en-US" sz="4000" dirty="0" smtClean="0"/>
            </a:br>
            <a:r>
              <a:rPr lang="en-US" sz="4000" dirty="0" smtClean="0"/>
              <a:t>Unemployment</a:t>
            </a:r>
          </a:p>
        </p:txBody>
      </p:sp>
      <p:pic>
        <p:nvPicPr>
          <p:cNvPr id="29699" name="Picture 5" descr="j01579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04800"/>
            <a:ext cx="1860550" cy="1824038"/>
          </a:xfrm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8153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Job Losers: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People who are fired or laid off from their jobs, either permanently or temporarily.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Job Leavers:</a:t>
            </a:r>
            <a:r>
              <a:rPr lang="en-US" sz="2400" dirty="0">
                <a:solidFill>
                  <a:schemeClr val="accent2"/>
                </a:solidFill>
              </a:rPr>
              <a:t> People who voluntarily quit their jobs.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Entrants:</a:t>
            </a:r>
            <a:r>
              <a:rPr lang="en-US" sz="2400" dirty="0">
                <a:solidFill>
                  <a:schemeClr val="accent2"/>
                </a:solidFill>
              </a:rPr>
              <a:t> People who have just left school and entered the job market are entrants.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Reentrants:</a:t>
            </a:r>
            <a:r>
              <a:rPr lang="en-US" sz="2400" dirty="0">
                <a:solidFill>
                  <a:schemeClr val="accent2"/>
                </a:solidFill>
              </a:rPr>
              <a:t> People who previously held jobs but, then quit and left the labor force and have now decided to look for jobs.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8" name="Picture 14" descr="fig23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9" name="Picture 15" descr="fig23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60" name="Picture 16" descr="fig230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61" name="Picture 17" descr="fig2306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62" name="Picture 18" descr="fig2306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467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1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09600" y="2057400"/>
            <a:ext cx="4876800" cy="28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sz="2400" b="1" dirty="0">
                <a:solidFill>
                  <a:srgbClr val="C0504D"/>
                </a:solidFill>
              </a:rPr>
              <a:t>Economists distinguish between four types of unemployment: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SzPct val="115000"/>
              <a:buFont typeface="Monotype Sorts" pitchFamily="2" charset="2"/>
              <a:buChar char=""/>
            </a:pPr>
            <a:r>
              <a:rPr lang="en-US" sz="2400" b="1" dirty="0">
                <a:solidFill>
                  <a:srgbClr val="C0504D"/>
                </a:solidFill>
              </a:rPr>
              <a:t>Frictional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SzPct val="115000"/>
              <a:buFont typeface="Monotype Sorts" pitchFamily="2" charset="2"/>
              <a:buChar char=""/>
            </a:pPr>
            <a:r>
              <a:rPr lang="en-US" sz="2400" b="1" dirty="0">
                <a:solidFill>
                  <a:srgbClr val="C0504D"/>
                </a:solidFill>
              </a:rPr>
              <a:t>Seasonal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SzPct val="115000"/>
              <a:buFont typeface="Monotype Sorts" pitchFamily="2" charset="2"/>
              <a:buChar char=""/>
            </a:pPr>
            <a:r>
              <a:rPr lang="en-US" sz="2400" b="1" dirty="0">
                <a:solidFill>
                  <a:srgbClr val="C0504D"/>
                </a:solidFill>
              </a:rPr>
              <a:t>Structural</a:t>
            </a:r>
          </a:p>
          <a:p>
            <a:pPr eaLnBrk="1" hangingPunct="1">
              <a:spcBef>
                <a:spcPts val="1125"/>
              </a:spcBef>
              <a:buClr>
                <a:srgbClr val="C0504D"/>
              </a:buClr>
              <a:buSzPct val="115000"/>
              <a:buFont typeface="Monotype Sorts" pitchFamily="2" charset="2"/>
              <a:buChar char=""/>
            </a:pPr>
            <a:r>
              <a:rPr lang="en-US" sz="2400" b="1" dirty="0">
                <a:solidFill>
                  <a:srgbClr val="C0504D"/>
                </a:solidFill>
              </a:rPr>
              <a:t>Cyclical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96" y="1524000"/>
            <a:ext cx="257707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8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C0504D">
                    <a:alpha val="36862"/>
                  </a:srgbClr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Types of unemployment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362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6388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en-US" sz="2400">
                <a:solidFill>
                  <a:srgbClr val="000000"/>
                </a:solidFill>
              </a:rPr>
              <a:t>The </a:t>
            </a:r>
            <a:r>
              <a:rPr lang="en-US" sz="2400">
                <a:solidFill>
                  <a:srgbClr val="0000FF"/>
                </a:solidFill>
                <a:hlinkClick r:id="rId4"/>
              </a:rPr>
              <a:t>Current Population Survey </a:t>
            </a:r>
            <a:r>
              <a:rPr lang="en-US" sz="2400">
                <a:solidFill>
                  <a:srgbClr val="000000"/>
                </a:solidFill>
              </a:rPr>
              <a:t>counts all persons as unemployed who, during the week before the monthly survey </a:t>
            </a:r>
          </a:p>
          <a:p>
            <a:pPr eaLnBrk="1" hangingPunct="1">
              <a:spcBef>
                <a:spcPts val="1500"/>
              </a:spcBef>
              <a:buFont typeface="Times New Roman" pitchFamily="18" charset="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Had no employment,</a:t>
            </a:r>
          </a:p>
          <a:p>
            <a:pPr eaLnBrk="1" hangingPunct="1">
              <a:spcBef>
                <a:spcPts val="1500"/>
              </a:spcBef>
              <a:buFont typeface="Times New Roman" pitchFamily="18" charset="0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Were available for work,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and either</a:t>
            </a:r>
          </a:p>
          <a:p>
            <a:pPr eaLnBrk="1" hangingPunct="1">
              <a:spcBef>
                <a:spcPts val="15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1.   Had made specific efforts to find employment some time during the previous 4 weeks or</a:t>
            </a:r>
          </a:p>
          <a:p>
            <a:pPr eaLnBrk="1" hangingPunct="1">
              <a:spcBef>
                <a:spcPts val="15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2.   Were waiting to be recalled to a job from which they had been laid off. </a:t>
            </a:r>
          </a:p>
          <a:p>
            <a:pPr eaLnBrk="1" hangingPunct="1">
              <a:spcBef>
                <a:spcPts val="1500"/>
              </a:spcBef>
              <a:buFont typeface="Calibri" pitchFamily="32" charset="0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Frictional Unemployment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sz="2800">
                <a:solidFill>
                  <a:srgbClr val="C0504D"/>
                </a:solidFill>
              </a:rPr>
              <a:t>Joblessness experienced by people who are between jobs or are just entering (or re-entering) the labor market.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30305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2206625" y="2633663"/>
            <a:ext cx="5924550" cy="1717675"/>
            <a:chOff x="1390" y="1659"/>
            <a:chExt cx="3732" cy="1082"/>
          </a:xfrm>
        </p:grpSpPr>
        <p:pic>
          <p:nvPicPr>
            <p:cNvPr id="3277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1659"/>
              <a:ext cx="3733" cy="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2775" name="Text Box 6"/>
            <p:cNvSpPr txBox="1">
              <a:spLocks noChangeArrowheads="1"/>
            </p:cNvSpPr>
            <p:nvPr/>
          </p:nvSpPr>
          <p:spPr bwMode="auto">
            <a:xfrm>
              <a:off x="2384" y="1828"/>
              <a:ext cx="2240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I am looking for a job in my field—speech pathology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Seasonal Unemployment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66800" y="1371600"/>
            <a:ext cx="6553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US" sz="2800">
                <a:solidFill>
                  <a:srgbClr val="C0504D"/>
                </a:solidFill>
              </a:rPr>
              <a:t>   Joblessness related to changes in the weather, tourist patterns, or other seasonal factors.</a:t>
            </a:r>
          </a:p>
        </p:txBody>
      </p:sp>
      <p:pic>
        <p:nvPicPr>
          <p:cNvPr id="40963" name="Picture 3" descr="C:\Documents and Settings\crbrown\Local Settings\Temporary Internet Files\Content.IE5\6V37PNGP\MC9002134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3" y="3159127"/>
            <a:ext cx="2235045" cy="16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362200" y="2913064"/>
            <a:ext cx="5010151" cy="1566863"/>
            <a:chOff x="2400" y="1851"/>
            <a:chExt cx="3300" cy="98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851"/>
              <a:ext cx="3300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408" y="2006"/>
              <a:ext cx="2036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rgbClr val="000000"/>
                  </a:solidFill>
                </a:rPr>
                <a:t>It’s hard to find work as a ski instructor during the summer months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Structural Unemployment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731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US">
                <a:solidFill>
                  <a:srgbClr val="000000"/>
                </a:solidFill>
              </a:rPr>
              <a:t>   </a:t>
            </a:r>
            <a:r>
              <a:rPr lang="en-US" sz="2800">
                <a:solidFill>
                  <a:srgbClr val="C0504D"/>
                </a:solidFill>
              </a:rPr>
              <a:t>Joblessness arising from mismatches between workers’ skills and employers’ requirements or between workers’ locations and employers’ locations.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2693988" y="3243263"/>
            <a:ext cx="5284787" cy="2357437"/>
            <a:chOff x="1697" y="2043"/>
            <a:chExt cx="3329" cy="1485"/>
          </a:xfrm>
        </p:grpSpPr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2043"/>
              <a:ext cx="3330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2575" y="2184"/>
              <a:ext cx="200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000000"/>
                  </a:solidFill>
                </a:rPr>
                <a:t>An industrial robot took my job.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Cyclical Unemployment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371600" y="1371600"/>
            <a:ext cx="65532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US" sz="2800">
                <a:solidFill>
                  <a:srgbClr val="C0504D"/>
                </a:solidFill>
              </a:rPr>
              <a:t>Joblessness arising from changes in production over the business cycle</a:t>
            </a: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3267075" y="3090863"/>
            <a:ext cx="4637088" cy="1797050"/>
            <a:chOff x="2058" y="1947"/>
            <a:chExt cx="2921" cy="1132"/>
          </a:xfrm>
        </p:grpSpPr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1947"/>
              <a:ext cx="2922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3172" y="2020"/>
              <a:ext cx="1720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1F497D"/>
                  </a:solidFill>
                </a:rPr>
                <a:t>I couldn’t find work</a:t>
              </a:r>
              <a:br>
                <a:rPr lang="en-US" sz="2000" b="1">
                  <a:solidFill>
                    <a:srgbClr val="1F497D"/>
                  </a:solidFill>
                </a:rPr>
              </a:br>
              <a:r>
                <a:rPr lang="en-US" sz="2000" b="1">
                  <a:solidFill>
                    <a:srgbClr val="1F497D"/>
                  </a:solidFill>
                </a:rPr>
                <a:t>in 1991 due to slump</a:t>
              </a:r>
              <a:br>
                <a:rPr lang="en-US" sz="2000" b="1">
                  <a:solidFill>
                    <a:srgbClr val="1F497D"/>
                  </a:solidFill>
                </a:rPr>
              </a:br>
              <a:r>
                <a:rPr lang="en-US" sz="2000" b="1">
                  <a:solidFill>
                    <a:srgbClr val="1F497D"/>
                  </a:solidFill>
                </a:rPr>
                <a:t> in home building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65125"/>
            <a:ext cx="71389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2286000" y="1109663"/>
            <a:ext cx="6149975" cy="2479675"/>
            <a:chOff x="1440" y="699"/>
            <a:chExt cx="3874" cy="1562"/>
          </a:xfrm>
        </p:grpSpPr>
        <p:pic>
          <p:nvPicPr>
            <p:cNvPr id="3687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99"/>
              <a:ext cx="387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617" y="938"/>
              <a:ext cx="2206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algn="ctr" eaLnBrk="1" hangingPunct="1"/>
              <a:r>
                <a:rPr lang="en-US" dirty="0">
                  <a:solidFill>
                    <a:srgbClr val="000000"/>
                  </a:solidFill>
                </a:rPr>
                <a:t>Job losers may be eligible to collect unemployment benefits for up to 26 weeks. Maximum weekly benefits vary by state. Maximum weekly benefits in Arkansas are currently </a:t>
              </a:r>
              <a:r>
                <a:rPr lang="en-US" dirty="0" smtClean="0">
                  <a:solidFill>
                    <a:srgbClr val="000000"/>
                  </a:solidFill>
                </a:rPr>
                <a:t>$409.  </a:t>
              </a:r>
              <a:r>
                <a:rPr lang="en-US" dirty="0">
                  <a:solidFill>
                    <a:srgbClr val="000000"/>
                  </a:solidFill>
                </a:rPr>
                <a:t>In Washington state they are </a:t>
              </a:r>
              <a:r>
                <a:rPr lang="en-US" dirty="0" smtClean="0">
                  <a:solidFill>
                    <a:srgbClr val="000000"/>
                  </a:solidFill>
                </a:rPr>
                <a:t>$515.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066800" y="3733800"/>
            <a:ext cx="75438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17375E"/>
                </a:solidFill>
              </a:rPr>
              <a:t>The basic requirements for collecting unemployment are: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You must have been employed.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You must be determined to be unemployed through no fault of your own</a:t>
            </a:r>
            <a:r>
              <a:rPr lang="en-US" dirty="0">
                <a:solidFill>
                  <a:srgbClr val="000000"/>
                </a:solidFill>
              </a:rPr>
              <a:t> as defined under state law.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You must file ongoing claims</a:t>
            </a:r>
            <a:r>
              <a:rPr lang="en-US" dirty="0">
                <a:solidFill>
                  <a:srgbClr val="000000"/>
                </a:solidFill>
              </a:rPr>
              <a:t> and respond to questions concerning your continued eligibility. You must report any earnings from work and any job offers or refusal of work during any claim period.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Benefits are determined based on the individual’s earning during a “base period.”</a:t>
            </a:r>
          </a:p>
          <a:p>
            <a:pPr eaLnBrk="1" hangingPunct="1">
              <a:buClrTx/>
              <a:buSzTx/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e069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762000" y="5334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Showcard Gothic" pitchFamily="82" charset="0"/>
              </a:rPr>
              <a:t>Unemployment is a drag!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239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Unemployment causes stress on individuals and families.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Unemployment is correlated with rising incidence of spousal and child abuse, divorce, drug and alcohol use, and crime.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The purely economic cost of unemployment is lost physical output, as measured by the GDP Gap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GDP Gap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617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GDP Gap</a:t>
            </a:r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= Potential GDP - Actual GDP</a:t>
            </a:r>
            <a:r>
              <a:rPr lang="en-US"/>
              <a:t>,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where potential GDP is the the level of output the economy would achieve if the unemployment rate were equal to the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Natural Rate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of the</a:t>
            </a: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NAIRU</a:t>
            </a:r>
            <a:endParaRPr lang="en-US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457200" y="4038600"/>
          <a:ext cx="1751013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Clip" r:id="rId3" imgW="1751076" imgH="1657807" progId="MS_ClipArt_Gallery.2">
                  <p:embed/>
                </p:oleObj>
              </mc:Choice>
              <mc:Fallback>
                <p:oleObj name="Clip" r:id="rId3" imgW="1751076" imgH="1657807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1751013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514600" y="3124200"/>
            <a:ext cx="5181600" cy="1676400"/>
          </a:xfrm>
          <a:prstGeom prst="wedgeRoundRectCallout">
            <a:avLst>
              <a:gd name="adj1" fmla="val -57931"/>
              <a:gd name="adj2" fmla="val 846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solidFill>
                  <a:srgbClr val="FF0000"/>
                </a:solidFill>
              </a:rPr>
              <a:t>NAIRU</a:t>
            </a:r>
            <a:r>
              <a:rPr lang="en-US">
                <a:solidFill>
                  <a:schemeClr val="accent2"/>
                </a:solidFill>
              </a:rPr>
              <a:t> is an acronym for “non-accelerating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inflation rate of unemployment.” It is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the unemployment rate corresponding to zero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cyclical unemployment</a:t>
            </a: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429000" y="5334000"/>
            <a:ext cx="4724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NAIRU is the “full-employment”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 b="1">
                <a:solidFill>
                  <a:schemeClr val="accent2"/>
                </a:solidFill>
              </a:rPr>
              <a:t>unemployment rate.</a:t>
            </a:r>
            <a:endParaRPr lang="en-US"/>
          </a:p>
        </p:txBody>
      </p:sp>
      <p:pic>
        <p:nvPicPr>
          <p:cNvPr id="38919" name="Picture 7" descr="bd06519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18002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GDP Gap </a:t>
            </a: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in2009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038600" y="4419600"/>
            <a:ext cx="396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Okun’s</a:t>
            </a:r>
            <a:r>
              <a:rPr lang="en-US" b="1" dirty="0">
                <a:solidFill>
                  <a:srgbClr val="FF0000"/>
                </a:solidFill>
              </a:rPr>
              <a:t> law</a:t>
            </a:r>
            <a:r>
              <a:rPr lang="en-US" dirty="0"/>
              <a:t>: </a:t>
            </a:r>
            <a:r>
              <a:rPr lang="en-US" dirty="0">
                <a:solidFill>
                  <a:schemeClr val="accent2"/>
                </a:solidFill>
              </a:rPr>
              <a:t>Each percentage point difference between the </a:t>
            </a:r>
            <a:r>
              <a:rPr lang="en-US" dirty="0" smtClean="0">
                <a:solidFill>
                  <a:schemeClr val="accent2"/>
                </a:solidFill>
              </a:rPr>
              <a:t>actual unemployment </a:t>
            </a:r>
            <a:r>
              <a:rPr lang="en-US" dirty="0">
                <a:solidFill>
                  <a:schemeClr val="accent2"/>
                </a:solidFill>
              </a:rPr>
              <a:t>rate and the NAIRU converts to a </a:t>
            </a:r>
            <a:r>
              <a:rPr lang="en-US" dirty="0" smtClean="0">
                <a:solidFill>
                  <a:schemeClr val="accent2"/>
                </a:solidFill>
              </a:rPr>
              <a:t>2.0 percent </a:t>
            </a:r>
            <a:r>
              <a:rPr lang="en-US" dirty="0">
                <a:solidFill>
                  <a:schemeClr val="accent2"/>
                </a:solidFill>
              </a:rPr>
              <a:t>GDP gap. </a:t>
            </a:r>
          </a:p>
        </p:txBody>
      </p:sp>
      <p:pic>
        <p:nvPicPr>
          <p:cNvPr id="39940" name="Picture 3" descr="C:\Documents and Settings\crbrown\Local Settings\Temporary Internet Files\Content.IE5\K9MKELV0\MPj044644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054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4419600" y="1600200"/>
            <a:ext cx="3810000" cy="2362200"/>
          </a:xfrm>
          <a:prstGeom prst="wedgeRoundRectCallout">
            <a:avLst>
              <a:gd name="adj1" fmla="val -103314"/>
              <a:gd name="adj2" fmla="val 4010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Actual </a:t>
            </a:r>
            <a:r>
              <a:rPr lang="en-US" b="1" dirty="0" smtClean="0">
                <a:solidFill>
                  <a:schemeClr val="accent2"/>
                </a:solidFill>
              </a:rPr>
              <a:t>unemployment for the year 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was </a:t>
            </a:r>
            <a:r>
              <a:rPr lang="en-US" b="1" dirty="0" smtClean="0">
                <a:solidFill>
                  <a:schemeClr val="accent2"/>
                </a:solidFill>
              </a:rPr>
              <a:t>9.3%. </a:t>
            </a:r>
            <a:r>
              <a:rPr lang="en-US" b="1" dirty="0">
                <a:solidFill>
                  <a:schemeClr val="accent2"/>
                </a:solidFill>
              </a:rPr>
              <a:t>If you assume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that the NAIRU was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5%, </a:t>
            </a:r>
            <a:r>
              <a:rPr lang="en-US" b="1" dirty="0">
                <a:solidFill>
                  <a:schemeClr val="accent2"/>
                </a:solidFill>
              </a:rPr>
              <a:t>then we can use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 err="1">
                <a:solidFill>
                  <a:schemeClr val="accent2"/>
                </a:solidFill>
              </a:rPr>
              <a:t>Okun’s</a:t>
            </a:r>
            <a:r>
              <a:rPr lang="en-US" b="1" dirty="0">
                <a:solidFill>
                  <a:schemeClr val="accent2"/>
                </a:solidFill>
              </a:rPr>
              <a:t> law to estimate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a GDP gap of </a:t>
            </a:r>
            <a:r>
              <a:rPr lang="en-US" b="1" dirty="0" smtClean="0">
                <a:solidFill>
                  <a:schemeClr val="accent2"/>
                </a:solidFill>
              </a:rPr>
              <a:t>$1.1 Trillion</a:t>
            </a:r>
            <a:r>
              <a:rPr lang="en-US" b="1" dirty="0">
                <a:solidFill>
                  <a:schemeClr val="accent2"/>
                </a:solidFill>
              </a:rPr>
              <a:t/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billion for </a:t>
            </a:r>
            <a:r>
              <a:rPr lang="en-US" b="1" dirty="0" smtClean="0">
                <a:solidFill>
                  <a:schemeClr val="accent2"/>
                </a:solidFill>
              </a:rPr>
              <a:t>2009</a:t>
            </a:r>
            <a:r>
              <a:rPr lang="en-US" b="1" dirty="0" smtClean="0">
                <a:solidFill>
                  <a:schemeClr val="accent2"/>
                </a:solidFill>
              </a:rPr>
              <a:t> (chained 2005 </a:t>
            </a:r>
            <a:r>
              <a:rPr lang="en-US" b="1" dirty="0">
                <a:solidFill>
                  <a:schemeClr val="accent2"/>
                </a:solidFill>
              </a:rPr>
              <a:t>dollars)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1" name="Picture 9" descr="fig23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6245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2" name="Picture 10" descr="fig23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6245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3" name="Picture 11" descr="fig230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6245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4" name="Picture 12" descr="fig2308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6245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5" name="Picture 13" descr="fig2308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6245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3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94332"/>
            <a:ext cx="6248400" cy="540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6595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Recession is shaded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599998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Source: Brown’s calculation from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BLS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BEA</a:t>
            </a:r>
            <a:r>
              <a:rPr lang="en-US" dirty="0" smtClean="0">
                <a:solidFill>
                  <a:schemeClr val="tx2"/>
                </a:solidFill>
              </a:rPr>
              <a:t>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000000"/>
                </a:solidFill>
              </a:rPr>
              <a:t>Labor force does </a:t>
            </a:r>
            <a:r>
              <a:rPr lang="en-US" sz="4400">
                <a:solidFill>
                  <a:srgbClr val="FF0000"/>
                </a:solidFill>
              </a:rPr>
              <a:t>not</a:t>
            </a:r>
            <a:r>
              <a:rPr lang="en-US" sz="4400">
                <a:solidFill>
                  <a:srgbClr val="000000"/>
                </a:solidFill>
              </a:rPr>
              <a:t> include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/>
          <a:lstStyle>
            <a:lvl1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2800"/>
              </a:spcBef>
            </a:pPr>
            <a:r>
              <a:rPr lang="en-US" sz="3200">
                <a:solidFill>
                  <a:srgbClr val="000000"/>
                </a:solidFill>
              </a:rPr>
              <a:t>	Discouraged Workers</a:t>
            </a:r>
          </a:p>
          <a:p>
            <a:pPr eaLnBrk="1" hangingPunct="1">
              <a:spcBef>
                <a:spcPts val="700"/>
              </a:spcBef>
            </a:pPr>
            <a:r>
              <a:rPr lang="en-US" sz="3200">
                <a:solidFill>
                  <a:srgbClr val="000000"/>
                </a:solidFill>
              </a:rPr>
              <a:t>	People who are available and willing to work but have not made specific efforts to find a job within the previous four weeks.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11382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219200"/>
            <a:ext cx="748188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8738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algn="r" eaLnBrk="1" hangingPunct="1"/>
            <a:fld id="{B7BA22D8-67FB-45D9-ADB2-659F784E387A}" type="slidenum">
              <a:rPr 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3200">
                <a:solidFill>
                  <a:srgbClr val="000000"/>
                </a:solidFill>
              </a:rPr>
              <a:t>    </a:t>
            </a:r>
            <a:r>
              <a:rPr lang="en-US" sz="2800">
                <a:solidFill>
                  <a:srgbClr val="000000"/>
                </a:solidFill>
              </a:rPr>
              <a:t>The adult population sums: employed, unemployed, and those not in labor force, June 2007 (in millions)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7950" y="2006600"/>
            <a:ext cx="3489325" cy="3406775"/>
            <a:chOff x="868" y="1264"/>
            <a:chExt cx="2198" cy="2146"/>
          </a:xfrm>
        </p:grpSpPr>
        <p:sp>
          <p:nvSpPr>
            <p:cNvPr id="8205" name="Oval 4"/>
            <p:cNvSpPr>
              <a:spLocks noChangeArrowheads="1"/>
            </p:cNvSpPr>
            <p:nvPr/>
          </p:nvSpPr>
          <p:spPr bwMode="auto">
            <a:xfrm>
              <a:off x="868" y="1264"/>
              <a:ext cx="2199" cy="2147"/>
            </a:xfrm>
            <a:prstGeom prst="ellipse">
              <a:avLst/>
            </a:prstGeom>
            <a:solidFill>
              <a:srgbClr val="FFC1C1">
                <a:alpha val="59999"/>
              </a:srgbClr>
            </a:solidFill>
            <a:ln w="3816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1417" y="1690"/>
              <a:ext cx="92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660066"/>
                  </a:solidFill>
                </a:rPr>
                <a:t>LABOR FORCE</a:t>
              </a:r>
            </a:p>
            <a:p>
              <a:pPr eaLnBrk="1" hangingPunct="1"/>
              <a:r>
                <a:rPr lang="en-US">
                  <a:solidFill>
                    <a:srgbClr val="660066"/>
                  </a:solidFill>
                </a:rPr>
                <a:t>(153.1)</a:t>
              </a:r>
            </a:p>
          </p:txBody>
        </p:sp>
      </p:grp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68575" y="3892550"/>
            <a:ext cx="11064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Employed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(146.2)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29125" y="2325688"/>
            <a:ext cx="2873375" cy="2838450"/>
            <a:chOff x="2790" y="1465"/>
            <a:chExt cx="1810" cy="1788"/>
          </a:xfrm>
        </p:grpSpPr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2790" y="1465"/>
              <a:ext cx="1811" cy="1789"/>
            </a:xfrm>
            <a:prstGeom prst="ellipse">
              <a:avLst/>
            </a:prstGeom>
            <a:solidFill>
              <a:srgbClr val="D1D1F0">
                <a:alpha val="59999"/>
              </a:srgbClr>
            </a:solidFill>
            <a:ln w="381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3355" y="1870"/>
              <a:ext cx="100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S Gothic" charset="0"/>
                  <a:cs typeface="MS Gothic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660066"/>
                  </a:solidFill>
                </a:rPr>
                <a:t>NOT WORKING</a:t>
              </a:r>
            </a:p>
            <a:p>
              <a:pPr eaLnBrk="1" hangingPunct="1"/>
              <a:r>
                <a:rPr lang="en-US">
                  <a:solidFill>
                    <a:srgbClr val="660066"/>
                  </a:solidFill>
                </a:rPr>
                <a:t>(85.5)</a:t>
              </a:r>
            </a:p>
          </p:txBody>
        </p:sp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157788" y="3965575"/>
            <a:ext cx="18145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Not in labor force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(78.6)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30675" y="1757363"/>
            <a:ext cx="14271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Unemployed 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(6.9)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678363" y="2503488"/>
            <a:ext cx="1587" cy="1239837"/>
          </a:xfrm>
          <a:prstGeom prst="line">
            <a:avLst/>
          </a:prstGeom>
          <a:noFill/>
          <a:ln w="936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68388" y="5592763"/>
            <a:ext cx="69707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Labor force= employed + unemployed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Not working = not in the labor force + unemployed</a:t>
            </a:r>
          </a:p>
          <a:p>
            <a:pPr eaLnBrk="1" hangingPunct="1"/>
            <a:r>
              <a:rPr lang="en-US">
                <a:solidFill>
                  <a:srgbClr val="660066"/>
                </a:solidFill>
              </a:rPr>
              <a:t>Adult population = employed + unemployed + not in the labor force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28600" y="1295400"/>
          <a:ext cx="9656763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4" imgW="8538470" imgH="1918203" progId="">
                  <p:embed/>
                </p:oleObj>
              </mc:Choice>
              <mc:Fallback>
                <p:oleObj r:id="rId4" imgW="8538470" imgH="1918203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9656763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914400" y="4370388"/>
          <a:ext cx="7010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6" imgW="491473" imgH="419073" progId="">
                  <p:embed/>
                </p:oleObj>
              </mc:Choice>
              <mc:Fallback>
                <p:oleObj r:id="rId6" imgW="491473" imgH="41907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70388"/>
                        <a:ext cx="70104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947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750"/>
              </a:spcBef>
            </a:pPr>
            <a:r>
              <a:rPr lang="en-US" sz="2800" b="1">
                <a:solidFill>
                  <a:srgbClr val="C0504D"/>
                </a:solidFill>
              </a:rPr>
              <a:t>Employment statistics for the U.S., January 2009 (in thousands)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716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en-US" sz="2400" b="1">
                <a:solidFill>
                  <a:srgbClr val="C0504D"/>
                </a:solidFill>
              </a:rPr>
              <a:t>Thus, the unemployment rate (</a:t>
            </a:r>
            <a:r>
              <a:rPr lang="en-US" sz="2400" b="1" i="1">
                <a:solidFill>
                  <a:srgbClr val="C0504D"/>
                </a:solidFill>
              </a:rPr>
              <a:t>UR</a:t>
            </a:r>
            <a:r>
              <a:rPr lang="en-US" sz="2400" b="1">
                <a:solidFill>
                  <a:srgbClr val="C0504D"/>
                </a:solidFill>
              </a:rPr>
              <a:t>)  is given by: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600200" y="5486400"/>
            <a:ext cx="4876800" cy="373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>
                <a:solidFill>
                  <a:srgbClr val="C0504D"/>
                </a:solidFill>
              </a:rPr>
              <a:t>Source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>
                <a:solidFill>
                  <a:schemeClr val="accent2"/>
                </a:solidFill>
                <a:hlinkClick r:id="rId8"/>
              </a:rPr>
              <a:t>www.bls.gov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846</Words>
  <Application>Microsoft Office PowerPoint</Application>
  <PresentationFormat>On-screen Show (4:3)</PresentationFormat>
  <Paragraphs>142</Paragraphs>
  <Slides>39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 Unemployment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 and  Unemployment</dc:title>
  <dc:creator>crbrown</dc:creator>
  <cp:lastModifiedBy>crbrown</cp:lastModifiedBy>
  <cp:revision>42</cp:revision>
  <cp:lastPrinted>1601-01-01T00:00:00Z</cp:lastPrinted>
  <dcterms:created xsi:type="dcterms:W3CDTF">2008-10-03T17:19:56Z</dcterms:created>
  <dcterms:modified xsi:type="dcterms:W3CDTF">2010-10-05T22:14:40Z</dcterms:modified>
</cp:coreProperties>
</file>