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5" r:id="rId10"/>
    <p:sldId id="292" r:id="rId11"/>
    <p:sldId id="294" r:id="rId12"/>
    <p:sldId id="264" r:id="rId13"/>
    <p:sldId id="288" r:id="rId14"/>
    <p:sldId id="267" r:id="rId15"/>
    <p:sldId id="290" r:id="rId16"/>
    <p:sldId id="270" r:id="rId17"/>
    <p:sldId id="271" r:id="rId18"/>
    <p:sldId id="268" r:id="rId19"/>
    <p:sldId id="269" r:id="rId20"/>
    <p:sldId id="272" r:id="rId21"/>
    <p:sldId id="275" r:id="rId22"/>
    <p:sldId id="276" r:id="rId23"/>
    <p:sldId id="289" r:id="rId24"/>
    <p:sldId id="277" r:id="rId25"/>
    <p:sldId id="278" r:id="rId26"/>
    <p:sldId id="296" r:id="rId27"/>
    <p:sldId id="297" r:id="rId28"/>
    <p:sldId id="295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6292-F9E8-4A37-A542-940257D13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47BE-21E8-4B5E-8CB1-6E001597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3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359D-4E23-49D7-B9B0-13ABE322F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1DDB1-D9D6-47B6-86B3-5CB70BB92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0E01-057A-4919-9F0A-0F242121E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5A501-5C23-4D76-99C0-AEBF16B76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2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21BD-F40D-4F3D-8E71-7DC35338F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9AD24-C68C-4876-BBE4-8445EA824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5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6CEDA-D41F-4BC0-967D-C3EDA8664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BFFE-269F-4E66-9622-2C0C6B758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2BBC-CBD6-472E-9394-7100C0AD8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862D18-D2F3-4CBC-AC15-DD163542C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ar.us/dfa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ar.us/dfa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U.S. and Global Economies</a:t>
            </a:r>
          </a:p>
        </p:txBody>
      </p:sp>
      <p:sp>
        <p:nvSpPr>
          <p:cNvPr id="2051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457200" y="1752600"/>
            <a:ext cx="5257800" cy="4530725"/>
          </a:xfrm>
        </p:spPr>
        <p:txBody>
          <a:bodyPr/>
          <a:lstStyle/>
          <a:p>
            <a:r>
              <a:rPr lang="en-US" sz="2800" smtClean="0"/>
              <a:t>What, how, for whom? The USA</a:t>
            </a:r>
          </a:p>
          <a:p>
            <a:r>
              <a:rPr lang="en-US" sz="2800" smtClean="0"/>
              <a:t>The circular flow model</a:t>
            </a:r>
          </a:p>
          <a:p>
            <a:r>
              <a:rPr lang="en-US" sz="2800" smtClean="0"/>
              <a:t>What, how, for whom? The world</a:t>
            </a:r>
          </a:p>
          <a:p>
            <a:endParaRPr lang="en-US" smtClean="0"/>
          </a:p>
        </p:txBody>
      </p:sp>
      <p:pic>
        <p:nvPicPr>
          <p:cNvPr id="2" name="Picture 5" descr="j0406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2971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Human Capital</a:t>
            </a:r>
          </a:p>
        </p:txBody>
      </p:sp>
      <p:pic>
        <p:nvPicPr>
          <p:cNvPr id="11267" name="Picture 4" descr="j0409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762000" y="2209800"/>
            <a:ext cx="4038600" cy="3124200"/>
          </a:xfrm>
          <a:prstGeom prst="wedgeEllipseCallout">
            <a:avLst>
              <a:gd name="adj1" fmla="val 91315"/>
              <a:gd name="adj2" fmla="val 289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>
                <a:solidFill>
                  <a:schemeClr val="bg1"/>
                </a:solidFill>
              </a:rPr>
              <a:t>Human capital</a:t>
            </a:r>
            <a:r>
              <a:rPr lang="en-US" sz="2400">
                <a:solidFill>
                  <a:schemeClr val="bg1"/>
                </a:solidFill>
              </a:rPr>
              <a:t> is the knowledge and skill people obtain from education, on-the-job training, and work experience.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02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5363"/>
            <a:ext cx="75628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fig02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5363"/>
            <a:ext cx="75628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fig02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5363"/>
            <a:ext cx="75628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fig0202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5363"/>
            <a:ext cx="75628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fig0202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5363"/>
            <a:ext cx="75628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Measuring human capital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Entrepreneurship</a:t>
            </a:r>
          </a:p>
        </p:txBody>
      </p:sp>
      <p:pic>
        <p:nvPicPr>
          <p:cNvPr id="13315" name="Picture 5" descr="j0198133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533400"/>
            <a:ext cx="1797050" cy="2057400"/>
          </a:xfrm>
          <a:noFill/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5181600" cy="15525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Book Antiqua" pitchFamily="18" charset="0"/>
              </a:rPr>
              <a:t>   </a:t>
            </a:r>
            <a:r>
              <a:rPr lang="en-US" sz="2400">
                <a:solidFill>
                  <a:schemeClr val="bg2"/>
                </a:solidFill>
                <a:latin typeface="Book Antiqua" pitchFamily="18" charset="0"/>
              </a:rPr>
              <a:t>Entrepreneurship is the willingness and ability to combine  land, labor and capital into productive enterprises.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3429000"/>
            <a:ext cx="762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Entrepreneurs identify profitable business opportunities and mobilize and coordinate resources to take advantage.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Entrepreneurs have a key role in the </a:t>
            </a:r>
            <a:r>
              <a:rPr lang="en-US" sz="2000" i="1"/>
              <a:t>commercialization of new knowledge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Sam Walton, Michael Dell, Martha Stewart, and Bill Gates are examples of highly successful entrepreneurs.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636588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Income received by owners </a:t>
            </a:r>
            <a:br>
              <a:rPr lang="en-US" sz="3200" dirty="0" smtClean="0"/>
            </a:br>
            <a:r>
              <a:rPr lang="en-US" sz="3200" dirty="0" smtClean="0"/>
              <a:t>of economic resources</a:t>
            </a:r>
          </a:p>
        </p:txBody>
      </p:sp>
      <p:pic>
        <p:nvPicPr>
          <p:cNvPr id="14339" name="Picture 3" descr="j029494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182721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6781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Rent: Income paid for the use of land.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Wages (and salaries): income paid for the services of labor.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Interest: income paid for the use of capital.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Profit (or loss): Income earned by an entrepreneur for running a business</a:t>
            </a:r>
            <a:r>
              <a:rPr lang="en-US" sz="2800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020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89000"/>
            <a:ext cx="533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fig020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89000"/>
            <a:ext cx="533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fig0203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89000"/>
            <a:ext cx="533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934200" y="457200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Out of school for less than 10 years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circular flow model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3810000"/>
            <a:ext cx="6934200" cy="4191000"/>
          </a:xfrm>
        </p:spPr>
        <p:txBody>
          <a:bodyPr/>
          <a:lstStyle/>
          <a:p>
            <a:r>
              <a:rPr lang="en-US" smtClean="0"/>
              <a:t>Production for market</a:t>
            </a:r>
          </a:p>
          <a:p>
            <a:r>
              <a:rPr lang="en-US" smtClean="0"/>
              <a:t>Well defined and protected property rights.</a:t>
            </a:r>
          </a:p>
        </p:txBody>
      </p:sp>
      <p:pic>
        <p:nvPicPr>
          <p:cNvPr id="17412" name="Picture 5" descr="j0414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73175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228600" y="1143000"/>
            <a:ext cx="4038600" cy="2362200"/>
          </a:xfrm>
          <a:prstGeom prst="wedgeEllipseCallout">
            <a:avLst>
              <a:gd name="adj1" fmla="val 100792"/>
              <a:gd name="adj2" fmla="val -1466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The subject of macroeconomics has to do with problems experienced by industrialized, </a:t>
            </a:r>
            <a:r>
              <a:rPr lang="en-US" sz="2000" i="1">
                <a:solidFill>
                  <a:schemeClr val="bg2"/>
                </a:solidFill>
              </a:rPr>
              <a:t>market </a:t>
            </a:r>
            <a:r>
              <a:rPr lang="en-US" sz="2000">
                <a:solidFill>
                  <a:schemeClr val="bg2"/>
                </a:solidFill>
              </a:rPr>
              <a:t>economies.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What is a market?</a:t>
            </a:r>
          </a:p>
        </p:txBody>
      </p:sp>
      <p:pic>
        <p:nvPicPr>
          <p:cNvPr id="18435" name="Picture 5" descr="j0403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25654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6"/>
          <p:cNvSpPr>
            <a:spLocks noChangeArrowheads="1"/>
          </p:cNvSpPr>
          <p:nvPr/>
        </p:nvSpPr>
        <p:spPr bwMode="auto">
          <a:xfrm>
            <a:off x="3200400" y="1676400"/>
            <a:ext cx="4572000" cy="2057400"/>
          </a:xfrm>
          <a:prstGeom prst="wedgeEllipseCallout">
            <a:avLst>
              <a:gd name="adj1" fmla="val -60894"/>
              <a:gd name="adj2" fmla="val 45139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</a:rPr>
              <a:t>A market is an institution that facilitates the exchange of goods and services for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slide4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slide4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slide42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slide42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slide42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lide42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slide42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slide42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3238"/>
            <a:ext cx="6477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4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slide4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slide4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slide4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slide47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lide47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lide47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slide47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What do we produce?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Consumption goods and services</a:t>
            </a:r>
          </a:p>
          <a:p>
            <a:r>
              <a:rPr lang="en-US" sz="2400" smtClean="0"/>
              <a:t>Capital goods</a:t>
            </a:r>
          </a:p>
          <a:p>
            <a:r>
              <a:rPr lang="en-US" sz="2400" smtClean="0"/>
              <a:t>Government goods and services</a:t>
            </a:r>
          </a:p>
          <a:p>
            <a:r>
              <a:rPr lang="en-US" sz="2400" smtClean="0"/>
              <a:t>Exports</a:t>
            </a:r>
          </a:p>
        </p:txBody>
      </p:sp>
      <p:pic>
        <p:nvPicPr>
          <p:cNvPr id="3076" name="Picture 4" descr="C:\Documents and Settings\crbrown\Local Settings\Temporary Internet Files\Content.IE5\K9MKELV0\MC9001497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26606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Economic Functions of Government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mtClean="0"/>
              <a:t>Administration of justice</a:t>
            </a:r>
          </a:p>
          <a:p>
            <a:r>
              <a:rPr lang="en-US" smtClean="0"/>
              <a:t>Provision of “public goods”</a:t>
            </a:r>
          </a:p>
          <a:p>
            <a:r>
              <a:rPr lang="en-US" smtClean="0"/>
              <a:t>Correcting for “externalities” </a:t>
            </a:r>
            <a:br>
              <a:rPr lang="en-US" smtClean="0"/>
            </a:br>
            <a:r>
              <a:rPr lang="en-US" smtClean="0"/>
              <a:t>such as air pollution.</a:t>
            </a:r>
          </a:p>
          <a:p>
            <a:r>
              <a:rPr lang="en-US" smtClean="0"/>
              <a:t>Redistribution of income</a:t>
            </a:r>
          </a:p>
          <a:p>
            <a:r>
              <a:rPr lang="en-US" smtClean="0"/>
              <a:t>Economic stabilization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1508" name="Picture 4" descr="taeovrj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0206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fig0206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fig0206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fig0206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fig0206a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fig0206a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fig0206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0206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fig0206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fig0206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fig0206b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fig0206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71525"/>
            <a:ext cx="5715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449580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468F"/>
              </a:buClr>
              <a:buFont typeface="Webdings" pitchFamily="18" charset="2"/>
              <a:buNone/>
            </a:pPr>
            <a:endParaRPr lang="en-GB" sz="2400"/>
          </a:p>
        </p:txBody>
      </p:sp>
      <p:pic>
        <p:nvPicPr>
          <p:cNvPr id="24579" name="Picture 3" descr="eop02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594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eop02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594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eop02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752600"/>
            <a:ext cx="5457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0207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9545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fig0207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9545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fig0207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9545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fig0207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9545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fig0207a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9545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0207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91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fig0207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91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fig0207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91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fig0207b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91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fig0207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91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fig0207b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91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fig0207b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91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447800" y="5334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Arkansas State Revenues by Source, 2009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2819400" y="903288"/>
            <a:ext cx="358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$16,199.7 (Millions)</a:t>
            </a:r>
            <a:endParaRPr lang="en-US"/>
          </a:p>
          <a:p>
            <a:endParaRPr lang="en-US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2935288" y="5791200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Source: </a:t>
            </a:r>
            <a:r>
              <a:rPr lang="en-US">
                <a:hlinkClick r:id="rId3"/>
              </a:rPr>
              <a:t>www.state.ar.us/dfa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hart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524000" y="792163"/>
            <a:ext cx="541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Arkansas State Expenditures, by Category, 2009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438400" y="5867400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Source: </a:t>
            </a:r>
            <a:r>
              <a:rPr lang="en-US">
                <a:hlinkClick r:id="rId3"/>
              </a:rPr>
              <a:t>www.state.ar.us/dfa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Global Economy</a:t>
            </a:r>
          </a:p>
        </p:txBody>
      </p:sp>
      <p:pic>
        <p:nvPicPr>
          <p:cNvPr id="29699" name="Picture 5" descr="j0410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838200" y="2362200"/>
            <a:ext cx="4572000" cy="3581400"/>
          </a:xfrm>
          <a:prstGeom prst="wedgeEllipseCallout">
            <a:avLst>
              <a:gd name="adj1" fmla="val 78819"/>
              <a:gd name="adj2" fmla="val -908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The</a:t>
            </a:r>
            <a:r>
              <a:rPr lang="en-US" sz="2400"/>
              <a:t> </a:t>
            </a:r>
            <a:r>
              <a:rPr lang="en-US" sz="2400">
                <a:solidFill>
                  <a:schemeClr val="bg1"/>
                </a:solidFill>
              </a:rPr>
              <a:t>world</a:t>
            </a:r>
            <a:r>
              <a:rPr lang="en-US" sz="2400"/>
              <a:t> </a:t>
            </a:r>
            <a:r>
              <a:rPr lang="en-US" sz="2400">
                <a:solidFill>
                  <a:schemeClr val="bg1"/>
                </a:solidFill>
              </a:rPr>
              <a:t>is more “integrated” than ever before, as measured by the movement of resources, goods and services between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02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85800"/>
            <a:ext cx="5629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fig020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85800"/>
            <a:ext cx="5629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fig020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85800"/>
            <a:ext cx="5629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fig0208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85800"/>
            <a:ext cx="5629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fig0208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85800"/>
            <a:ext cx="5629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fig0208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71513"/>
            <a:ext cx="56292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fig0208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914400"/>
            <a:ext cx="562927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fig0208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6292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38517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Distribution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of global production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0201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1050"/>
            <a:ext cx="6781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fig0201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1050"/>
            <a:ext cx="6781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ig0201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1050"/>
            <a:ext cx="6781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fig0201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1050"/>
            <a:ext cx="6781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ig0201a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1050"/>
            <a:ext cx="6781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-304800"/>
            <a:ext cx="838517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>
                <a:latin typeface="Arial" charset="0"/>
              </a:rPr>
              <a:t>What we produce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0209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fig0209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fig0209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g0209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Energy Sources in the World Economy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0209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fig0209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fig0209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fig0209b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Energy Sources in the World Economy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g0209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fig0209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fig0209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fig0209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68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Energy Sources in the World Economy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02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76288"/>
            <a:ext cx="7543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fig02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76288"/>
            <a:ext cx="7543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0201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50888"/>
            <a:ext cx="6477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ig0201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50888"/>
            <a:ext cx="6477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fig0201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50888"/>
            <a:ext cx="6477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op02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752600"/>
            <a:ext cx="568642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eop02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752600"/>
            <a:ext cx="568642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eop020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752600"/>
            <a:ext cx="568642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eop0201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600200"/>
            <a:ext cx="648335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Service Economy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do we produce?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6650" y="2971800"/>
            <a:ext cx="8007350" cy="4191000"/>
          </a:xfrm>
        </p:spPr>
        <p:txBody>
          <a:bodyPr/>
          <a:lstStyle/>
          <a:p>
            <a:r>
              <a:rPr lang="en-US" smtClean="0"/>
              <a:t>Land</a:t>
            </a:r>
          </a:p>
          <a:p>
            <a:r>
              <a:rPr lang="en-US" smtClean="0"/>
              <a:t>Labor </a:t>
            </a:r>
          </a:p>
          <a:p>
            <a:r>
              <a:rPr lang="en-US" smtClean="0"/>
              <a:t>Capital</a:t>
            </a:r>
          </a:p>
          <a:p>
            <a:r>
              <a:rPr lang="en-US" smtClean="0"/>
              <a:t>Entrepreneurship</a:t>
            </a:r>
          </a:p>
        </p:txBody>
      </p:sp>
      <p:pic>
        <p:nvPicPr>
          <p:cNvPr id="7172" name="Picture 4" descr="j0415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505200"/>
            <a:ext cx="1554162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590800" y="1828800"/>
            <a:ext cx="3581400" cy="1981200"/>
          </a:xfrm>
          <a:prstGeom prst="wedgeEllipseCallout">
            <a:avLst>
              <a:gd name="adj1" fmla="val 46521"/>
              <a:gd name="adj2" fmla="val 8286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</a:rPr>
              <a:t>We produce by using productive resources or </a:t>
            </a:r>
            <a:r>
              <a:rPr lang="en-US" sz="2000" i="1" dirty="0">
                <a:solidFill>
                  <a:schemeClr val="tx2"/>
                </a:solidFill>
              </a:rPr>
              <a:t>factors of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j02951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379913"/>
            <a:ext cx="22590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j0163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2336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Land or natural resources</a:t>
            </a:r>
          </a:p>
        </p:txBody>
      </p:sp>
      <p:pic>
        <p:nvPicPr>
          <p:cNvPr id="8197" name="Picture 9" descr="C:\Documents and Settings\crbrown\Local Settings\Temporary Internet Files\Content.IE5\ABMGJ45G\MP90044784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524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C:\Documents and Settings\crbrown\Local Settings\Temporary Internet Files\Content.IE5\WHZXBWXD\MP90039981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4988"/>
            <a:ext cx="25495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C:\Documents and Settings\crbrown\Local Settings\Temporary Internet Files\Content.IE5\ABMGJ45G\MP90043839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36725"/>
            <a:ext cx="26463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758825" y="304800"/>
            <a:ext cx="838517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Labor or “human resources”</a:t>
            </a:r>
          </a:p>
        </p:txBody>
      </p:sp>
      <p:pic>
        <p:nvPicPr>
          <p:cNvPr id="9219" name="Picture 13" descr="C:\Documents and Settings\crbrown\Local Settings\Temporary Internet Files\Content.IE5\6V37PNGP\MP9004096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 descr="C:\Documents and Settings\crbrown\Local Settings\Temporary Internet Files\Content.IE5\ABMGJ45G\MP9004009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768725"/>
            <a:ext cx="115093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8" descr="C:\Documents and Settings\crbrown\Local Settings\Temporary Internet Files\Content.IE5\WHZXBWXD\MC9002802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0988"/>
            <a:ext cx="14160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9" descr="C:\Documents and Settings\crbrown\Local Settings\Temporary Internet Files\Content.IE5\WHZXBWXD\MC9000713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886200"/>
            <a:ext cx="16414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1" descr="C:\Documents and Settings\crbrown\Local Settings\Temporary Internet Files\Content.IE5\WHZXBWXD\MP90028991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43063"/>
            <a:ext cx="2228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2" descr="C:\Documents and Settings\crbrown\Local Settings\Temporary Internet Files\Content.IE5\WHZXBWXD\MC90035720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29050"/>
            <a:ext cx="11382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4" descr="C:\Documents and Settings\crbrown\Local Settings\Temporary Internet Files\Content.IE5\ABMGJ45G\MC90035909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83025"/>
            <a:ext cx="18002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Capital or </a:t>
            </a:r>
            <a:r>
              <a:rPr lang="en-US" sz="4000" smtClean="0"/>
              <a:t>“manmade instruments of production”</a:t>
            </a:r>
          </a:p>
        </p:txBody>
      </p:sp>
      <p:graphicFrame>
        <p:nvGraphicFramePr>
          <p:cNvPr id="10243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066800" y="4068763"/>
          <a:ext cx="14859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lip" r:id="rId3" imgW="1486814" imgH="1819656" progId="MS_ClipArt_Gallery.2">
                  <p:embed/>
                </p:oleObj>
              </mc:Choice>
              <mc:Fallback>
                <p:oleObj name="Clip" r:id="rId3" imgW="1486814" imgH="1819656" progId="MS_ClipArt_Gallery.2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68763"/>
                        <a:ext cx="148590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6" descr="j04103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44688"/>
            <a:ext cx="1624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j04067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17663"/>
            <a:ext cx="1373187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C:\Documents and Settings\crbrown\Local Settings\Temporary Internet Files\Content.IE5\WHZXBWXD\MP90039048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789113"/>
            <a:ext cx="13668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C:\Documents and Settings\crbrown\Local Settings\Temporary Internet Files\Content.IE5\ABMGJ45G\MC90024145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6049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147478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229</TotalTime>
  <Words>377</Words>
  <Application>Microsoft Office PowerPoint</Application>
  <PresentationFormat>On-screen Show (4:3)</PresentationFormat>
  <Paragraphs>57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Cambria</vt:lpstr>
      <vt:lpstr>Calibri</vt:lpstr>
      <vt:lpstr>Book Antiqua</vt:lpstr>
      <vt:lpstr>Times New Roman</vt:lpstr>
      <vt:lpstr>Webdings</vt:lpstr>
      <vt:lpstr>Arial Narrow</vt:lpstr>
      <vt:lpstr>Adjacency</vt:lpstr>
      <vt:lpstr>Microsoft Clip Gallery</vt:lpstr>
      <vt:lpstr>The U.S. and Global Economies</vt:lpstr>
      <vt:lpstr>What do we produce?</vt:lpstr>
      <vt:lpstr>What we produce</vt:lpstr>
      <vt:lpstr>PowerPoint Presentation</vt:lpstr>
      <vt:lpstr>The Service Economy</vt:lpstr>
      <vt:lpstr>How do we produce?</vt:lpstr>
      <vt:lpstr>Land or natural resources</vt:lpstr>
      <vt:lpstr>Labor or “human resources”</vt:lpstr>
      <vt:lpstr>Capital or “manmade instruments of production”</vt:lpstr>
      <vt:lpstr>Human Capital</vt:lpstr>
      <vt:lpstr>Measuring human capital</vt:lpstr>
      <vt:lpstr>Entrepreneurship</vt:lpstr>
      <vt:lpstr>Income received by owners  of economic resources</vt:lpstr>
      <vt:lpstr>PowerPoint Presentation</vt:lpstr>
      <vt:lpstr>PowerPoint Presentation</vt:lpstr>
      <vt:lpstr>The circular flow model</vt:lpstr>
      <vt:lpstr>What is a market?</vt:lpstr>
      <vt:lpstr>PowerPoint Presentation</vt:lpstr>
      <vt:lpstr>PowerPoint Presentation</vt:lpstr>
      <vt:lpstr>Economic Functions of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Global Economy</vt:lpstr>
      <vt:lpstr>Distribution of global production</vt:lpstr>
      <vt:lpstr>Energy Sources in the World Economy</vt:lpstr>
      <vt:lpstr>Energy Sources in the World Economy</vt:lpstr>
      <vt:lpstr>Energy Sources in the World Economy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U.S. and Global Economies</dc:title>
  <dc:creator>crbrown</dc:creator>
  <cp:lastModifiedBy>crbrown</cp:lastModifiedBy>
  <cp:revision>13</cp:revision>
  <dcterms:created xsi:type="dcterms:W3CDTF">2006-08-25T16:29:07Z</dcterms:created>
  <dcterms:modified xsi:type="dcterms:W3CDTF">2010-08-31T18:33:23Z</dcterms:modified>
</cp:coreProperties>
</file>