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theme/themeOverride1.xml" ContentType="application/vnd.openxmlformats-officedocument.themeOverr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81" r:id="rId1"/>
  </p:sldMasterIdLst>
  <p:notesMasterIdLst>
    <p:notesMasterId r:id="rId43"/>
  </p:notesMasterIdLst>
  <p:sldIdLst>
    <p:sldId id="256" r:id="rId2"/>
    <p:sldId id="257" r:id="rId3"/>
    <p:sldId id="302" r:id="rId4"/>
    <p:sldId id="303" r:id="rId5"/>
    <p:sldId id="314" r:id="rId6"/>
    <p:sldId id="316" r:id="rId7"/>
    <p:sldId id="315" r:id="rId8"/>
    <p:sldId id="304" r:id="rId9"/>
    <p:sldId id="307" r:id="rId10"/>
    <p:sldId id="308" r:id="rId11"/>
    <p:sldId id="318" r:id="rId12"/>
    <p:sldId id="309" r:id="rId13"/>
    <p:sldId id="317" r:id="rId14"/>
    <p:sldId id="266" r:id="rId15"/>
    <p:sldId id="277" r:id="rId16"/>
    <p:sldId id="278" r:id="rId17"/>
    <p:sldId id="267" r:id="rId18"/>
    <p:sldId id="295" r:id="rId19"/>
    <p:sldId id="296" r:id="rId20"/>
    <p:sldId id="279" r:id="rId21"/>
    <p:sldId id="281" r:id="rId22"/>
    <p:sldId id="282" r:id="rId23"/>
    <p:sldId id="297" r:id="rId24"/>
    <p:sldId id="288" r:id="rId25"/>
    <p:sldId id="319" r:id="rId26"/>
    <p:sldId id="320" r:id="rId27"/>
    <p:sldId id="268" r:id="rId28"/>
    <p:sldId id="283" r:id="rId29"/>
    <p:sldId id="289" r:id="rId30"/>
    <p:sldId id="293" r:id="rId31"/>
    <p:sldId id="300" r:id="rId32"/>
    <p:sldId id="311" r:id="rId33"/>
    <p:sldId id="312" r:id="rId34"/>
    <p:sldId id="270" r:id="rId35"/>
    <p:sldId id="269" r:id="rId36"/>
    <p:sldId id="301" r:id="rId37"/>
    <p:sldId id="284" r:id="rId38"/>
    <p:sldId id="285" r:id="rId39"/>
    <p:sldId id="291" r:id="rId40"/>
    <p:sldId id="321" r:id="rId41"/>
    <p:sldId id="292" r:id="rId42"/>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669900"/>
    <a:srgbClr val="E7F4F5"/>
    <a:srgbClr val="B5E1C7"/>
    <a:srgbClr val="CCE8EA"/>
    <a:srgbClr val="A8E0AF"/>
    <a:srgbClr val="90D899"/>
    <a:srgbClr val="FFAD5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48" autoAdjust="0"/>
    <p:restoredTop sz="99852" autoAdjust="0"/>
  </p:normalViewPr>
  <p:slideViewPr>
    <p:cSldViewPr snapToGrid="0">
      <p:cViewPr>
        <p:scale>
          <a:sx n="50" d="100"/>
          <a:sy n="50" d="100"/>
        </p:scale>
        <p:origin x="-2142" y="-618"/>
      </p:cViewPr>
      <p:guideLst>
        <p:guide orient="horz" pos="2557"/>
        <p:guide pos="4767"/>
      </p:guideLst>
    </p:cSldViewPr>
  </p:slideViewPr>
  <p:outlineViewPr>
    <p:cViewPr>
      <p:scale>
        <a:sx n="33" d="100"/>
        <a:sy n="33" d="100"/>
      </p:scale>
      <p:origin x="0" y="8472"/>
    </p:cViewPr>
  </p:outlineViewPr>
  <p:notesTextViewPr>
    <p:cViewPr>
      <p:scale>
        <a:sx n="100" d="100"/>
        <a:sy n="100" d="100"/>
      </p:scale>
      <p:origin x="0" y="0"/>
    </p:cViewPr>
  </p:notesTextViewPr>
  <p:sorterViewPr>
    <p:cViewPr>
      <p:scale>
        <a:sx n="66" d="100"/>
        <a:sy n="66" d="100"/>
      </p:scale>
      <p:origin x="0" y="4086"/>
    </p:cViewPr>
  </p:sorterViewPr>
  <p:notesViewPr>
    <p:cSldViewPr snapToGrid="0">
      <p:cViewPr>
        <p:scale>
          <a:sx n="100" d="100"/>
          <a:sy n="100" d="100"/>
        </p:scale>
        <p:origin x="-1548" y="240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sz="1600"/>
            </a:pPr>
            <a:r>
              <a:rPr lang="en-US" sz="1600"/>
              <a:t>Failures of FDIC Insured Finanical Institutions</a:t>
            </a:r>
          </a:p>
        </c:rich>
      </c:tx>
      <c:layout/>
    </c:title>
    <c:plotArea>
      <c:layout/>
      <c:barChart>
        <c:barDir val="col"/>
        <c:grouping val="clustered"/>
        <c:ser>
          <c:idx val="0"/>
          <c:order val="0"/>
          <c:cat>
            <c:numRef>
              <c:f>Sheet1!$D$3:$D$22</c:f>
              <c:numCache>
                <c:formatCode>General</c:formatCode>
                <c:ptCount val="20"/>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numCache>
            </c:numRef>
          </c:cat>
          <c:val>
            <c:numRef>
              <c:f>Sheet1!$E$3:$E$22</c:f>
              <c:numCache>
                <c:formatCode>General</c:formatCode>
                <c:ptCount val="20"/>
                <c:pt idx="0">
                  <c:v>381</c:v>
                </c:pt>
                <c:pt idx="1">
                  <c:v>268</c:v>
                </c:pt>
                <c:pt idx="2">
                  <c:v>179</c:v>
                </c:pt>
                <c:pt idx="3">
                  <c:v>50</c:v>
                </c:pt>
                <c:pt idx="4">
                  <c:v>15</c:v>
                </c:pt>
                <c:pt idx="5">
                  <c:v>8</c:v>
                </c:pt>
                <c:pt idx="6">
                  <c:v>6</c:v>
                </c:pt>
                <c:pt idx="7">
                  <c:v>1</c:v>
                </c:pt>
                <c:pt idx="8">
                  <c:v>3</c:v>
                </c:pt>
                <c:pt idx="9">
                  <c:v>8</c:v>
                </c:pt>
                <c:pt idx="10">
                  <c:v>7</c:v>
                </c:pt>
                <c:pt idx="11">
                  <c:v>4</c:v>
                </c:pt>
                <c:pt idx="12">
                  <c:v>11</c:v>
                </c:pt>
                <c:pt idx="13">
                  <c:v>3</c:v>
                </c:pt>
                <c:pt idx="14">
                  <c:v>4</c:v>
                </c:pt>
                <c:pt idx="15">
                  <c:v>0</c:v>
                </c:pt>
                <c:pt idx="16">
                  <c:v>0</c:v>
                </c:pt>
                <c:pt idx="17">
                  <c:v>3</c:v>
                </c:pt>
                <c:pt idx="18">
                  <c:v>25</c:v>
                </c:pt>
                <c:pt idx="19">
                  <c:v>140</c:v>
                </c:pt>
              </c:numCache>
            </c:numRef>
          </c:val>
        </c:ser>
        <c:axId val="68602112"/>
        <c:axId val="68822528"/>
      </c:barChart>
      <c:catAx>
        <c:axId val="68602112"/>
        <c:scaling>
          <c:orientation val="minMax"/>
        </c:scaling>
        <c:axPos val="b"/>
        <c:title>
          <c:tx>
            <c:rich>
              <a:bodyPr/>
              <a:lstStyle/>
              <a:p>
                <a:pPr>
                  <a:defRPr sz="1400"/>
                </a:pPr>
                <a:r>
                  <a:rPr lang="en-US" sz="1400"/>
                  <a:t>Year</a:t>
                </a:r>
              </a:p>
            </c:rich>
          </c:tx>
          <c:layout/>
        </c:title>
        <c:numFmt formatCode="General" sourceLinked="1"/>
        <c:tickLblPos val="nextTo"/>
        <c:txPr>
          <a:bodyPr/>
          <a:lstStyle/>
          <a:p>
            <a:pPr>
              <a:defRPr sz="1200"/>
            </a:pPr>
            <a:endParaRPr lang="en-US"/>
          </a:p>
        </c:txPr>
        <c:crossAx val="68822528"/>
        <c:crosses val="autoZero"/>
        <c:auto val="1"/>
        <c:lblAlgn val="ctr"/>
        <c:lblOffset val="100"/>
      </c:catAx>
      <c:valAx>
        <c:axId val="68822528"/>
        <c:scaling>
          <c:orientation val="minMax"/>
        </c:scaling>
        <c:axPos val="l"/>
        <c:majorGridlines/>
        <c:title>
          <c:tx>
            <c:rich>
              <a:bodyPr rot="-5400000" vert="horz"/>
              <a:lstStyle/>
              <a:p>
                <a:pPr>
                  <a:defRPr sz="1400"/>
                </a:pPr>
                <a:r>
                  <a:rPr lang="en-US" sz="1400"/>
                  <a:t>Number</a:t>
                </a:r>
              </a:p>
            </c:rich>
          </c:tx>
          <c:layout/>
        </c:title>
        <c:numFmt formatCode="General" sourceLinked="1"/>
        <c:tickLblPos val="nextTo"/>
        <c:txPr>
          <a:bodyPr/>
          <a:lstStyle/>
          <a:p>
            <a:pPr>
              <a:defRPr sz="1200"/>
            </a:pPr>
            <a:endParaRPr lang="en-US"/>
          </a:p>
        </c:txPr>
        <c:crossAx val="68602112"/>
        <c:crosses val="autoZero"/>
        <c:crossBetween val="between"/>
      </c:valAx>
    </c:plotArea>
    <c:plotVisOnly val="1"/>
    <c:dispBlanksAs val="gap"/>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pitchFamily="17"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ＭＳ Ｐゴシック" pitchFamily="17" charset="-128"/>
              </a:defRPr>
            </a:lvl1pPr>
          </a:lstStyle>
          <a:p>
            <a:pPr>
              <a:defRPr/>
            </a:pPr>
            <a:fld id="{A29916C7-F7BE-4DA0-A2C7-9CF3E9A6ECCE}" type="datetimeFigureOut">
              <a:rPr lang="en-US"/>
              <a:pPr>
                <a:defRPr/>
              </a:pPr>
              <a:t>11/30/2011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pitchFamily="17"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ＭＳ Ｐゴシック" pitchFamily="17" charset="-128"/>
              </a:defRPr>
            </a:lvl1pPr>
          </a:lstStyle>
          <a:p>
            <a:pPr>
              <a:defRPr/>
            </a:pPr>
            <a:fld id="{F5E8F0EF-A596-4827-B631-5B33C18C9C1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This chapter starts by introducing the transactions and asset demand for money and explaining how the interaction of the demand and supply of money determine the interest rates in the market.  Banks’ balance sheets are used to explain how open market operations is effective in changing the money supply. We will learn about tools other than open market operations that the Fed might use to manipulate the money supply and the reasons that these tools are chosen, or not chosen.  We will then evaluate expansionary and restrictive monetary policy, conditions under which these policies should be used, and how they impact interest rates, investment, and aggregate demand.  We close with a discussion of issues related to monetary policy and current monetary policy.</a:t>
            </a:r>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EF87B8E-DBBA-491A-8CCE-365BB4A5FA6B}" type="slidenum">
              <a:rPr lang="en-US" smtClean="0">
                <a:ea typeface="ＭＳ Ｐゴシック" pitchFamily="34" charset="-128"/>
              </a:rPr>
              <a:pPr/>
              <a:t>1</a:t>
            </a:fld>
            <a:endParaRPr lang="en-US" smtClean="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two main assets of the Federal Reserve Banks are securities and loans to commercial banks.  The securities are government bonds that have been purchased by the Federal Reserve Bank to increase the supply of money in the economy.  Loans to commercial banks also help the banks to increase their reserves.  The liabilities of the Federal Reserve Banks have three noteworthy items.  The reserves of commercial banks represent the required reserves that banks must hold to ensure their stability.  These reserves are also listed as assets on the banks’ books.  The Treasury Deposits represent the amount of money the U.S. government has on deposit with the Fed.  The government uses this money to pay its obligations.  The Federal Reserve Notes Outstanding represents the supply of paper money currently circulating outside of the Federal Reserve Banks.  Over the past couple of years, the balance sheet of the Fed has increased dramatically as the Fed has taken various actions to help the economy recover from the recession.</a:t>
            </a:r>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581790-0CD0-45DB-ADAA-830B877EB870}" type="slidenum">
              <a:rPr lang="en-US" smtClean="0">
                <a:ea typeface="ＭＳ Ｐゴシック" pitchFamily="34" charset="-128"/>
              </a:rPr>
              <a:pPr/>
              <a:t>15</a:t>
            </a:fld>
            <a:endParaRPr lang="en-US" smtClean="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chart contains some examples of the central banks of other nations.  Like the Federal Reserve System, these banks coordinate the monetary policies of their countries.</a:t>
            </a:r>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1A90A4-E878-4EFB-9CB3-32BBFAB3A5F3}" type="slidenum">
              <a:rPr lang="en-US" smtClean="0">
                <a:ea typeface="ＭＳ Ｐゴシック" pitchFamily="34" charset="-128"/>
              </a:rPr>
              <a:pPr/>
              <a:t>16</a:t>
            </a:fld>
            <a:endParaRPr lang="en-US" smtClean="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Open market operations are used by the Fed to increase or decrease the commercial bank reserves available which, in turn, will affect the amount of money available in the economy.</a:t>
            </a:r>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8EA9907-8667-420C-89EC-AE8FDEA96B63}" type="slidenum">
              <a:rPr lang="en-US" smtClean="0">
                <a:ea typeface="ＭＳ Ｐゴシック" pitchFamily="34" charset="-128"/>
              </a:rPr>
              <a:pPr/>
              <a:t>17</a:t>
            </a:fld>
            <a:endParaRPr lang="en-US" smtClean="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bwMode="auto">
          <a:noFill/>
          <a:ln>
            <a:solidFill>
              <a:srgbClr val="000000"/>
            </a:solidFill>
            <a:miter lim="800000"/>
            <a:headEnd/>
            <a:tailEnd/>
          </a:ln>
        </p:spPr>
      </p:sp>
      <p:sp>
        <p:nvSpPr>
          <p:cNvPr id="61443"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As part of their open-market operations, the Fed will buy or sell government bonds.  If they purchase the bonds from commercial banks, the commercial banks are in effect transferring part of their holding of securities to the Fed, which creates new reserves for the banks in their accounts at the Fed.  By increasing the commercial banks’ reserves, the Fed has increased their lending capacity.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p:spPr>
      </p:sp>
      <p:sp>
        <p:nvSpPr>
          <p:cNvPr id="62467"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If the Fed sells government bonds to commercial banks, the opposite effect occurs.  The banks lose reserves, which will reduce their lending capacity.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When the Fed buys government bonds from commercial banks, it increases the assets of the Fed and increases the reserves of the commercial banks.  This will increase the lending ability of the commercial banks.</a:t>
            </a:r>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352881-D736-465B-B844-29D43CDF6C56}" type="slidenum">
              <a:rPr lang="en-US" smtClean="0">
                <a:ea typeface="ＭＳ Ｐゴシック" pitchFamily="34" charset="-128"/>
              </a:rPr>
              <a:pPr/>
              <a:t>20</a:t>
            </a:fld>
            <a:endParaRPr lang="en-US" smtClean="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When the Fed buys government bonds from the public, the effect is much the same.  The assets of the Fed increase, and as the public deposits the funds into a commercial bank, its reserves and lending ability will increase.</a:t>
            </a:r>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CB1DE0-3699-416D-85AE-5C2D29E2236C}" type="slidenum">
              <a:rPr lang="en-US" smtClean="0">
                <a:ea typeface="ＭＳ Ｐゴシック" pitchFamily="34" charset="-128"/>
              </a:rPr>
              <a:pPr/>
              <a:t>21</a:t>
            </a:fld>
            <a:endParaRPr lang="en-US" smtClean="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addition to open market operations, the Fed has three other tools available.  The Fed can change the reserve ratio, which will affect the ability of commercial banks to lend.  If the reserve ratio is increased, the money multiplier will decrease and vice versa.  </a:t>
            </a:r>
          </a:p>
          <a:p>
            <a:pPr eaLnBrk="1" hangingPunct="1">
              <a:spcBef>
                <a:spcPct val="0"/>
              </a:spcBef>
            </a:pPr>
            <a:r>
              <a:rPr lang="en-US" smtClean="0"/>
              <a:t>As the “lender of last resort,” the Fed makes short-term loans to banks to cover unexpected and immediate needs for additional funds.  The rate that the Fed charges the banks is called the discount rate.  In providing the loan, the Fed increases the reserves of the borrowing bank.  Since there are no required reserves against loans from the Fed, all new reserves are considered excess reserves, and as such, they enhance the ability of the bank to lend. If the Fed raises the discount rate, it discourages banks from borrowing, and if it lowers the rate, it encourages banks to borrow.  </a:t>
            </a:r>
          </a:p>
          <a:p>
            <a:pPr eaLnBrk="1" hangingPunct="1">
              <a:spcBef>
                <a:spcPct val="0"/>
              </a:spcBef>
            </a:pPr>
            <a:r>
              <a:rPr lang="en-US" smtClean="0"/>
              <a:t>The term auction facility is another way that the Fed can alter bank reserves.  Twice a month, the Fed auctions off the right for banks to borrow reserves for 28- and 84-day periods.  This tool allows the Fed to guarantee that the amount of reverses it wishes to lend will be borrowed and, therefore, will be available as excess reserves in the banking system to increase lending.</a:t>
            </a:r>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535F0A-F62B-4188-807E-AB6232E3A348}" type="slidenum">
              <a:rPr lang="en-US" smtClean="0">
                <a:ea typeface="ＭＳ Ｐゴシック" pitchFamily="34" charset="-128"/>
              </a:rPr>
              <a:pPr/>
              <a:t>22</a:t>
            </a:fld>
            <a:endParaRPr lang="en-US" smtClean="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TextEdit="1"/>
          </p:cNvSpPr>
          <p:nvPr>
            <p:ph type="sldImg"/>
          </p:nvPr>
        </p:nvSpPr>
        <p:spPr bwMode="auto">
          <a:noFill/>
          <a:ln>
            <a:solidFill>
              <a:srgbClr val="000000"/>
            </a:solidFill>
            <a:miter lim="800000"/>
            <a:headEnd/>
            <a:tailEnd/>
          </a:ln>
        </p:spPr>
      </p:sp>
      <p:sp>
        <p:nvSpPr>
          <p:cNvPr id="66563"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This table shows that a change in the reserve ratio affects the money-creating ability of the banking system as a whole in two ways, (1) by changing the amount of excess reserves, and (2) changing the size of the monetary multiplier.</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open market operations are the most important tool in the Fed’s arsenal.  It gives the Fed great flexibility in controlling the money supply, and the impact on the money supply is swift.  The other tools are typically only used in special circumstances.  For example, the last change in the reserve ratio came in 1992 and was done more to shore up banks and thrifts in the aftermath of the 1990-1991 recession than to impact the money supply.</a:t>
            </a:r>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786A210-9AA2-4CEF-B416-92D7F5D69260}" type="slidenum">
              <a:rPr lang="en-US" smtClean="0">
                <a:ea typeface="ＭＳ Ｐゴシック" pitchFamily="34" charset="-128"/>
              </a:rPr>
              <a:pPr/>
              <a:t>24</a:t>
            </a:fld>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Understanding interest rates is a key economic concept.  For example, imagine a gentleman who was beginning a new career working for an investment firm.  He did not have a business background, but he was a salesman.  One evening as he was discussing his new career with an economist friend, he told his friend that the reason his firm could offer investors a much higher return than the banks was because his firm had been around for over 100 years and, therefore, was considered “safer” than a bank and did not have to purchase insurance to safeguard depositors’ funds like banks did. The economist stopped him and had to explain to him that actually it was the opposite: His firm had to pay a higher interest rate to investors to compensate the investors for their increased risk with his firm because their investments were not insured.</a:t>
            </a:r>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3B8684-15F2-47AC-B977-A3F7288ED174}" type="slidenum">
              <a:rPr lang="en-US" smtClean="0">
                <a:ea typeface="ＭＳ Ｐゴシック" pitchFamily="34" charset="-128"/>
              </a:rPr>
              <a:pPr/>
              <a:t>2</a:t>
            </a:fld>
            <a:endParaRPr lang="en-US" smtClean="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Instead of leaving excess reserves at the Federal Reserve Banks, which typically pay less interest than commercial banks, when banks have excess reserves, they will prefer to loan them to other banks that temporarily need the money to meet their own reserve requirements.  The rate charged by the commercial bank on these overnight loans is referred to as the federal funds rate.  It serves as the equilibrium rate for this market of bank reserves.  The Federal Reserve targets this rate by manipulating the supply of reserves that are offered in the market.  Typically this is done by buying or selling government bonds.  The FOMC meets regularly to choose a desired federal funds rate and then directs the Federal Reserve Bank of New York to undertake the open market operations needed to achieve that rate.</a:t>
            </a:r>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D7AF1DE-2A62-4934-92FF-D00788E2C9C8}" type="slidenum">
              <a:rPr lang="en-US" smtClean="0">
                <a:ea typeface="ＭＳ Ｐゴシック" pitchFamily="34" charset="-128"/>
              </a:rPr>
              <a:pPr/>
              <a:t>27</a:t>
            </a:fld>
            <a:endParaRPr lang="en-US" smtClean="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this example, we are assuming that the Fed desires a 4% interest rate.  The demand curve is downward sloping because lower interest rates give banks greater incentives to borrow.  The supply curve for Federal funds is horizontal at the desired rate because the Fed uses open market operations to manipulate the supply to keep it there.</a:t>
            </a:r>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DE0DE2-D5CB-4D4F-924C-13F9A7149BD5}" type="slidenum">
              <a:rPr lang="en-US" smtClean="0">
                <a:ea typeface="ＭＳ Ｐゴシック" pitchFamily="34" charset="-128"/>
              </a:rPr>
              <a:pPr/>
              <a:t>28</a:t>
            </a:fld>
            <a:endParaRPr lang="en-US" smtClean="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During times of recession and unemployment, as in the past couple of years, the Fed will initiate expansionary monetary policy.  The idea is to increase the supply of money in the economy in order to increase borrowing and spending.  One of the problems with the recovery today is that while spending has increased some, borrowing is actually down.  It seems ironic that when people save instead of borrow, it can actually be detrimental to the economy.  If the Fed feels the economy is overheating or heading into a period of inflation, it will switch to restrictive monetary policy.  This policy involves increasing the interest rate to reduce borrowing and spending, which should curtail the expansion of aggregate demand and keep prices down. </a:t>
            </a:r>
          </a:p>
        </p:txBody>
      </p:sp>
      <p:sp>
        <p:nvSpPr>
          <p:cNvPr id="70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85D8B8-8573-4110-BE9A-4C595249E041}" type="slidenum">
              <a:rPr lang="en-US" smtClean="0">
                <a:ea typeface="ＭＳ Ｐゴシック" pitchFamily="34" charset="-128"/>
              </a:rPr>
              <a:pPr/>
              <a:t>29</a:t>
            </a:fld>
            <a:endParaRPr lang="en-US" smtClean="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p:spPr>
      </p:sp>
      <p:sp>
        <p:nvSpPr>
          <p:cNvPr id="71683"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During times of rising inflation, the Fed will switch to a more restrictive monetary policy.  In order to keep prices down, the Fed will increase the interest rate in order to reduce borrowing and spending, which will hopefully slow the expansion of aggregate demand that is driving up the price levels.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TextEdit="1"/>
          </p:cNvSpPr>
          <p:nvPr>
            <p:ph type="sldImg"/>
          </p:nvPr>
        </p:nvSpPr>
        <p:spPr bwMode="auto">
          <a:noFill/>
          <a:ln>
            <a:solidFill>
              <a:srgbClr val="000000"/>
            </a:solidFill>
            <a:miter lim="800000"/>
            <a:headEnd/>
            <a:tailEnd/>
          </a:ln>
        </p:spPr>
      </p:sp>
      <p:sp>
        <p:nvSpPr>
          <p:cNvPr id="7270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5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B4514C0-F599-4E14-A1C5-FB1F0722F916}" type="slidenum">
              <a:rPr lang="en-US" smtClean="0">
                <a:ea typeface="ＭＳ Ｐゴシック" pitchFamily="34" charset="-128"/>
              </a:rPr>
              <a:pPr/>
              <a:t>32</a:t>
            </a:fld>
            <a:endParaRPr lang="en-US" smtClean="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6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25F34B-1DFE-4C1E-9E80-6C0BFE4632C4}" type="slidenum">
              <a:rPr lang="en-US" smtClean="0">
                <a:ea typeface="ＭＳ Ｐゴシック" pitchFamily="34" charset="-128"/>
              </a:rPr>
              <a:pPr/>
              <a:t>33</a:t>
            </a:fld>
            <a:endParaRPr lang="en-US" smtClean="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next section will discuss how monetary policy affects the economy’s levels of investment, aggregate demand, real GDP, and prices.  </a:t>
            </a:r>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928475-A708-4C98-9482-2F34B13D65C6}" type="slidenum">
              <a:rPr lang="en-US" smtClean="0">
                <a:ea typeface="ＭＳ Ｐゴシック" pitchFamily="34" charset="-128"/>
              </a:rPr>
              <a:pPr/>
              <a:t>34</a:t>
            </a:fld>
            <a:endParaRPr lang="en-US" smtClean="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An expansionary monetary policy that shifts the money supply curve rightward in (a) lowers the interest rate from 10% to 8% which results in the investment spending in (b) to increase from $15 to $20 billion and causes aggregate demand to increase. This shifts the aggregate demand curve rightward from AD1 to AD2 in (c) so that real output rises to the full employment level </a:t>
            </a:r>
            <a:r>
              <a:rPr lang="en-US" i="1" smtClean="0"/>
              <a:t>Qf </a:t>
            </a:r>
            <a:r>
              <a:rPr lang="en-US" smtClean="0"/>
              <a:t>along the horizontal dashed line.  Conversely, a restrictive monetary policy will cause the money supply curve to shift leftward, thereby increasing the interest rate, decreasing investment and aggregate demand.</a:t>
            </a:r>
          </a:p>
        </p:txBody>
      </p:sp>
      <p:sp>
        <p:nvSpPr>
          <p:cNvPr id="79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2102BB0-C682-437E-8EF8-24CEF1C645C2}" type="slidenum">
              <a:rPr lang="en-US" smtClean="0">
                <a:ea typeface="ＭＳ Ｐゴシック" pitchFamily="34" charset="-128"/>
              </a:rPr>
              <a:pPr/>
              <a:t>35</a:t>
            </a:fld>
            <a:endParaRPr lang="en-US" smtClean="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TextEdit="1"/>
          </p:cNvSpPr>
          <p:nvPr>
            <p:ph type="sldImg"/>
          </p:nvPr>
        </p:nvSpPr>
        <p:spPr bwMode="auto">
          <a:noFill/>
          <a:ln>
            <a:solidFill>
              <a:srgbClr val="000000"/>
            </a:solidFill>
            <a:miter lim="800000"/>
            <a:headEnd/>
            <a:tailEnd/>
          </a:ln>
        </p:spPr>
      </p:sp>
      <p:sp>
        <p:nvSpPr>
          <p:cNvPr id="80899"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In (d), the economy at point </a:t>
            </a:r>
            <a:r>
              <a:rPr lang="en-US" i="1" smtClean="0"/>
              <a:t>a </a:t>
            </a:r>
            <a:r>
              <a:rPr lang="en-US" smtClean="0"/>
              <a:t>has an inflationary output gap because it is producing above potential output.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33533E-9F50-4613-AA4D-351006D873A8}" type="slidenum">
              <a:rPr lang="en-US" smtClean="0">
                <a:ea typeface="ＭＳ Ｐゴシック" pitchFamily="34" charset="-128"/>
              </a:rPr>
              <a:pPr/>
              <a:t>3</a:t>
            </a:fld>
            <a:endParaRPr lang="en-US" smtClean="0">
              <a:ea typeface="ＭＳ Ｐゴシック"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chain illustrates the causes and effects of expansionary monetary policy.  When faced with the problems of unemployment and recession, the Fed takes actions to increase the money supply, which should eventually lead to real GDP rising.  Unfortunately, it is not an immediate reaction so the Fed may overshoot the mark, which can lead to inflation.</a:t>
            </a:r>
          </a:p>
        </p:txBody>
      </p:sp>
      <p:sp>
        <p:nvSpPr>
          <p:cNvPr id="81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58D03F-0337-4F2A-B3FB-46FD2164E711}" type="slidenum">
              <a:rPr lang="en-US" smtClean="0">
                <a:ea typeface="ＭＳ Ｐゴシック" pitchFamily="34" charset="-128"/>
              </a:rPr>
              <a:pPr/>
              <a:t>37</a:t>
            </a:fld>
            <a:endParaRPr lang="en-US" smtClean="0">
              <a:ea typeface="ＭＳ Ｐゴシック"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times of inflation, the Fed practices restrictive monetary policy and decreases the supply of money, which should lead to a decrease in the inflation rate.  However, because prices tend to be inflexible, if the Fed is not careful, their actions can lead to a recession.</a:t>
            </a:r>
          </a:p>
        </p:txBody>
      </p:sp>
      <p:sp>
        <p:nvSpPr>
          <p:cNvPr id="829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3F5584-99CE-48B0-BDBB-2FCD7F52F77E}" type="slidenum">
              <a:rPr lang="en-US" smtClean="0">
                <a:ea typeface="ＭＳ Ｐゴシック" pitchFamily="34" charset="-128"/>
              </a:rPr>
              <a:pPr/>
              <a:t>38</a:t>
            </a:fld>
            <a:endParaRPr lang="en-US" smtClean="0">
              <a:ea typeface="ＭＳ Ｐゴシック" pitchFamily="34"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Given the fact that the recession was declared to have officially ended in June of 2009, many economists will continue to debate whether the Fed’s actions helped or hindered the recovery. Over the past decade, the Fed has acted quickly to attempt to stimulate the economy, even lowering the Federal funds rate to almost zero.</a:t>
            </a:r>
          </a:p>
        </p:txBody>
      </p:sp>
      <p:sp>
        <p:nvSpPr>
          <p:cNvPr id="849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D82F6F8-99D1-4D58-BF8A-B458D194E0F4}" type="slidenum">
              <a:rPr lang="en-US" smtClean="0">
                <a:ea typeface="ＭＳ Ｐゴシック" pitchFamily="34" charset="-128"/>
              </a:rPr>
              <a:pPr/>
              <a:t>39</a:t>
            </a:fld>
            <a:endParaRPr lang="en-US" smtClean="0">
              <a:ea typeface="ＭＳ Ｐゴシック"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lags complicate monetary policy because although its impact is faster than fiscal policy, there is still a three to six month delay that can cause problems and end up with the Fed overshooting its targets.  Economists also feel that monetary policy is more effective dealing with slowing expansions and controlling inflations than it is with helping the economy recover from a severe recession.  Even though the Fed may create excess reserves during periods of recession, that does not mean the banks will loan the  money out.  This is why in the recent recessionary period, the U.S. turned more towards the use of fiscal policy to attempt to spend its way out of the recession.  Which policies actually succeeded we will probably never figure out.</a:t>
            </a:r>
          </a:p>
        </p:txBody>
      </p:sp>
      <p:sp>
        <p:nvSpPr>
          <p:cNvPr id="860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ED2DB3-87CE-432A-9FDD-8C8A0B8FE585}" type="slidenum">
              <a:rPr lang="en-US" smtClean="0">
                <a:ea typeface="ＭＳ Ｐゴシック" pitchFamily="34" charset="-128"/>
              </a:rPr>
              <a:pPr/>
              <a:t>41</a:t>
            </a:fld>
            <a:endParaRPr lang="en-US"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E91C8E3-F750-4EC4-9AF8-915E2679C913}" type="slidenum">
              <a:rPr lang="en-US" smtClean="0">
                <a:ea typeface="ＭＳ Ｐゴシック" pitchFamily="34" charset="-128"/>
              </a:rPr>
              <a:pPr/>
              <a:t>4</a:t>
            </a:fld>
            <a:endParaRPr lang="en-US"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People hold money for many different reasons.  One reason is that it is convenient to have money available to purchase necessary goods and services.  This is referred to as the transactions demand, or </a:t>
            </a:r>
            <a:r>
              <a:rPr lang="en-US" i="1" smtClean="0"/>
              <a:t>D</a:t>
            </a:r>
            <a:r>
              <a:rPr lang="en-US" i="1" baseline="-25000" smtClean="0"/>
              <a:t>t</a:t>
            </a:r>
            <a:r>
              <a:rPr lang="en-US" i="1" smtClean="0"/>
              <a:t>.  </a:t>
            </a:r>
            <a:r>
              <a:rPr lang="en-US" smtClean="0"/>
              <a:t>The larger the value of all goods and services exchanged in the economy, the larger the amount of money that will be needed to handle all of the transactions.  </a:t>
            </a:r>
          </a:p>
          <a:p>
            <a:pPr eaLnBrk="1" hangingPunct="1">
              <a:spcBef>
                <a:spcPct val="0"/>
              </a:spcBef>
            </a:pPr>
            <a:r>
              <a:rPr lang="en-US" smtClean="0"/>
              <a:t>The second reason for holding money is the asset demand or </a:t>
            </a:r>
            <a:r>
              <a:rPr lang="en-US" i="1" smtClean="0"/>
              <a:t>D</a:t>
            </a:r>
            <a:r>
              <a:rPr lang="en-US" i="1" baseline="-25000" smtClean="0"/>
              <a:t>a</a:t>
            </a:r>
            <a:r>
              <a:rPr lang="en-US" smtClean="0"/>
              <a:t>.  People like to hold some of their financial assets as money because money is the most liquid of all financial assets.  If an emergency arises where you need funds in a hurry, you will have access to those funds quickly.  </a:t>
            </a:r>
          </a:p>
          <a:p>
            <a:pPr eaLnBrk="1" hangingPunct="1">
              <a:spcBef>
                <a:spcPct val="0"/>
              </a:spcBef>
            </a:pPr>
            <a:r>
              <a:rPr lang="en-US" smtClean="0"/>
              <a:t>The disadvantage to holding money as an asset is that it is a non-productive asset.  If you bury a pile of money in the backyard, when you dig it up ten years later, it will be the same amount that you buried, and ten years later the purchasing power of the money has probably declined.  </a:t>
            </a:r>
          </a:p>
          <a:p>
            <a:pPr eaLnBrk="1" hangingPunct="1">
              <a:spcBef>
                <a:spcPct val="0"/>
              </a:spcBef>
            </a:pPr>
            <a:r>
              <a:rPr lang="en-US" smtClean="0"/>
              <a:t>The amount of money demanded as an asset is inversely related to the interest rates, meaning as interest rates go up, the demand for money as an asset goes down and vice versa.</a:t>
            </a:r>
            <a:endParaRPr lang="en-US" i="1"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14AB4C0-0467-4418-8F2F-59B66E38712E}" type="slidenum">
              <a:rPr lang="en-US" smtClean="0">
                <a:ea typeface="ＭＳ Ｐゴシック" pitchFamily="34" charset="-128"/>
              </a:rPr>
              <a:pPr/>
              <a:t>5</a:t>
            </a:fld>
            <a:endParaRPr lang="en-US"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E3368E-FDFA-4A01-A4D1-F546C5D7CCF4}" type="slidenum">
              <a:rPr lang="en-US" smtClean="0">
                <a:ea typeface="ＭＳ Ｐゴシック" pitchFamily="34" charset="-128"/>
              </a:rPr>
              <a:pPr/>
              <a:t>6</a:t>
            </a:fld>
            <a:endParaRPr lang="en-US"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total demand for money is the sum of the transactions demand for money plus the asset demand for money.  The transactions demand for money is assumed to be vertical as it depends on GDP rather than the interest rate.  The asset demand for money is inversely related to the interest rate, meaning as interest rates go up, the amount of money demanded goes down.  When we introduce the supply of money into the graphs, we find an equilibrium point for money.</a:t>
            </a:r>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AEE2AA-BA18-418B-BDFF-8112D229EB2E}" type="slidenum">
              <a:rPr lang="en-US" smtClean="0">
                <a:ea typeface="ＭＳ Ｐゴシック" pitchFamily="34" charset="-128"/>
              </a:rPr>
              <a:pPr/>
              <a:t>7</a:t>
            </a:fld>
            <a:endParaRPr lang="en-US" smtClean="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Just like in other resource markets, there is an equilibrium interest rate that will cause the supply of money available to equal the demand for money.  This rate can be thought of as the market-determined price that borrowers must pay for using someone else’s money over some period of time.</a:t>
            </a:r>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C3AE287-2517-4BC4-AB67-8D4B76ED8196}" type="slidenum">
              <a:rPr lang="en-US" smtClean="0">
                <a:ea typeface="ＭＳ Ｐゴシック" pitchFamily="34" charset="-128"/>
              </a:rPr>
              <a:pPr/>
              <a:t>11</a:t>
            </a:fld>
            <a:endParaRPr lang="en-US"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Just like any other organization, the Federal Reserve Bank’s balance sheet reports the assets and liabilities of the organization as of that point in time.  The Fed’s balance sheet helps us to consider how the Fed conducts monetary policy.  </a:t>
            </a:r>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DF98A4D-95A2-4846-8E66-F4E003C29D1C}" type="slidenum">
              <a:rPr lang="en-US" smtClean="0">
                <a:ea typeface="ＭＳ Ｐゴシック" pitchFamily="34" charset="-128"/>
              </a:rPr>
              <a:pPr/>
              <a:t>14</a:t>
            </a:fld>
            <a:endParaRPr 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40F354AE-7007-4340-A9EC-4B2A3DDAC229}" type="datetimeFigureOut">
              <a:rPr lang="en-US" smtClean="0"/>
              <a:pPr>
                <a:defRPr/>
              </a:pPr>
              <a:t>11/30/2011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C9F5A7A-A816-41D5-8B90-E731A853F9C3}"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98066805-F5A5-4E1F-A8A9-BC57C54ED7B5}" type="datetimeFigureOut">
              <a:rPr lang="en-US" smtClean="0"/>
              <a:pPr>
                <a:defRPr/>
              </a:pPr>
              <a:t>11/30/2011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A086915-789D-460E-9447-1AFA1E96E8A4}"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BEE893C-D906-414B-9071-B30A42981A52}" type="datetimeFigureOut">
              <a:rPr lang="en-US" smtClean="0"/>
              <a:pPr>
                <a:defRPr/>
              </a:pPr>
              <a:t>11/30/2011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3F53856-F625-4842-9DA2-43E6BF5907A6}"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bg>
      <p:bgPr>
        <a:solidFill>
          <a:srgbClr val="20589C"/>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2438400" y="2590800"/>
            <a:ext cx="6705600" cy="685800"/>
          </a:xfrm>
        </p:spPr>
        <p:txBody>
          <a:bodyPr/>
          <a:lstStyle>
            <a:lvl1pPr>
              <a:defRPr sz="2000"/>
            </a:lvl1pPr>
          </a:lstStyle>
          <a:p>
            <a:r>
              <a:rPr lang="en-US" smtClean="0"/>
              <a:t>Click to edit Master 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430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E50D2A3C-AB34-4998-BB0C-E9CA62757390}" type="datetimeFigureOut">
              <a:rPr lang="en-US" smtClean="0"/>
              <a:pPr>
                <a:defRPr/>
              </a:pPr>
              <a:t>11/30/2011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A9E16D0-F0F2-4835-BF8B-777B92B5D589}"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66B0A974-DF1D-458B-A433-97DB39F1361B}" type="datetimeFigureOut">
              <a:rPr lang="en-US" smtClean="0"/>
              <a:pPr>
                <a:defRPr/>
              </a:pPr>
              <a:t>11/30/2011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4AE2952-1690-4B60-94D2-FEC6DD888E19}"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56AA8EBD-E52D-4982-AFDA-1BB1681313E6}" type="datetimeFigureOut">
              <a:rPr lang="en-US" smtClean="0"/>
              <a:pPr>
                <a:defRPr/>
              </a:pPr>
              <a:t>11/30/2011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2DCB5E7-1E24-4F53-ACB1-77EE6CC64C6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EA99DA27-CB73-4C26-B9C3-0178FEC4F342}" type="datetimeFigureOut">
              <a:rPr lang="en-US" smtClean="0"/>
              <a:pPr>
                <a:defRPr/>
              </a:pPr>
              <a:t>11/30/2011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FFF91E2-D457-49B6-8F54-C94F76383678}"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3C0A8B5F-84C8-4F0F-9154-0B9F8BC56F9B}" type="datetimeFigureOut">
              <a:rPr lang="en-US" smtClean="0"/>
              <a:pPr>
                <a:defRPr/>
              </a:pPr>
              <a:t>11/30/2011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961A57A-A55B-4B66-82F9-9238118DADB9}"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DDE45DB-064A-4636-984D-02642E74E7B0}" type="datetimeFigureOut">
              <a:rPr lang="en-US" smtClean="0"/>
              <a:pPr>
                <a:defRPr/>
              </a:pPr>
              <a:t>11/30/2011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41C25E8-3275-4A0D-AC82-8BC005FBE9AF}"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8931269-DA1F-473D-A5A5-9C8ACE50713F}" type="datetimeFigureOut">
              <a:rPr lang="en-US" smtClean="0"/>
              <a:pPr>
                <a:defRPr/>
              </a:pPr>
              <a:t>11/30/2011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464E669-4818-4FF1-AA3F-8349FA974A54}"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0398500-009B-4065-9610-7120AD7B6DE5}" type="datetimeFigureOut">
              <a:rPr lang="en-US" smtClean="0"/>
              <a:pPr>
                <a:defRPr/>
              </a:pPr>
              <a:t>11/30/2011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96C8308-4DBA-4F21-A1A4-31E12372CAED}"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DD23C58-C8FC-4F46-B763-FE06D343E08E}" type="datetimeFigureOut">
              <a:rPr lang="en-US" smtClean="0"/>
              <a:pPr>
                <a:defRPr/>
              </a:pPr>
              <a:t>11/30/2011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74D8C3C-5C7B-4DCF-81ED-C6A456D267C9}"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 id="2147484093" r:id="rId12"/>
    <p:sldLayoutId id="2147484094"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federalreserve.gov/"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graphicsweb.wsj.com/documents/Failed-US-Banks.html" TargetMode="Externa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ctrTitle"/>
          </p:nvPr>
        </p:nvSpPr>
        <p:spPr>
          <a:xfrm>
            <a:off x="1182688" y="2606675"/>
            <a:ext cx="7961312" cy="750888"/>
          </a:xfrm>
        </p:spPr>
        <p:txBody>
          <a:bodyPr>
            <a:normAutofit/>
          </a:bodyPr>
          <a:lstStyle/>
          <a:p>
            <a:pPr eaLnBrk="1" hangingPunct="1"/>
            <a:r>
              <a:rPr lang="en-US" sz="3600" dirty="0" smtClean="0">
                <a:solidFill>
                  <a:schemeClr val="bg1"/>
                </a:solidFill>
              </a:rPr>
              <a:t>Interest Rates and Monetary Policy</a:t>
            </a:r>
          </a:p>
        </p:txBody>
      </p:sp>
      <p:sp>
        <p:nvSpPr>
          <p:cNvPr id="198673" name="Text Box 2065"/>
          <p:cNvSpPr txBox="1">
            <a:spLocks noChangeArrowheads="1"/>
          </p:cNvSpPr>
          <p:nvPr/>
        </p:nvSpPr>
        <p:spPr bwMode="auto">
          <a:xfrm>
            <a:off x="15875" y="6156325"/>
            <a:ext cx="181292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a:solidFill>
                  <a:schemeClr val="tx1"/>
                </a:solidFill>
                <a:latin typeface="Arial" charset="0"/>
                <a:ea typeface="ＭＳ Ｐゴシック" pitchFamily="34" charset="-128"/>
              </a:defRPr>
            </a:lvl9pPr>
          </a:lstStyle>
          <a:p>
            <a:pPr algn="l" eaLnBrk="1" hangingPunct="1">
              <a:defRPr/>
            </a:pPr>
            <a:r>
              <a:rPr lang="en-US" sz="1000" b="1" i="1" smtClean="0">
                <a:solidFill>
                  <a:schemeClr val="bg1"/>
                </a:solidFill>
                <a:latin typeface="Times New Roman" pitchFamily="18" charset="0"/>
              </a:rPr>
              <a:t>McGraw-Hill/Irwin</a:t>
            </a:r>
            <a:endParaRPr lang="en-US" sz="1000" b="1" i="1" smtClean="0">
              <a:solidFill>
                <a:schemeClr val="bg1"/>
              </a:solidFill>
              <a:effectLst>
                <a:outerShdw blurRad="38100" dist="38100" dir="2700000" algn="tl">
                  <a:srgbClr val="000000"/>
                </a:outerShdw>
              </a:effectLst>
              <a:latin typeface="Times New Roman" pitchFamily="18" charset="0"/>
            </a:endParaRPr>
          </a:p>
        </p:txBody>
      </p:sp>
      <p:sp>
        <p:nvSpPr>
          <p:cNvPr id="198674" name="Text Box 2066"/>
          <p:cNvSpPr txBox="1">
            <a:spLocks noChangeArrowheads="1"/>
          </p:cNvSpPr>
          <p:nvPr/>
        </p:nvSpPr>
        <p:spPr bwMode="auto">
          <a:xfrm>
            <a:off x="3336925" y="6096000"/>
            <a:ext cx="573087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defRPr/>
            </a:pPr>
            <a:r>
              <a:rPr lang="en-US" sz="1000" b="1" i="1" smtClean="0">
                <a:solidFill>
                  <a:schemeClr val="bg1"/>
                </a:solidFill>
                <a:latin typeface="Times New Roman" pitchFamily="18" charset="0"/>
              </a:rPr>
              <a:t>        Copyright © 2012 by The McGraw-Hill Companies, Inc. All rights reserved.</a:t>
            </a:r>
            <a:endParaRPr lang="en-US" sz="1000" b="1" i="1" smtClean="0">
              <a:solidFill>
                <a:schemeClr val="bg1"/>
              </a:solidFill>
              <a:effectLst>
                <a:outerShdw blurRad="38100" dist="38100" dir="2700000" algn="tl">
                  <a:srgbClr val="000000"/>
                </a:outerShdw>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2"/>
          <p:cNvSpPr>
            <a:spLocks noChangeShapeType="1"/>
          </p:cNvSpPr>
          <p:nvPr/>
        </p:nvSpPr>
        <p:spPr bwMode="auto">
          <a:xfrm flipV="1">
            <a:off x="1905000" y="1219200"/>
            <a:ext cx="0" cy="4267200"/>
          </a:xfrm>
          <a:prstGeom prst="line">
            <a:avLst/>
          </a:prstGeom>
          <a:noFill/>
          <a:ln w="38100">
            <a:solidFill>
              <a:schemeClr val="tx1"/>
            </a:solidFill>
            <a:round/>
            <a:headEnd/>
            <a:tailEnd type="triangle" w="med" len="med"/>
          </a:ln>
        </p:spPr>
        <p:txBody>
          <a:bodyPr wrap="none"/>
          <a:lstStyle/>
          <a:p>
            <a:endParaRPr lang="en-US"/>
          </a:p>
        </p:txBody>
      </p:sp>
      <p:sp>
        <p:nvSpPr>
          <p:cNvPr id="12291" name="Line 3"/>
          <p:cNvSpPr>
            <a:spLocks noChangeShapeType="1"/>
          </p:cNvSpPr>
          <p:nvPr/>
        </p:nvSpPr>
        <p:spPr bwMode="auto">
          <a:xfrm>
            <a:off x="1905000" y="5486400"/>
            <a:ext cx="6019800" cy="0"/>
          </a:xfrm>
          <a:prstGeom prst="line">
            <a:avLst/>
          </a:prstGeom>
          <a:noFill/>
          <a:ln w="38100">
            <a:solidFill>
              <a:schemeClr val="tx1"/>
            </a:solidFill>
            <a:round/>
            <a:headEnd/>
            <a:tailEnd type="triangle" w="med" len="med"/>
          </a:ln>
        </p:spPr>
        <p:txBody>
          <a:bodyPr wrap="none"/>
          <a:lstStyle/>
          <a:p>
            <a:endParaRPr lang="en-US"/>
          </a:p>
        </p:txBody>
      </p:sp>
      <p:sp>
        <p:nvSpPr>
          <p:cNvPr id="12292" name="Text Box 4"/>
          <p:cNvSpPr txBox="1">
            <a:spLocks noChangeArrowheads="1"/>
          </p:cNvSpPr>
          <p:nvPr/>
        </p:nvSpPr>
        <p:spPr bwMode="auto">
          <a:xfrm rot="-5400000">
            <a:off x="-1676400" y="1981200"/>
            <a:ext cx="5334000" cy="457200"/>
          </a:xfrm>
          <a:prstGeom prst="rect">
            <a:avLst/>
          </a:prstGeom>
          <a:noFill/>
          <a:ln w="9525">
            <a:noFill/>
            <a:miter lim="800000"/>
            <a:headEnd/>
            <a:tailEnd/>
          </a:ln>
        </p:spPr>
        <p:txBody>
          <a:bodyPr>
            <a:spAutoFit/>
          </a:bodyPr>
          <a:lstStyle/>
          <a:p>
            <a:pPr>
              <a:spcBef>
                <a:spcPct val="50000"/>
              </a:spcBef>
            </a:pPr>
            <a:r>
              <a:rPr lang="en-US" b="1">
                <a:latin typeface="Calibri" pitchFamily="34" charset="0"/>
              </a:rPr>
              <a:t>Nominal Interest Rate (%)</a:t>
            </a:r>
          </a:p>
        </p:txBody>
      </p:sp>
      <p:sp>
        <p:nvSpPr>
          <p:cNvPr id="12293" name="Text Box 5"/>
          <p:cNvSpPr txBox="1">
            <a:spLocks noChangeArrowheads="1"/>
          </p:cNvSpPr>
          <p:nvPr/>
        </p:nvSpPr>
        <p:spPr bwMode="auto">
          <a:xfrm>
            <a:off x="7467600" y="5638800"/>
            <a:ext cx="1676400" cy="822325"/>
          </a:xfrm>
          <a:prstGeom prst="rect">
            <a:avLst/>
          </a:prstGeom>
          <a:noFill/>
          <a:ln w="9525">
            <a:noFill/>
            <a:miter lim="800000"/>
            <a:headEnd/>
            <a:tailEnd/>
          </a:ln>
        </p:spPr>
        <p:txBody>
          <a:bodyPr>
            <a:spAutoFit/>
          </a:bodyPr>
          <a:lstStyle/>
          <a:p>
            <a:pPr>
              <a:spcBef>
                <a:spcPct val="50000"/>
              </a:spcBef>
            </a:pPr>
            <a:r>
              <a:rPr lang="en-US" b="1" dirty="0">
                <a:latin typeface="Calibri" pitchFamily="34" charset="0"/>
              </a:rPr>
              <a:t>Money</a:t>
            </a:r>
            <a:br>
              <a:rPr lang="en-US" b="1" dirty="0">
                <a:latin typeface="Calibri" pitchFamily="34" charset="0"/>
              </a:rPr>
            </a:br>
            <a:r>
              <a:rPr lang="en-US" b="1" dirty="0">
                <a:latin typeface="Calibri" pitchFamily="34" charset="0"/>
              </a:rPr>
              <a:t>($Trillions)</a:t>
            </a:r>
          </a:p>
        </p:txBody>
      </p:sp>
      <p:sp>
        <p:nvSpPr>
          <p:cNvPr id="12294" name="Text Box 6"/>
          <p:cNvSpPr txBox="1">
            <a:spLocks noChangeArrowheads="1"/>
          </p:cNvSpPr>
          <p:nvPr/>
        </p:nvSpPr>
        <p:spPr bwMode="auto">
          <a:xfrm>
            <a:off x="1447800" y="5486400"/>
            <a:ext cx="838200" cy="457200"/>
          </a:xfrm>
          <a:prstGeom prst="rect">
            <a:avLst/>
          </a:prstGeom>
          <a:noFill/>
          <a:ln w="9525">
            <a:noFill/>
            <a:miter lim="800000"/>
            <a:headEnd/>
            <a:tailEnd/>
          </a:ln>
        </p:spPr>
        <p:txBody>
          <a:bodyPr>
            <a:spAutoFit/>
          </a:bodyPr>
          <a:lstStyle/>
          <a:p>
            <a:pPr>
              <a:spcBef>
                <a:spcPct val="50000"/>
              </a:spcBef>
            </a:pPr>
            <a:r>
              <a:rPr lang="en-US">
                <a:latin typeface="Calibri" pitchFamily="34" charset="0"/>
              </a:rPr>
              <a:t>0</a:t>
            </a:r>
          </a:p>
        </p:txBody>
      </p:sp>
      <p:sp>
        <p:nvSpPr>
          <p:cNvPr id="12295" name="Freeform 7"/>
          <p:cNvSpPr>
            <a:spLocks/>
          </p:cNvSpPr>
          <p:nvPr/>
        </p:nvSpPr>
        <p:spPr bwMode="auto">
          <a:xfrm>
            <a:off x="2667000" y="1676400"/>
            <a:ext cx="3733800" cy="3048000"/>
          </a:xfrm>
          <a:custGeom>
            <a:avLst/>
            <a:gdLst>
              <a:gd name="T0" fmla="*/ 0 w 2352"/>
              <a:gd name="T1" fmla="*/ 0 h 1920"/>
              <a:gd name="T2" fmla="*/ 2147483647 w 2352"/>
              <a:gd name="T3" fmla="*/ 2147483647 h 1920"/>
              <a:gd name="T4" fmla="*/ 2147483647 w 2352"/>
              <a:gd name="T5" fmla="*/ 2147483647 h 1920"/>
              <a:gd name="T6" fmla="*/ 2147483647 w 2352"/>
              <a:gd name="T7" fmla="*/ 2147483647 h 1920"/>
              <a:gd name="T8" fmla="*/ 0 60000 65536"/>
              <a:gd name="T9" fmla="*/ 0 60000 65536"/>
              <a:gd name="T10" fmla="*/ 0 60000 65536"/>
              <a:gd name="T11" fmla="*/ 0 60000 65536"/>
              <a:gd name="T12" fmla="*/ 0 w 2352"/>
              <a:gd name="T13" fmla="*/ 0 h 1920"/>
              <a:gd name="T14" fmla="*/ 2352 w 2352"/>
              <a:gd name="T15" fmla="*/ 1920 h 1920"/>
            </a:gdLst>
            <a:ahLst/>
            <a:cxnLst>
              <a:cxn ang="T8">
                <a:pos x="T0" y="T1"/>
              </a:cxn>
              <a:cxn ang="T9">
                <a:pos x="T2" y="T3"/>
              </a:cxn>
              <a:cxn ang="T10">
                <a:pos x="T4" y="T5"/>
              </a:cxn>
              <a:cxn ang="T11">
                <a:pos x="T6" y="T7"/>
              </a:cxn>
            </a:cxnLst>
            <a:rect l="T12" t="T13" r="T14" b="T15"/>
            <a:pathLst>
              <a:path w="2352" h="1920">
                <a:moveTo>
                  <a:pt x="0" y="0"/>
                </a:moveTo>
                <a:cubicBezTo>
                  <a:pt x="112" y="240"/>
                  <a:pt x="224" y="480"/>
                  <a:pt x="432" y="720"/>
                </a:cubicBezTo>
                <a:cubicBezTo>
                  <a:pt x="640" y="960"/>
                  <a:pt x="928" y="1240"/>
                  <a:pt x="1248" y="1440"/>
                </a:cubicBezTo>
                <a:cubicBezTo>
                  <a:pt x="1568" y="1640"/>
                  <a:pt x="1960" y="1780"/>
                  <a:pt x="2352" y="1920"/>
                </a:cubicBezTo>
              </a:path>
            </a:pathLst>
          </a:custGeom>
          <a:noFill/>
          <a:ln w="76200">
            <a:solidFill>
              <a:srgbClr val="669900"/>
            </a:solidFill>
            <a:round/>
            <a:headEnd/>
            <a:tailEnd/>
          </a:ln>
        </p:spPr>
        <p:txBody>
          <a:bodyPr wrap="none"/>
          <a:lstStyle/>
          <a:p>
            <a:endParaRPr lang="en-US"/>
          </a:p>
        </p:txBody>
      </p:sp>
      <p:sp>
        <p:nvSpPr>
          <p:cNvPr id="12296" name="Text Box 8"/>
          <p:cNvSpPr txBox="1">
            <a:spLocks noChangeArrowheads="1"/>
          </p:cNvSpPr>
          <p:nvPr/>
        </p:nvSpPr>
        <p:spPr bwMode="auto">
          <a:xfrm>
            <a:off x="6267450" y="4572000"/>
            <a:ext cx="1066800" cy="369332"/>
          </a:xfrm>
          <a:prstGeom prst="rect">
            <a:avLst/>
          </a:prstGeom>
          <a:noFill/>
          <a:ln w="9525">
            <a:noFill/>
            <a:miter lim="800000"/>
            <a:headEnd/>
            <a:tailEnd/>
          </a:ln>
        </p:spPr>
        <p:txBody>
          <a:bodyPr>
            <a:spAutoFit/>
          </a:bodyPr>
          <a:lstStyle/>
          <a:p>
            <a:pPr>
              <a:spcBef>
                <a:spcPct val="50000"/>
              </a:spcBef>
            </a:pPr>
            <a:r>
              <a:rPr lang="en-US" i="1" dirty="0" smtClean="0">
                <a:latin typeface="Tahoma" pitchFamily="34" charset="0"/>
              </a:rPr>
              <a:t>Dm</a:t>
            </a:r>
            <a:r>
              <a:rPr lang="en-US" i="1" baseline="-25000" dirty="0" smtClean="0">
                <a:latin typeface="Tahoma" pitchFamily="34" charset="0"/>
              </a:rPr>
              <a:t>1</a:t>
            </a:r>
            <a:endParaRPr lang="en-US" i="1" dirty="0">
              <a:latin typeface="Tahoma" pitchFamily="34" charset="0"/>
            </a:endParaRPr>
          </a:p>
        </p:txBody>
      </p:sp>
      <p:sp>
        <p:nvSpPr>
          <p:cNvPr id="12297" name="Line 9"/>
          <p:cNvSpPr>
            <a:spLocks noChangeShapeType="1"/>
          </p:cNvSpPr>
          <p:nvPr/>
        </p:nvSpPr>
        <p:spPr bwMode="auto">
          <a:xfrm>
            <a:off x="1905000" y="2895600"/>
            <a:ext cx="1524000" cy="0"/>
          </a:xfrm>
          <a:prstGeom prst="line">
            <a:avLst/>
          </a:prstGeom>
          <a:noFill/>
          <a:ln w="38100">
            <a:solidFill>
              <a:schemeClr val="tx1"/>
            </a:solidFill>
            <a:prstDash val="sysDot"/>
            <a:round/>
            <a:headEnd/>
            <a:tailEnd/>
          </a:ln>
        </p:spPr>
        <p:txBody>
          <a:bodyPr wrap="none"/>
          <a:lstStyle/>
          <a:p>
            <a:endParaRPr lang="en-US"/>
          </a:p>
        </p:txBody>
      </p:sp>
      <p:sp>
        <p:nvSpPr>
          <p:cNvPr id="12298" name="Line 10"/>
          <p:cNvSpPr>
            <a:spLocks noChangeShapeType="1"/>
          </p:cNvSpPr>
          <p:nvPr/>
        </p:nvSpPr>
        <p:spPr bwMode="auto">
          <a:xfrm>
            <a:off x="3429000" y="2895600"/>
            <a:ext cx="0" cy="2590800"/>
          </a:xfrm>
          <a:prstGeom prst="line">
            <a:avLst/>
          </a:prstGeom>
          <a:noFill/>
          <a:ln w="38100">
            <a:solidFill>
              <a:schemeClr val="tx1"/>
            </a:solidFill>
            <a:prstDash val="sysDot"/>
            <a:round/>
            <a:headEnd/>
            <a:tailEnd/>
          </a:ln>
        </p:spPr>
        <p:txBody>
          <a:bodyPr wrap="none"/>
          <a:lstStyle/>
          <a:p>
            <a:endParaRPr lang="en-US"/>
          </a:p>
        </p:txBody>
      </p:sp>
      <p:sp>
        <p:nvSpPr>
          <p:cNvPr id="12299" name="Oval 11"/>
          <p:cNvSpPr>
            <a:spLocks noChangeArrowheads="1"/>
          </p:cNvSpPr>
          <p:nvPr/>
        </p:nvSpPr>
        <p:spPr bwMode="auto">
          <a:xfrm>
            <a:off x="3352800" y="2819400"/>
            <a:ext cx="152400" cy="152400"/>
          </a:xfrm>
          <a:prstGeom prst="ellipse">
            <a:avLst/>
          </a:prstGeom>
          <a:solidFill>
            <a:schemeClr val="accent1"/>
          </a:solidFill>
          <a:ln w="9525">
            <a:solidFill>
              <a:schemeClr val="tx1"/>
            </a:solidFill>
            <a:round/>
            <a:headEnd/>
            <a:tailEnd/>
          </a:ln>
        </p:spPr>
        <p:txBody>
          <a:bodyPr wrap="none" anchor="ctr"/>
          <a:lstStyle/>
          <a:p>
            <a:endParaRPr lang="en-US">
              <a:latin typeface="Calibri" pitchFamily="34" charset="0"/>
            </a:endParaRPr>
          </a:p>
        </p:txBody>
      </p:sp>
      <p:sp>
        <p:nvSpPr>
          <p:cNvPr id="12300" name="Line 12"/>
          <p:cNvSpPr>
            <a:spLocks noChangeShapeType="1"/>
          </p:cNvSpPr>
          <p:nvPr/>
        </p:nvSpPr>
        <p:spPr bwMode="auto">
          <a:xfrm>
            <a:off x="1905000" y="4038600"/>
            <a:ext cx="2895600" cy="0"/>
          </a:xfrm>
          <a:prstGeom prst="line">
            <a:avLst/>
          </a:prstGeom>
          <a:noFill/>
          <a:ln w="38100">
            <a:solidFill>
              <a:schemeClr val="tx1"/>
            </a:solidFill>
            <a:prstDash val="sysDot"/>
            <a:round/>
            <a:headEnd/>
            <a:tailEnd/>
          </a:ln>
        </p:spPr>
        <p:txBody>
          <a:bodyPr wrap="none"/>
          <a:lstStyle/>
          <a:p>
            <a:endParaRPr lang="en-US"/>
          </a:p>
        </p:txBody>
      </p:sp>
      <p:sp>
        <p:nvSpPr>
          <p:cNvPr id="12301" name="Line 13"/>
          <p:cNvSpPr>
            <a:spLocks noChangeShapeType="1"/>
          </p:cNvSpPr>
          <p:nvPr/>
        </p:nvSpPr>
        <p:spPr bwMode="auto">
          <a:xfrm>
            <a:off x="4724400" y="4038600"/>
            <a:ext cx="0" cy="1447800"/>
          </a:xfrm>
          <a:prstGeom prst="line">
            <a:avLst/>
          </a:prstGeom>
          <a:noFill/>
          <a:ln w="38100">
            <a:solidFill>
              <a:schemeClr val="tx1"/>
            </a:solidFill>
            <a:prstDash val="sysDot"/>
            <a:round/>
            <a:headEnd/>
            <a:tailEnd/>
          </a:ln>
        </p:spPr>
        <p:txBody>
          <a:bodyPr wrap="none"/>
          <a:lstStyle/>
          <a:p>
            <a:endParaRPr lang="en-US"/>
          </a:p>
        </p:txBody>
      </p:sp>
      <p:sp>
        <p:nvSpPr>
          <p:cNvPr id="12302" name="Text Box 15"/>
          <p:cNvSpPr txBox="1">
            <a:spLocks noChangeArrowheads="1"/>
          </p:cNvSpPr>
          <p:nvPr/>
        </p:nvSpPr>
        <p:spPr bwMode="auto">
          <a:xfrm>
            <a:off x="3276600" y="2362200"/>
            <a:ext cx="533400" cy="457200"/>
          </a:xfrm>
          <a:prstGeom prst="rect">
            <a:avLst/>
          </a:prstGeom>
          <a:noFill/>
          <a:ln w="9525">
            <a:noFill/>
            <a:miter lim="800000"/>
            <a:headEnd/>
            <a:tailEnd/>
          </a:ln>
        </p:spPr>
        <p:txBody>
          <a:bodyPr>
            <a:spAutoFit/>
          </a:bodyPr>
          <a:lstStyle/>
          <a:p>
            <a:pPr>
              <a:spcBef>
                <a:spcPct val="50000"/>
              </a:spcBef>
            </a:pPr>
            <a:r>
              <a:rPr lang="en-US" i="1">
                <a:latin typeface="Calibri" pitchFamily="34" charset="0"/>
              </a:rPr>
              <a:t>E</a:t>
            </a:r>
          </a:p>
        </p:txBody>
      </p:sp>
      <p:sp>
        <p:nvSpPr>
          <p:cNvPr id="12303" name="Text Box 16"/>
          <p:cNvSpPr txBox="1">
            <a:spLocks noChangeArrowheads="1"/>
          </p:cNvSpPr>
          <p:nvPr/>
        </p:nvSpPr>
        <p:spPr bwMode="auto">
          <a:xfrm>
            <a:off x="4724400" y="3505200"/>
            <a:ext cx="533400" cy="457200"/>
          </a:xfrm>
          <a:prstGeom prst="rect">
            <a:avLst/>
          </a:prstGeom>
          <a:noFill/>
          <a:ln w="9525">
            <a:noFill/>
            <a:miter lim="800000"/>
            <a:headEnd/>
            <a:tailEnd/>
          </a:ln>
        </p:spPr>
        <p:txBody>
          <a:bodyPr>
            <a:spAutoFit/>
          </a:bodyPr>
          <a:lstStyle/>
          <a:p>
            <a:pPr eaLnBrk="0" hangingPunct="0"/>
            <a:r>
              <a:rPr lang="en-US" i="1">
                <a:latin typeface="Calibri" pitchFamily="34" charset="0"/>
              </a:rPr>
              <a:t>F</a:t>
            </a:r>
          </a:p>
        </p:txBody>
      </p:sp>
      <p:sp>
        <p:nvSpPr>
          <p:cNvPr id="12304" name="Text Box 17"/>
          <p:cNvSpPr txBox="1">
            <a:spLocks noChangeArrowheads="1"/>
          </p:cNvSpPr>
          <p:nvPr/>
        </p:nvSpPr>
        <p:spPr bwMode="auto">
          <a:xfrm>
            <a:off x="1295400" y="3810000"/>
            <a:ext cx="762000" cy="457200"/>
          </a:xfrm>
          <a:prstGeom prst="rect">
            <a:avLst/>
          </a:prstGeom>
          <a:noFill/>
          <a:ln w="9525">
            <a:noFill/>
            <a:miter lim="800000"/>
            <a:headEnd/>
            <a:tailEnd/>
          </a:ln>
        </p:spPr>
        <p:txBody>
          <a:bodyPr>
            <a:spAutoFit/>
          </a:bodyPr>
          <a:lstStyle/>
          <a:p>
            <a:pPr>
              <a:spcBef>
                <a:spcPct val="50000"/>
              </a:spcBef>
            </a:pPr>
            <a:r>
              <a:rPr lang="en-US">
                <a:latin typeface="Calibri" pitchFamily="34" charset="0"/>
              </a:rPr>
              <a:t>3%</a:t>
            </a:r>
          </a:p>
        </p:txBody>
      </p:sp>
      <p:sp>
        <p:nvSpPr>
          <p:cNvPr id="12305" name="Text Box 18"/>
          <p:cNvSpPr txBox="1">
            <a:spLocks noChangeArrowheads="1"/>
          </p:cNvSpPr>
          <p:nvPr/>
        </p:nvSpPr>
        <p:spPr bwMode="auto">
          <a:xfrm>
            <a:off x="1295400" y="2590800"/>
            <a:ext cx="609600" cy="457200"/>
          </a:xfrm>
          <a:prstGeom prst="rect">
            <a:avLst/>
          </a:prstGeom>
          <a:noFill/>
          <a:ln w="9525">
            <a:noFill/>
            <a:miter lim="800000"/>
            <a:headEnd/>
            <a:tailEnd/>
          </a:ln>
        </p:spPr>
        <p:txBody>
          <a:bodyPr>
            <a:spAutoFit/>
          </a:bodyPr>
          <a:lstStyle/>
          <a:p>
            <a:pPr>
              <a:spcBef>
                <a:spcPct val="50000"/>
              </a:spcBef>
            </a:pPr>
            <a:r>
              <a:rPr lang="en-US">
                <a:latin typeface="Calibri" pitchFamily="34" charset="0"/>
              </a:rPr>
              <a:t>6%</a:t>
            </a:r>
          </a:p>
        </p:txBody>
      </p:sp>
      <p:sp>
        <p:nvSpPr>
          <p:cNvPr id="12306" name="Text Box 19"/>
          <p:cNvSpPr txBox="1">
            <a:spLocks noChangeArrowheads="1"/>
          </p:cNvSpPr>
          <p:nvPr/>
        </p:nvSpPr>
        <p:spPr bwMode="auto">
          <a:xfrm>
            <a:off x="3048000" y="5562600"/>
            <a:ext cx="914400" cy="396875"/>
          </a:xfrm>
          <a:prstGeom prst="rect">
            <a:avLst/>
          </a:prstGeom>
          <a:noFill/>
          <a:ln w="9525">
            <a:noFill/>
            <a:miter lim="800000"/>
            <a:headEnd/>
            <a:tailEnd/>
          </a:ln>
        </p:spPr>
        <p:txBody>
          <a:bodyPr>
            <a:spAutoFit/>
          </a:bodyPr>
          <a:lstStyle/>
          <a:p>
            <a:pPr>
              <a:spcBef>
                <a:spcPct val="50000"/>
              </a:spcBef>
            </a:pPr>
            <a:r>
              <a:rPr lang="en-US" sz="2000">
                <a:latin typeface="Calibri" pitchFamily="34" charset="0"/>
              </a:rPr>
              <a:t>1.0</a:t>
            </a:r>
          </a:p>
        </p:txBody>
      </p:sp>
      <p:sp>
        <p:nvSpPr>
          <p:cNvPr id="12307" name="Text Box 20"/>
          <p:cNvSpPr txBox="1">
            <a:spLocks noChangeArrowheads="1"/>
          </p:cNvSpPr>
          <p:nvPr/>
        </p:nvSpPr>
        <p:spPr bwMode="auto">
          <a:xfrm>
            <a:off x="4572000" y="5562600"/>
            <a:ext cx="914400" cy="396875"/>
          </a:xfrm>
          <a:prstGeom prst="rect">
            <a:avLst/>
          </a:prstGeom>
          <a:noFill/>
          <a:ln w="9525">
            <a:noFill/>
            <a:miter lim="800000"/>
            <a:headEnd/>
            <a:tailEnd/>
          </a:ln>
        </p:spPr>
        <p:txBody>
          <a:bodyPr>
            <a:spAutoFit/>
          </a:bodyPr>
          <a:lstStyle/>
          <a:p>
            <a:pPr>
              <a:spcBef>
                <a:spcPct val="50000"/>
              </a:spcBef>
            </a:pPr>
            <a:r>
              <a:rPr lang="en-US" sz="2000">
                <a:latin typeface="Calibri" pitchFamily="34" charset="0"/>
              </a:rPr>
              <a:t>1.2</a:t>
            </a:r>
          </a:p>
        </p:txBody>
      </p:sp>
      <p:sp>
        <p:nvSpPr>
          <p:cNvPr id="12308" name="Text Box 21"/>
          <p:cNvSpPr txBox="1">
            <a:spLocks noChangeArrowheads="1"/>
          </p:cNvSpPr>
          <p:nvPr/>
        </p:nvSpPr>
        <p:spPr bwMode="auto">
          <a:xfrm>
            <a:off x="2286000" y="457200"/>
            <a:ext cx="5410200" cy="369332"/>
          </a:xfrm>
          <a:prstGeom prst="rect">
            <a:avLst/>
          </a:prstGeom>
          <a:solidFill>
            <a:schemeClr val="bg1"/>
          </a:solidFill>
          <a:ln w="9525">
            <a:noFill/>
            <a:miter lim="800000"/>
            <a:headEnd/>
            <a:tailEnd/>
          </a:ln>
        </p:spPr>
        <p:txBody>
          <a:bodyPr>
            <a:spAutoFit/>
          </a:bodyPr>
          <a:lstStyle/>
          <a:p>
            <a:pPr>
              <a:spcBef>
                <a:spcPct val="50000"/>
              </a:spcBef>
            </a:pPr>
            <a:r>
              <a:rPr lang="en-US" b="1" dirty="0">
                <a:latin typeface="Tahoma" pitchFamily="34" charset="0"/>
              </a:rPr>
              <a:t>Effect of a Change in </a:t>
            </a:r>
            <a:r>
              <a:rPr lang="en-US" b="1" dirty="0" smtClean="0">
                <a:latin typeface="Tahoma" pitchFamily="34" charset="0"/>
              </a:rPr>
              <a:t>nominal GDP </a:t>
            </a:r>
            <a:r>
              <a:rPr lang="en-US" b="1" dirty="0">
                <a:latin typeface="Tahoma" pitchFamily="34" charset="0"/>
              </a:rPr>
              <a:t>(Y)</a:t>
            </a:r>
            <a:r>
              <a:rPr lang="en-US" dirty="0">
                <a:latin typeface="Calibri" pitchFamily="34" charset="0"/>
              </a:rPr>
              <a:t> </a:t>
            </a:r>
          </a:p>
        </p:txBody>
      </p:sp>
      <p:sp>
        <p:nvSpPr>
          <p:cNvPr id="12309" name="Freeform 22"/>
          <p:cNvSpPr>
            <a:spLocks/>
          </p:cNvSpPr>
          <p:nvPr/>
        </p:nvSpPr>
        <p:spPr bwMode="auto">
          <a:xfrm rot="-276269">
            <a:off x="3429000" y="1524000"/>
            <a:ext cx="3733800" cy="3048000"/>
          </a:xfrm>
          <a:custGeom>
            <a:avLst/>
            <a:gdLst>
              <a:gd name="T0" fmla="*/ 0 w 2352"/>
              <a:gd name="T1" fmla="*/ 0 h 1920"/>
              <a:gd name="T2" fmla="*/ 2147483647 w 2352"/>
              <a:gd name="T3" fmla="*/ 2147483647 h 1920"/>
              <a:gd name="T4" fmla="*/ 2147483647 w 2352"/>
              <a:gd name="T5" fmla="*/ 2147483647 h 1920"/>
              <a:gd name="T6" fmla="*/ 2147483647 w 2352"/>
              <a:gd name="T7" fmla="*/ 2147483647 h 1920"/>
              <a:gd name="T8" fmla="*/ 0 60000 65536"/>
              <a:gd name="T9" fmla="*/ 0 60000 65536"/>
              <a:gd name="T10" fmla="*/ 0 60000 65536"/>
              <a:gd name="T11" fmla="*/ 0 60000 65536"/>
              <a:gd name="T12" fmla="*/ 0 w 2352"/>
              <a:gd name="T13" fmla="*/ 0 h 1920"/>
              <a:gd name="T14" fmla="*/ 2352 w 2352"/>
              <a:gd name="T15" fmla="*/ 1920 h 1920"/>
            </a:gdLst>
            <a:ahLst/>
            <a:cxnLst>
              <a:cxn ang="T8">
                <a:pos x="T0" y="T1"/>
              </a:cxn>
              <a:cxn ang="T9">
                <a:pos x="T2" y="T3"/>
              </a:cxn>
              <a:cxn ang="T10">
                <a:pos x="T4" y="T5"/>
              </a:cxn>
              <a:cxn ang="T11">
                <a:pos x="T6" y="T7"/>
              </a:cxn>
            </a:cxnLst>
            <a:rect l="T12" t="T13" r="T14" b="T15"/>
            <a:pathLst>
              <a:path w="2352" h="1920">
                <a:moveTo>
                  <a:pt x="0" y="0"/>
                </a:moveTo>
                <a:cubicBezTo>
                  <a:pt x="112" y="240"/>
                  <a:pt x="224" y="480"/>
                  <a:pt x="432" y="720"/>
                </a:cubicBezTo>
                <a:cubicBezTo>
                  <a:pt x="640" y="960"/>
                  <a:pt x="928" y="1240"/>
                  <a:pt x="1248" y="1440"/>
                </a:cubicBezTo>
                <a:cubicBezTo>
                  <a:pt x="1568" y="1640"/>
                  <a:pt x="1960" y="1780"/>
                  <a:pt x="2352" y="1920"/>
                </a:cubicBezTo>
              </a:path>
            </a:pathLst>
          </a:custGeom>
          <a:noFill/>
          <a:ln w="76200">
            <a:solidFill>
              <a:srgbClr val="FF0000"/>
            </a:solidFill>
            <a:round/>
            <a:headEnd/>
            <a:tailEnd/>
          </a:ln>
        </p:spPr>
        <p:txBody>
          <a:bodyPr wrap="none"/>
          <a:lstStyle/>
          <a:p>
            <a:endParaRPr lang="en-US"/>
          </a:p>
        </p:txBody>
      </p:sp>
      <p:sp>
        <p:nvSpPr>
          <p:cNvPr id="12310" name="Text Box 23"/>
          <p:cNvSpPr txBox="1">
            <a:spLocks noChangeArrowheads="1"/>
          </p:cNvSpPr>
          <p:nvPr/>
        </p:nvSpPr>
        <p:spPr bwMode="auto">
          <a:xfrm>
            <a:off x="7200900" y="4286250"/>
            <a:ext cx="1066800" cy="369332"/>
          </a:xfrm>
          <a:prstGeom prst="rect">
            <a:avLst/>
          </a:prstGeom>
          <a:noFill/>
          <a:ln w="9525">
            <a:noFill/>
            <a:miter lim="800000"/>
            <a:headEnd/>
            <a:tailEnd/>
          </a:ln>
        </p:spPr>
        <p:txBody>
          <a:bodyPr>
            <a:spAutoFit/>
          </a:bodyPr>
          <a:lstStyle/>
          <a:p>
            <a:pPr>
              <a:spcBef>
                <a:spcPct val="50000"/>
              </a:spcBef>
            </a:pPr>
            <a:r>
              <a:rPr lang="en-US" i="1" dirty="0" smtClean="0">
                <a:solidFill>
                  <a:schemeClr val="hlink"/>
                </a:solidFill>
                <a:latin typeface="Tahoma" pitchFamily="34" charset="0"/>
              </a:rPr>
              <a:t>Dm</a:t>
            </a:r>
            <a:r>
              <a:rPr lang="en-US" i="1" baseline="-25000" dirty="0" smtClean="0">
                <a:solidFill>
                  <a:schemeClr val="hlink"/>
                </a:solidFill>
                <a:latin typeface="Tahoma" pitchFamily="34" charset="0"/>
              </a:rPr>
              <a:t>2</a:t>
            </a:r>
            <a:endParaRPr lang="en-US" i="1" dirty="0">
              <a:solidFill>
                <a:schemeClr val="hlink"/>
              </a:solidFill>
              <a:latin typeface="Tahoma" pitchFamily="34" charset="0"/>
            </a:endParaRPr>
          </a:p>
        </p:txBody>
      </p:sp>
      <p:sp>
        <p:nvSpPr>
          <p:cNvPr id="12311" name="Line 24"/>
          <p:cNvSpPr>
            <a:spLocks noChangeShapeType="1"/>
          </p:cNvSpPr>
          <p:nvPr/>
        </p:nvSpPr>
        <p:spPr bwMode="auto">
          <a:xfrm>
            <a:off x="3505200" y="2895600"/>
            <a:ext cx="762000" cy="0"/>
          </a:xfrm>
          <a:prstGeom prst="line">
            <a:avLst/>
          </a:prstGeom>
          <a:noFill/>
          <a:ln w="38100">
            <a:solidFill>
              <a:schemeClr val="tx1"/>
            </a:solidFill>
            <a:prstDash val="sysDot"/>
            <a:round/>
            <a:headEnd/>
            <a:tailEnd/>
          </a:ln>
        </p:spPr>
        <p:txBody>
          <a:bodyPr wrap="none"/>
          <a:lstStyle/>
          <a:p>
            <a:endParaRPr lang="en-US"/>
          </a:p>
        </p:txBody>
      </p:sp>
      <p:sp>
        <p:nvSpPr>
          <p:cNvPr id="12312" name="Line 25"/>
          <p:cNvSpPr>
            <a:spLocks noChangeShapeType="1"/>
          </p:cNvSpPr>
          <p:nvPr/>
        </p:nvSpPr>
        <p:spPr bwMode="auto">
          <a:xfrm>
            <a:off x="4191000" y="2895600"/>
            <a:ext cx="0" cy="2590800"/>
          </a:xfrm>
          <a:prstGeom prst="line">
            <a:avLst/>
          </a:prstGeom>
          <a:noFill/>
          <a:ln w="38100">
            <a:solidFill>
              <a:schemeClr val="tx1"/>
            </a:solidFill>
            <a:prstDash val="sysDot"/>
            <a:round/>
            <a:headEnd/>
            <a:tailEnd/>
          </a:ln>
        </p:spPr>
        <p:txBody>
          <a:bodyPr wrap="none"/>
          <a:lstStyle/>
          <a:p>
            <a:endParaRPr lang="en-US"/>
          </a:p>
        </p:txBody>
      </p:sp>
      <p:sp>
        <p:nvSpPr>
          <p:cNvPr id="12313" name="Line 26"/>
          <p:cNvSpPr>
            <a:spLocks noChangeShapeType="1"/>
          </p:cNvSpPr>
          <p:nvPr/>
        </p:nvSpPr>
        <p:spPr bwMode="auto">
          <a:xfrm>
            <a:off x="4876800" y="4038600"/>
            <a:ext cx="1066800" cy="0"/>
          </a:xfrm>
          <a:prstGeom prst="line">
            <a:avLst/>
          </a:prstGeom>
          <a:noFill/>
          <a:ln w="38100">
            <a:solidFill>
              <a:schemeClr val="tx1"/>
            </a:solidFill>
            <a:prstDash val="sysDot"/>
            <a:round/>
            <a:headEnd/>
            <a:tailEnd/>
          </a:ln>
        </p:spPr>
        <p:txBody>
          <a:bodyPr wrap="none"/>
          <a:lstStyle/>
          <a:p>
            <a:endParaRPr lang="en-US"/>
          </a:p>
        </p:txBody>
      </p:sp>
      <p:sp>
        <p:nvSpPr>
          <p:cNvPr id="12314" name="Line 28"/>
          <p:cNvSpPr>
            <a:spLocks noChangeShapeType="1"/>
          </p:cNvSpPr>
          <p:nvPr/>
        </p:nvSpPr>
        <p:spPr bwMode="auto">
          <a:xfrm>
            <a:off x="5943600" y="4038600"/>
            <a:ext cx="0" cy="1447800"/>
          </a:xfrm>
          <a:prstGeom prst="line">
            <a:avLst/>
          </a:prstGeom>
          <a:noFill/>
          <a:ln w="38100">
            <a:solidFill>
              <a:schemeClr val="tx1"/>
            </a:solidFill>
            <a:prstDash val="sysDot"/>
            <a:round/>
            <a:headEnd/>
            <a:tailEnd/>
          </a:ln>
        </p:spPr>
        <p:txBody>
          <a:bodyPr wrap="none"/>
          <a:lstStyle/>
          <a:p>
            <a:endParaRPr lang="en-US"/>
          </a:p>
        </p:txBody>
      </p:sp>
      <p:sp>
        <p:nvSpPr>
          <p:cNvPr id="12315" name="Text Box 30"/>
          <p:cNvSpPr txBox="1">
            <a:spLocks noChangeArrowheads="1"/>
          </p:cNvSpPr>
          <p:nvPr/>
        </p:nvSpPr>
        <p:spPr bwMode="auto">
          <a:xfrm>
            <a:off x="3810000" y="5562600"/>
            <a:ext cx="914400" cy="396875"/>
          </a:xfrm>
          <a:prstGeom prst="rect">
            <a:avLst/>
          </a:prstGeom>
          <a:noFill/>
          <a:ln w="9525">
            <a:noFill/>
            <a:miter lim="800000"/>
            <a:headEnd/>
            <a:tailEnd/>
          </a:ln>
        </p:spPr>
        <p:txBody>
          <a:bodyPr>
            <a:spAutoFit/>
          </a:bodyPr>
          <a:lstStyle/>
          <a:p>
            <a:pPr>
              <a:spcBef>
                <a:spcPct val="50000"/>
              </a:spcBef>
            </a:pPr>
            <a:r>
              <a:rPr lang="en-US" sz="2000">
                <a:latin typeface="Calibri" pitchFamily="34" charset="0"/>
              </a:rPr>
              <a:t>1.12</a:t>
            </a:r>
          </a:p>
        </p:txBody>
      </p:sp>
      <p:sp>
        <p:nvSpPr>
          <p:cNvPr id="12316" name="Text Box 31"/>
          <p:cNvSpPr txBox="1">
            <a:spLocks noChangeArrowheads="1"/>
          </p:cNvSpPr>
          <p:nvPr/>
        </p:nvSpPr>
        <p:spPr bwMode="auto">
          <a:xfrm>
            <a:off x="5562600" y="5562600"/>
            <a:ext cx="1066800" cy="396875"/>
          </a:xfrm>
          <a:prstGeom prst="rect">
            <a:avLst/>
          </a:prstGeom>
          <a:noFill/>
          <a:ln w="9525">
            <a:noFill/>
            <a:miter lim="800000"/>
            <a:headEnd/>
            <a:tailEnd/>
          </a:ln>
        </p:spPr>
        <p:txBody>
          <a:bodyPr>
            <a:spAutoFit/>
          </a:bodyPr>
          <a:lstStyle/>
          <a:p>
            <a:pPr>
              <a:spcBef>
                <a:spcPct val="50000"/>
              </a:spcBef>
            </a:pPr>
            <a:r>
              <a:rPr lang="en-US" sz="2000">
                <a:latin typeface="Calibri" pitchFamily="34" charset="0"/>
              </a:rPr>
              <a:t>1.5</a:t>
            </a:r>
          </a:p>
        </p:txBody>
      </p:sp>
      <p:sp>
        <p:nvSpPr>
          <p:cNvPr id="14370" name="Text Box 34"/>
          <p:cNvSpPr txBox="1">
            <a:spLocks noChangeArrowheads="1"/>
          </p:cNvSpPr>
          <p:nvPr/>
        </p:nvSpPr>
        <p:spPr bwMode="auto">
          <a:xfrm>
            <a:off x="4572000" y="1295400"/>
            <a:ext cx="4038600" cy="861774"/>
          </a:xfrm>
          <a:prstGeom prst="rect">
            <a:avLst/>
          </a:prstGeom>
          <a:noFill/>
          <a:ln w="9525">
            <a:noFill/>
            <a:miter lim="800000"/>
            <a:headEnd/>
            <a:tailEnd/>
          </a:ln>
        </p:spPr>
        <p:txBody>
          <a:bodyPr>
            <a:spAutoFit/>
          </a:bodyPr>
          <a:lstStyle/>
          <a:p>
            <a:pPr>
              <a:spcBef>
                <a:spcPct val="50000"/>
              </a:spcBef>
            </a:pPr>
            <a:r>
              <a:rPr lang="en-US" sz="2000" dirty="0" smtClean="0">
                <a:latin typeface="Calibri" pitchFamily="34" charset="0"/>
              </a:rPr>
              <a:t>D</a:t>
            </a:r>
            <a:r>
              <a:rPr lang="en-US" sz="2000" baseline="-25000" dirty="0" smtClean="0">
                <a:latin typeface="Calibri" pitchFamily="34" charset="0"/>
              </a:rPr>
              <a:t>m1</a:t>
            </a:r>
            <a:r>
              <a:rPr lang="en-US" sz="2000" dirty="0" smtClean="0">
                <a:latin typeface="Calibri" pitchFamily="34" charset="0"/>
              </a:rPr>
              <a:t> </a:t>
            </a:r>
            <a:r>
              <a:rPr lang="en-US" sz="2000" dirty="0" smtClean="0">
                <a:latin typeface="Calibri" pitchFamily="34" charset="0"/>
                <a:sym typeface="Symbol" pitchFamily="18" charset="2"/>
              </a:rPr>
              <a:t>D</a:t>
            </a:r>
            <a:r>
              <a:rPr lang="en-US" sz="2000" baseline="-25000" dirty="0" smtClean="0">
                <a:latin typeface="Calibri" pitchFamily="34" charset="0"/>
                <a:sym typeface="Symbol" pitchFamily="18" charset="2"/>
              </a:rPr>
              <a:t>m2</a:t>
            </a:r>
            <a:endParaRPr lang="en-US" sz="2000" dirty="0">
              <a:latin typeface="Calibri" pitchFamily="34" charset="0"/>
              <a:sym typeface="Symbol" pitchFamily="18" charset="2"/>
            </a:endParaRPr>
          </a:p>
          <a:p>
            <a:pPr>
              <a:spcBef>
                <a:spcPct val="50000"/>
              </a:spcBef>
              <a:buFontTx/>
              <a:buChar char="•"/>
            </a:pPr>
            <a:r>
              <a:rPr lang="en-US" sz="2000" dirty="0" smtClean="0">
                <a:latin typeface="Calibri" pitchFamily="34" charset="0"/>
              </a:rPr>
              <a:t>Increase </a:t>
            </a:r>
            <a:r>
              <a:rPr lang="en-US" sz="2000" dirty="0">
                <a:latin typeface="Calibri" pitchFamily="34" charset="0"/>
              </a:rPr>
              <a:t>in Y, ceteris paribus</a:t>
            </a:r>
          </a:p>
        </p:txBody>
      </p:sp>
      <p:sp>
        <p:nvSpPr>
          <p:cNvPr id="12318" name="Text Box 35"/>
          <p:cNvSpPr txBox="1">
            <a:spLocks noChangeArrowheads="1"/>
          </p:cNvSpPr>
          <p:nvPr/>
        </p:nvSpPr>
        <p:spPr bwMode="auto">
          <a:xfrm>
            <a:off x="4191000" y="2362200"/>
            <a:ext cx="533400" cy="457200"/>
          </a:xfrm>
          <a:prstGeom prst="rect">
            <a:avLst/>
          </a:prstGeom>
          <a:noFill/>
          <a:ln w="9525">
            <a:noFill/>
            <a:miter lim="800000"/>
            <a:headEnd/>
            <a:tailEnd/>
          </a:ln>
        </p:spPr>
        <p:txBody>
          <a:bodyPr>
            <a:spAutoFit/>
          </a:bodyPr>
          <a:lstStyle/>
          <a:p>
            <a:pPr>
              <a:spcBef>
                <a:spcPct val="50000"/>
              </a:spcBef>
            </a:pPr>
            <a:r>
              <a:rPr lang="en-US" i="1">
                <a:latin typeface="Calibri" pitchFamily="34" charset="0"/>
              </a:rPr>
              <a:t>G</a:t>
            </a:r>
          </a:p>
        </p:txBody>
      </p:sp>
      <p:sp>
        <p:nvSpPr>
          <p:cNvPr id="12319" name="Text Box 36"/>
          <p:cNvSpPr txBox="1">
            <a:spLocks noChangeArrowheads="1"/>
          </p:cNvSpPr>
          <p:nvPr/>
        </p:nvSpPr>
        <p:spPr bwMode="auto">
          <a:xfrm>
            <a:off x="6019800" y="3429000"/>
            <a:ext cx="533400" cy="457200"/>
          </a:xfrm>
          <a:prstGeom prst="rect">
            <a:avLst/>
          </a:prstGeom>
          <a:noFill/>
          <a:ln w="9525">
            <a:noFill/>
            <a:miter lim="800000"/>
            <a:headEnd/>
            <a:tailEnd/>
          </a:ln>
        </p:spPr>
        <p:txBody>
          <a:bodyPr>
            <a:spAutoFit/>
          </a:bodyPr>
          <a:lstStyle/>
          <a:p>
            <a:pPr>
              <a:spcBef>
                <a:spcPct val="50000"/>
              </a:spcBef>
            </a:pPr>
            <a:r>
              <a:rPr lang="en-US" i="1">
                <a:latin typeface="Calibri" pitchFamily="34" charset="0"/>
              </a:rPr>
              <a:t>H</a:t>
            </a:r>
          </a:p>
        </p:txBody>
      </p:sp>
      <p:sp>
        <p:nvSpPr>
          <p:cNvPr id="12320" name="AutoShape 37"/>
          <p:cNvSpPr>
            <a:spLocks noChangeArrowheads="1"/>
          </p:cNvSpPr>
          <p:nvPr/>
        </p:nvSpPr>
        <p:spPr bwMode="auto">
          <a:xfrm>
            <a:off x="2895600" y="1905000"/>
            <a:ext cx="533400" cy="228600"/>
          </a:xfrm>
          <a:prstGeom prst="notchedRightArrow">
            <a:avLst>
              <a:gd name="adj1" fmla="val 50000"/>
              <a:gd name="adj2" fmla="val 58333"/>
            </a:avLst>
          </a:prstGeom>
          <a:solidFill>
            <a:schemeClr val="accent1"/>
          </a:solidFill>
          <a:ln w="9525">
            <a:solidFill>
              <a:schemeClr val="tx1"/>
            </a:solidFill>
            <a:miter lim="800000"/>
            <a:headEnd/>
            <a:tailEnd/>
          </a:ln>
        </p:spPr>
        <p:txBody>
          <a:bodyPr wrap="none" anchor="ctr"/>
          <a:lstStyle/>
          <a:p>
            <a:endParaRPr lang="en-US">
              <a:latin typeface="Calibri" pitchFamily="34" charset="0"/>
            </a:endParaRPr>
          </a:p>
        </p:txBody>
      </p:sp>
      <p:sp>
        <p:nvSpPr>
          <p:cNvPr id="12321" name="Oval 38"/>
          <p:cNvSpPr>
            <a:spLocks noChangeArrowheads="1"/>
          </p:cNvSpPr>
          <p:nvPr/>
        </p:nvSpPr>
        <p:spPr bwMode="auto">
          <a:xfrm>
            <a:off x="4648200" y="3962400"/>
            <a:ext cx="152400" cy="152400"/>
          </a:xfrm>
          <a:prstGeom prst="ellipse">
            <a:avLst/>
          </a:prstGeom>
          <a:solidFill>
            <a:schemeClr val="accent1"/>
          </a:solidFill>
          <a:ln w="9525">
            <a:solidFill>
              <a:schemeClr val="tx1"/>
            </a:solidFill>
            <a:round/>
            <a:headEnd/>
            <a:tailEnd/>
          </a:ln>
        </p:spPr>
        <p:txBody>
          <a:bodyPr wrap="none" anchor="ctr"/>
          <a:lstStyle/>
          <a:p>
            <a:endParaRPr lang="en-US">
              <a:latin typeface="Calibri" pitchFamily="34" charset="0"/>
            </a:endParaRPr>
          </a:p>
        </p:txBody>
      </p:sp>
      <p:sp>
        <p:nvSpPr>
          <p:cNvPr id="12322" name="Oval 39"/>
          <p:cNvSpPr>
            <a:spLocks noChangeArrowheads="1"/>
          </p:cNvSpPr>
          <p:nvPr/>
        </p:nvSpPr>
        <p:spPr bwMode="auto">
          <a:xfrm>
            <a:off x="5867400" y="3886200"/>
            <a:ext cx="152400" cy="152400"/>
          </a:xfrm>
          <a:prstGeom prst="ellipse">
            <a:avLst/>
          </a:prstGeom>
          <a:solidFill>
            <a:schemeClr val="accent1"/>
          </a:solidFill>
          <a:ln w="9525">
            <a:solidFill>
              <a:schemeClr val="tx1"/>
            </a:solidFill>
            <a:round/>
            <a:headEnd/>
            <a:tailEnd/>
          </a:ln>
        </p:spPr>
        <p:txBody>
          <a:bodyPr wrap="none" anchor="ctr"/>
          <a:lstStyle/>
          <a:p>
            <a:endParaRPr lang="en-US">
              <a:latin typeface="Calibri" pitchFamily="34" charset="0"/>
            </a:endParaRPr>
          </a:p>
        </p:txBody>
      </p:sp>
      <p:sp>
        <p:nvSpPr>
          <p:cNvPr id="12323" name="Oval 40"/>
          <p:cNvSpPr>
            <a:spLocks noChangeArrowheads="1"/>
          </p:cNvSpPr>
          <p:nvPr/>
        </p:nvSpPr>
        <p:spPr bwMode="auto">
          <a:xfrm>
            <a:off x="4114800" y="2819400"/>
            <a:ext cx="152400" cy="152400"/>
          </a:xfrm>
          <a:prstGeom prst="ellipse">
            <a:avLst/>
          </a:prstGeom>
          <a:solidFill>
            <a:schemeClr val="accent1"/>
          </a:solidFill>
          <a:ln w="9525">
            <a:solidFill>
              <a:schemeClr val="tx1"/>
            </a:solidFill>
            <a:round/>
            <a:headEnd/>
            <a:tailEnd/>
          </a:ln>
        </p:spPr>
        <p:txBody>
          <a:bodyPr wrap="none" anchor="ctr"/>
          <a:lstStyle/>
          <a:p>
            <a:endParaRPr lang="en-US">
              <a:latin typeface="Calibri"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70">
                                            <p:txEl>
                                              <p:pRg st="0" end="0"/>
                                            </p:txEl>
                                          </p:spTgt>
                                        </p:tgtEl>
                                        <p:attrNameLst>
                                          <p:attrName>style.visibility</p:attrName>
                                        </p:attrNameLst>
                                      </p:cBhvr>
                                      <p:to>
                                        <p:strVal val="visible"/>
                                      </p:to>
                                    </p:set>
                                    <p:animEffect transition="in" filter="wipe(left)">
                                      <p:cBhvr>
                                        <p:cTn id="7" dur="500"/>
                                        <p:tgtEl>
                                          <p:spTgt spid="143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70">
                                            <p:txEl>
                                              <p:pRg st="1" end="1"/>
                                            </p:txEl>
                                          </p:spTgt>
                                        </p:tgtEl>
                                        <p:attrNameLst>
                                          <p:attrName>style.visibility</p:attrName>
                                        </p:attrNameLst>
                                      </p:cBhvr>
                                      <p:to>
                                        <p:strVal val="visible"/>
                                      </p:to>
                                    </p:set>
                                    <p:animEffect transition="in" filter="wipe(left)">
                                      <p:cBhvr>
                                        <p:cTn id="12" dur="500"/>
                                        <p:tgtEl>
                                          <p:spTgt spid="1437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70"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3600" b="1" smtClean="0"/>
              <a:t>Interest Rates</a:t>
            </a:r>
          </a:p>
        </p:txBody>
      </p:sp>
      <p:sp>
        <p:nvSpPr>
          <p:cNvPr id="16387" name="Rectangle 3"/>
          <p:cNvSpPr>
            <a:spLocks noGrp="1" noChangeArrowheads="1"/>
          </p:cNvSpPr>
          <p:nvPr>
            <p:ph idx="1"/>
          </p:nvPr>
        </p:nvSpPr>
        <p:spPr>
          <a:xfrm>
            <a:off x="693738" y="985838"/>
            <a:ext cx="8450262" cy="5410200"/>
          </a:xfrm>
        </p:spPr>
        <p:txBody>
          <a:bodyPr>
            <a:normAutofit lnSpcReduction="10000"/>
          </a:bodyPr>
          <a:lstStyle/>
          <a:p>
            <a:pPr eaLnBrk="1" hangingPunct="1">
              <a:buSzPct val="125000"/>
            </a:pPr>
            <a:r>
              <a:rPr lang="en-US" sz="3600" smtClean="0"/>
              <a:t>Equilibrium interest rate</a:t>
            </a:r>
          </a:p>
          <a:p>
            <a:pPr lvl="1" eaLnBrk="1" hangingPunct="1">
              <a:buSzPct val="125000"/>
            </a:pPr>
            <a:r>
              <a:rPr lang="en-US" sz="3600" smtClean="0">
                <a:ea typeface="ＭＳ Ｐゴシック" pitchFamily="34" charset="-128"/>
              </a:rPr>
              <a:t>Changes with shifts in money supply and money demand</a:t>
            </a:r>
          </a:p>
          <a:p>
            <a:pPr eaLnBrk="1" hangingPunct="1">
              <a:buSzPct val="125000"/>
            </a:pPr>
            <a:r>
              <a:rPr lang="en-US" sz="3600" smtClean="0"/>
              <a:t>Interest rates and bond prices</a:t>
            </a:r>
          </a:p>
          <a:p>
            <a:pPr lvl="1" eaLnBrk="1" hangingPunct="1">
              <a:buSzPct val="125000"/>
            </a:pPr>
            <a:r>
              <a:rPr lang="en-US" sz="3600" smtClean="0">
                <a:ea typeface="ＭＳ Ｐゴシック" pitchFamily="34" charset="-128"/>
              </a:rPr>
              <a:t>Inversely related</a:t>
            </a:r>
          </a:p>
          <a:p>
            <a:pPr lvl="1" eaLnBrk="1" hangingPunct="1">
              <a:buSzPct val="125000"/>
            </a:pPr>
            <a:r>
              <a:rPr lang="en-US" sz="3600" smtClean="0">
                <a:ea typeface="ＭＳ Ｐゴシック" pitchFamily="34" charset="-128"/>
              </a:rPr>
              <a:t>Bond pays fixed annual interest payment</a:t>
            </a:r>
          </a:p>
          <a:p>
            <a:pPr lvl="1" eaLnBrk="1" hangingPunct="1">
              <a:buSzPct val="125000"/>
            </a:pPr>
            <a:r>
              <a:rPr lang="en-US" sz="3600" smtClean="0">
                <a:ea typeface="ＭＳ Ｐゴシック" pitchFamily="34" charset="-128"/>
              </a:rPr>
              <a:t>Lower bond price will raise the interest rate</a:t>
            </a:r>
          </a:p>
        </p:txBody>
      </p:sp>
      <p:sp>
        <p:nvSpPr>
          <p:cNvPr id="16388" name="TextBox 3"/>
          <p:cNvSpPr txBox="1">
            <a:spLocks noChangeArrowheads="1"/>
          </p:cNvSpPr>
          <p:nvPr/>
        </p:nvSpPr>
        <p:spPr bwMode="auto">
          <a:xfrm>
            <a:off x="0" y="6588125"/>
            <a:ext cx="871538" cy="277813"/>
          </a:xfrm>
          <a:prstGeom prst="rect">
            <a:avLst/>
          </a:prstGeom>
          <a:noFill/>
          <a:ln w="9525">
            <a:noFill/>
            <a:miter lim="800000"/>
            <a:headEnd/>
            <a:tailEnd/>
          </a:ln>
        </p:spPr>
        <p:txBody>
          <a:bodyPr>
            <a:spAutoFit/>
          </a:bodyPr>
          <a:lstStyle/>
          <a:p>
            <a:pPr algn="l"/>
            <a:r>
              <a:rPr lang="en-US" sz="1200" b="1">
                <a:solidFill>
                  <a:schemeClr val="bg1"/>
                </a:solidFill>
              </a:rPr>
              <a:t>LO1</a:t>
            </a:r>
          </a:p>
        </p:txBody>
      </p:sp>
      <p:sp>
        <p:nvSpPr>
          <p:cNvPr id="16389"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FC516A2A-98A7-4F59-85C7-9D9BB688E68E}" type="slidenum">
              <a:rPr lang="en-US" sz="1400">
                <a:solidFill>
                  <a:schemeClr val="bg1"/>
                </a:solidFill>
                <a:cs typeface="Arial" charset="0"/>
              </a:rPr>
              <a:pPr algn="l"/>
              <a:t>11</a:t>
            </a:fld>
            <a:endParaRPr lang="en-US" sz="1400">
              <a:solidFill>
                <a:schemeClr val="bg1"/>
              </a:solidFill>
              <a:cs typeface="Arial"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066800" y="838200"/>
            <a:ext cx="7772400" cy="519113"/>
          </a:xfrm>
          <a:prstGeom prst="rect">
            <a:avLst/>
          </a:prstGeom>
          <a:solidFill>
            <a:schemeClr val="bg1"/>
          </a:solidFill>
          <a:ln w="9525">
            <a:noFill/>
            <a:miter lim="800000"/>
            <a:headEnd/>
            <a:tailEnd/>
          </a:ln>
        </p:spPr>
        <p:txBody>
          <a:bodyPr>
            <a:spAutoFit/>
          </a:bodyPr>
          <a:lstStyle/>
          <a:p>
            <a:pPr>
              <a:spcBef>
                <a:spcPct val="50000"/>
              </a:spcBef>
            </a:pPr>
            <a:r>
              <a:rPr lang="en-US" sz="2800">
                <a:latin typeface="Copperplate Gothic Light" pitchFamily="34" charset="0"/>
              </a:rPr>
              <a:t>Bond Prices and the Rate Of Interest</a:t>
            </a:r>
          </a:p>
        </p:txBody>
      </p:sp>
      <p:pic>
        <p:nvPicPr>
          <p:cNvPr id="13315" name="Picture 3" descr="BS00512_"/>
          <p:cNvPicPr>
            <a:picLocks noChangeAspect="1" noChangeArrowheads="1"/>
          </p:cNvPicPr>
          <p:nvPr/>
        </p:nvPicPr>
        <p:blipFill>
          <a:blip r:embed="rId2"/>
          <a:srcRect/>
          <a:stretch>
            <a:fillRect/>
          </a:stretch>
        </p:blipFill>
        <p:spPr bwMode="auto">
          <a:xfrm>
            <a:off x="5715000" y="3960813"/>
            <a:ext cx="2971800" cy="1406525"/>
          </a:xfrm>
          <a:prstGeom prst="rect">
            <a:avLst/>
          </a:prstGeom>
          <a:noFill/>
          <a:ln w="9525">
            <a:noFill/>
            <a:miter lim="800000"/>
            <a:headEnd/>
            <a:tailEnd/>
          </a:ln>
        </p:spPr>
      </p:pic>
      <p:pic>
        <p:nvPicPr>
          <p:cNvPr id="13316" name="Picture 4" descr="PE01732_"/>
          <p:cNvPicPr>
            <a:picLocks noChangeAspect="1" noChangeArrowheads="1"/>
          </p:cNvPicPr>
          <p:nvPr/>
        </p:nvPicPr>
        <p:blipFill>
          <a:blip r:embed="rId3"/>
          <a:srcRect/>
          <a:stretch>
            <a:fillRect/>
          </a:stretch>
        </p:blipFill>
        <p:spPr bwMode="auto">
          <a:xfrm>
            <a:off x="838200" y="2667000"/>
            <a:ext cx="3286125" cy="3409950"/>
          </a:xfrm>
          <a:prstGeom prst="rect">
            <a:avLst/>
          </a:prstGeom>
          <a:noFill/>
          <a:ln w="9525">
            <a:noFill/>
            <a:miter lim="800000"/>
            <a:headEnd/>
            <a:tailEnd/>
          </a:ln>
        </p:spPr>
      </p:pic>
      <p:sp>
        <p:nvSpPr>
          <p:cNvPr id="13317" name="AutoShape 5"/>
          <p:cNvSpPr>
            <a:spLocks noChangeArrowheads="1"/>
          </p:cNvSpPr>
          <p:nvPr/>
        </p:nvSpPr>
        <p:spPr bwMode="auto">
          <a:xfrm>
            <a:off x="3505200" y="1676400"/>
            <a:ext cx="3657600" cy="1981200"/>
          </a:xfrm>
          <a:prstGeom prst="wedgeEllipseCallout">
            <a:avLst>
              <a:gd name="adj1" fmla="val -74435"/>
              <a:gd name="adj2" fmla="val 77884"/>
            </a:avLst>
          </a:prstGeom>
          <a:solidFill>
            <a:schemeClr val="bg1"/>
          </a:solidFill>
          <a:ln w="9525">
            <a:solidFill>
              <a:schemeClr val="tx1"/>
            </a:solidFill>
            <a:miter lim="800000"/>
            <a:headEnd/>
            <a:tailEnd/>
          </a:ln>
        </p:spPr>
        <p:txBody>
          <a:bodyPr/>
          <a:lstStyle/>
          <a:p>
            <a:r>
              <a:rPr lang="en-US" sz="2400">
                <a:latin typeface="Calibri" pitchFamily="34" charset="0"/>
              </a:rPr>
              <a:t>Bond prices and interest rates (or yields), move inversely</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2"/>
          <p:cNvSpPr>
            <a:spLocks noChangeArrowheads="1" noChangeShapeType="1" noTextEdit="1"/>
          </p:cNvSpPr>
          <p:nvPr/>
        </p:nvSpPr>
        <p:spPr bwMode="auto">
          <a:xfrm>
            <a:off x="533400" y="381000"/>
            <a:ext cx="1676400" cy="495300"/>
          </a:xfrm>
          <a:prstGeom prst="rect">
            <a:avLst/>
          </a:prstGeom>
        </p:spPr>
        <p:txBody>
          <a:bodyPr wrap="none" fromWordArt="1">
            <a:prstTxWarp prst="textPlain">
              <a:avLst>
                <a:gd name="adj" fmla="val 50000"/>
              </a:avLst>
            </a:prstTxWarp>
          </a:bodyPr>
          <a:lstStyle/>
          <a:p>
            <a:pPr algn="ctr"/>
            <a:r>
              <a:rPr lang="en-US" sz="2800" kern="10">
                <a:ln w="9525">
                  <a:solidFill>
                    <a:srgbClr val="000000"/>
                  </a:solidFill>
                  <a:round/>
                  <a:headEnd/>
                  <a:tailEnd/>
                </a:ln>
                <a:solidFill>
                  <a:srgbClr val="FFFFFF"/>
                </a:solidFill>
                <a:latin typeface="Arial Black"/>
              </a:rPr>
              <a:t>Example</a:t>
            </a:r>
          </a:p>
        </p:txBody>
      </p:sp>
      <p:sp>
        <p:nvSpPr>
          <p:cNvPr id="17411" name="Text Box 3"/>
          <p:cNvSpPr txBox="1">
            <a:spLocks noChangeArrowheads="1"/>
          </p:cNvSpPr>
          <p:nvPr/>
        </p:nvSpPr>
        <p:spPr bwMode="auto">
          <a:xfrm>
            <a:off x="514350" y="1143000"/>
            <a:ext cx="6591300" cy="51244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sz="2000" dirty="0">
                <a:latin typeface="Calibri" pitchFamily="34" charset="0"/>
              </a:rPr>
              <a:t>     Suppose you paid </a:t>
            </a:r>
            <a:r>
              <a:rPr lang="en-US" sz="2000" b="1" dirty="0">
                <a:latin typeface="Calibri" pitchFamily="34" charset="0"/>
              </a:rPr>
              <a:t>$800</a:t>
            </a:r>
            <a:r>
              <a:rPr lang="en-US" sz="2000" dirty="0">
                <a:latin typeface="Calibri" pitchFamily="34" charset="0"/>
              </a:rPr>
              <a:t> for a bond that promises to pay </a:t>
            </a:r>
            <a:r>
              <a:rPr lang="en-US" sz="2000" b="1" dirty="0">
                <a:latin typeface="Calibri" pitchFamily="34" charset="0"/>
              </a:rPr>
              <a:t>$1,000</a:t>
            </a:r>
            <a:r>
              <a:rPr lang="en-US" sz="2000" dirty="0">
                <a:latin typeface="Calibri" pitchFamily="34" charset="0"/>
              </a:rPr>
              <a:t>  to its holder one year from today. What is the interest rate or percentage yield of the bond? Notice first that your interest income would be equal to </a:t>
            </a:r>
            <a:r>
              <a:rPr lang="en-US" sz="2000" b="1" dirty="0">
                <a:latin typeface="Calibri" pitchFamily="34" charset="0"/>
              </a:rPr>
              <a:t>$200</a:t>
            </a:r>
            <a:r>
              <a:rPr lang="en-US" sz="2000" dirty="0">
                <a:latin typeface="Calibri" pitchFamily="34" charset="0"/>
              </a:rPr>
              <a:t>. Hence to compute the yield, use the following equation:</a:t>
            </a:r>
          </a:p>
          <a:p>
            <a:pPr eaLnBrk="1" hangingPunct="1">
              <a:spcBef>
                <a:spcPct val="50000"/>
              </a:spcBef>
            </a:pPr>
            <a:r>
              <a:rPr lang="en-US" sz="2000" dirty="0">
                <a:solidFill>
                  <a:schemeClr val="tx2"/>
                </a:solidFill>
                <a:latin typeface="Calibri" pitchFamily="34" charset="0"/>
              </a:rPr>
              <a:t>Yield (%) = (interest income/price of the bond) </a:t>
            </a:r>
            <a:r>
              <a:rPr lang="en-US" sz="2000" dirty="0">
                <a:solidFill>
                  <a:schemeClr val="tx2"/>
                </a:solidFill>
                <a:latin typeface="Calibri" pitchFamily="34" charset="0"/>
                <a:sym typeface="Symbol" pitchFamily="18" charset="2"/>
              </a:rPr>
              <a:t> 100</a:t>
            </a:r>
          </a:p>
          <a:p>
            <a:pPr algn="l" eaLnBrk="1" hangingPunct="1">
              <a:spcBef>
                <a:spcPct val="50000"/>
              </a:spcBef>
            </a:pPr>
            <a:r>
              <a:rPr lang="en-US" sz="2000" dirty="0">
                <a:latin typeface="Calibri" pitchFamily="34" charset="0"/>
                <a:sym typeface="Symbol" pitchFamily="18" charset="2"/>
              </a:rPr>
              <a:t>Thus, we have:</a:t>
            </a:r>
          </a:p>
          <a:p>
            <a:pPr eaLnBrk="1" hangingPunct="1">
              <a:spcBef>
                <a:spcPct val="50000"/>
              </a:spcBef>
            </a:pPr>
            <a:r>
              <a:rPr lang="en-US" sz="2000" dirty="0">
                <a:solidFill>
                  <a:schemeClr val="tx2"/>
                </a:solidFill>
                <a:latin typeface="Calibri" pitchFamily="34" charset="0"/>
                <a:sym typeface="Symbol" pitchFamily="18" charset="2"/>
              </a:rPr>
              <a:t>Yield (%) = (200/800)  100 = </a:t>
            </a:r>
            <a:r>
              <a:rPr lang="en-US" sz="2000" b="1" dirty="0">
                <a:solidFill>
                  <a:schemeClr val="tx2"/>
                </a:solidFill>
                <a:latin typeface="Calibri" pitchFamily="34" charset="0"/>
                <a:sym typeface="Symbol" pitchFamily="18" charset="2"/>
              </a:rPr>
              <a:t>25 percent</a:t>
            </a:r>
          </a:p>
          <a:p>
            <a:pPr algn="l" eaLnBrk="1" hangingPunct="1">
              <a:spcBef>
                <a:spcPct val="50000"/>
              </a:spcBef>
            </a:pPr>
            <a:r>
              <a:rPr lang="en-US" sz="2000" dirty="0">
                <a:latin typeface="Calibri" pitchFamily="34" charset="0"/>
              </a:rPr>
              <a:t>     Now suppose, instead of paying $800 for the bond, you paid </a:t>
            </a:r>
            <a:r>
              <a:rPr lang="en-US" sz="2000" b="1" dirty="0">
                <a:latin typeface="Calibri" pitchFamily="34" charset="0"/>
              </a:rPr>
              <a:t>$900</a:t>
            </a:r>
            <a:r>
              <a:rPr lang="en-US" sz="2000" dirty="0">
                <a:latin typeface="Calibri" pitchFamily="34" charset="0"/>
              </a:rPr>
              <a:t>. What is the yield now?</a:t>
            </a:r>
          </a:p>
          <a:p>
            <a:pPr eaLnBrk="1" hangingPunct="1">
              <a:spcBef>
                <a:spcPct val="50000"/>
              </a:spcBef>
            </a:pPr>
            <a:r>
              <a:rPr lang="en-US" sz="2000" dirty="0">
                <a:solidFill>
                  <a:schemeClr val="tx2"/>
                </a:solidFill>
                <a:latin typeface="Calibri" pitchFamily="34" charset="0"/>
                <a:sym typeface="Symbol" pitchFamily="18" charset="2"/>
              </a:rPr>
              <a:t>Yield (%) = (100/900)  100 = </a:t>
            </a:r>
            <a:r>
              <a:rPr lang="en-US" sz="2000" b="1" dirty="0">
                <a:solidFill>
                  <a:schemeClr val="tx2"/>
                </a:solidFill>
                <a:latin typeface="Calibri" pitchFamily="34" charset="0"/>
                <a:sym typeface="Symbol" pitchFamily="18" charset="2"/>
              </a:rPr>
              <a:t>11 percent</a:t>
            </a:r>
          </a:p>
          <a:p>
            <a:pPr eaLnBrk="1" hangingPunct="1">
              <a:spcBef>
                <a:spcPct val="50000"/>
              </a:spcBef>
            </a:pPr>
            <a:endParaRPr lang="en-US" sz="2000" dirty="0">
              <a:latin typeface="Calibri" pitchFamily="34" charset="0"/>
            </a:endParaRPr>
          </a:p>
          <a:p>
            <a:pPr eaLnBrk="1" hangingPunct="1">
              <a:spcBef>
                <a:spcPct val="50000"/>
              </a:spcBef>
            </a:pPr>
            <a:endParaRPr lang="en-US" dirty="0">
              <a:latin typeface="Calibri" pitchFamily="34" charset="0"/>
            </a:endParaRPr>
          </a:p>
        </p:txBody>
      </p:sp>
      <p:pic>
        <p:nvPicPr>
          <p:cNvPr id="91138" name="Picture 2"/>
          <p:cNvPicPr>
            <a:picLocks noChangeAspect="1" noChangeArrowheads="1"/>
          </p:cNvPicPr>
          <p:nvPr/>
        </p:nvPicPr>
        <p:blipFill>
          <a:blip r:embed="rId2"/>
          <a:srcRect/>
          <a:stretch>
            <a:fillRect/>
          </a:stretch>
        </p:blipFill>
        <p:spPr bwMode="auto">
          <a:xfrm>
            <a:off x="7029450" y="2190750"/>
            <a:ext cx="1638300" cy="1638300"/>
          </a:xfrm>
          <a:prstGeom prst="rect">
            <a:avLst/>
          </a:prstGeom>
          <a:noFill/>
          <a:ln w="28575" cap="flat" cmpd="sng" algn="ctr">
            <a:noFill/>
            <a:prstDash val="solid"/>
            <a:miter lim="800000"/>
            <a:headEnd type="none" w="med" len="med"/>
            <a:tailEnd type="none" w="med" len="med"/>
          </a:ln>
          <a:effec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693738" y="1133475"/>
            <a:ext cx="8128000" cy="5164138"/>
          </a:xfrm>
        </p:spPr>
        <p:txBody>
          <a:bodyPr/>
          <a:lstStyle/>
          <a:p>
            <a:pPr eaLnBrk="1" hangingPunct="1">
              <a:buSzPct val="125000"/>
            </a:pPr>
            <a:r>
              <a:rPr lang="en-US" sz="3600" smtClean="0"/>
              <a:t>Assets</a:t>
            </a:r>
          </a:p>
          <a:p>
            <a:pPr lvl="1" eaLnBrk="1" hangingPunct="1">
              <a:buSzPct val="125000"/>
            </a:pPr>
            <a:r>
              <a:rPr lang="en-US" sz="3600" smtClean="0">
                <a:ea typeface="ＭＳ Ｐゴシック" pitchFamily="34" charset="-128"/>
              </a:rPr>
              <a:t>Securities</a:t>
            </a:r>
          </a:p>
          <a:p>
            <a:pPr lvl="1" eaLnBrk="1" hangingPunct="1">
              <a:buSzPct val="125000"/>
            </a:pPr>
            <a:r>
              <a:rPr lang="en-US" sz="3600" smtClean="0">
                <a:ea typeface="ＭＳ Ｐゴシック" pitchFamily="34" charset="-128"/>
              </a:rPr>
              <a:t>Loans to commercial banks</a:t>
            </a:r>
          </a:p>
          <a:p>
            <a:pPr eaLnBrk="1" hangingPunct="1">
              <a:buSzPct val="125000"/>
            </a:pPr>
            <a:r>
              <a:rPr lang="en-US" sz="3600" smtClean="0"/>
              <a:t>Liabilities</a:t>
            </a:r>
          </a:p>
          <a:p>
            <a:pPr lvl="1" eaLnBrk="1" hangingPunct="1">
              <a:buSzPct val="125000"/>
            </a:pPr>
            <a:r>
              <a:rPr lang="en-US" sz="3600" smtClean="0">
                <a:ea typeface="ＭＳ Ｐゴシック" pitchFamily="34" charset="-128"/>
              </a:rPr>
              <a:t>Reserves of commercial banks</a:t>
            </a:r>
          </a:p>
          <a:p>
            <a:pPr lvl="1" eaLnBrk="1" hangingPunct="1">
              <a:buSzPct val="125000"/>
            </a:pPr>
            <a:r>
              <a:rPr lang="en-US" sz="3600" smtClean="0">
                <a:ea typeface="ＭＳ Ｐゴシック" pitchFamily="34" charset="-128"/>
              </a:rPr>
              <a:t>Treasury deposits</a:t>
            </a:r>
          </a:p>
          <a:p>
            <a:pPr lvl="1" eaLnBrk="1" hangingPunct="1">
              <a:buSzPct val="125000"/>
            </a:pPr>
            <a:r>
              <a:rPr lang="en-US" sz="3600" smtClean="0">
                <a:ea typeface="ＭＳ Ｐゴシック" pitchFamily="34" charset="-128"/>
              </a:rPr>
              <a:t>Federal Reserve Notes outstanding</a:t>
            </a:r>
          </a:p>
        </p:txBody>
      </p:sp>
      <p:sp>
        <p:nvSpPr>
          <p:cNvPr id="17411" name="TextBox 3"/>
          <p:cNvSpPr txBox="1">
            <a:spLocks noChangeArrowheads="1"/>
          </p:cNvSpPr>
          <p:nvPr/>
        </p:nvSpPr>
        <p:spPr bwMode="auto">
          <a:xfrm>
            <a:off x="0" y="6588125"/>
            <a:ext cx="871538" cy="274638"/>
          </a:xfrm>
          <a:prstGeom prst="rect">
            <a:avLst/>
          </a:prstGeom>
          <a:noFill/>
          <a:ln w="9525">
            <a:noFill/>
            <a:miter lim="800000"/>
            <a:headEnd/>
            <a:tailEnd/>
          </a:ln>
        </p:spPr>
        <p:txBody>
          <a:bodyPr>
            <a:spAutoFit/>
          </a:bodyPr>
          <a:lstStyle/>
          <a:p>
            <a:pPr algn="l"/>
            <a:r>
              <a:rPr lang="en-US" sz="1200" b="1">
                <a:solidFill>
                  <a:schemeClr val="bg1"/>
                </a:solidFill>
              </a:rPr>
              <a:t>LO2</a:t>
            </a:r>
          </a:p>
        </p:txBody>
      </p:sp>
      <p:sp>
        <p:nvSpPr>
          <p:cNvPr id="17412" name="Title 19"/>
          <p:cNvSpPr>
            <a:spLocks/>
          </p:cNvSpPr>
          <p:nvPr/>
        </p:nvSpPr>
        <p:spPr bwMode="auto">
          <a:xfrm>
            <a:off x="0" y="0"/>
            <a:ext cx="9144000" cy="838200"/>
          </a:xfrm>
          <a:prstGeom prst="rect">
            <a:avLst/>
          </a:prstGeom>
          <a:noFill/>
          <a:ln w="9525">
            <a:noFill/>
            <a:miter lim="800000"/>
            <a:headEnd/>
            <a:tailEnd/>
          </a:ln>
        </p:spPr>
        <p:txBody>
          <a:bodyPr anchor="ctr"/>
          <a:lstStyle/>
          <a:p>
            <a:pPr eaLnBrk="0" hangingPunct="0"/>
            <a:r>
              <a:rPr lang="en-US" sz="3600" b="1">
                <a:solidFill>
                  <a:schemeClr val="bg1"/>
                </a:solidFill>
                <a:latin typeface="Tahoma" pitchFamily="34" charset="0"/>
              </a:rPr>
              <a:t>Federal Reserve Balance Sheet</a:t>
            </a:r>
          </a:p>
        </p:txBody>
      </p:sp>
      <p:sp>
        <p:nvSpPr>
          <p:cNvPr id="17413"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32A1D0C4-7A49-4807-AA99-F097C9592AA9}" type="slidenum">
              <a:rPr lang="en-US" sz="1400">
                <a:solidFill>
                  <a:schemeClr val="bg1"/>
                </a:solidFill>
                <a:cs typeface="Arial" charset="0"/>
              </a:rPr>
              <a:pPr algn="l"/>
              <a:t>14</a:t>
            </a:fld>
            <a:endParaRPr lang="en-US" sz="1400">
              <a:solidFill>
                <a:schemeClr val="bg1"/>
              </a:solidFill>
              <a:cs typeface="Arial"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0"/>
          <p:cNvSpPr txBox="1">
            <a:spLocks noChangeArrowheads="1"/>
          </p:cNvSpPr>
          <p:nvPr/>
        </p:nvSpPr>
        <p:spPr bwMode="auto">
          <a:xfrm>
            <a:off x="1144588" y="1230313"/>
            <a:ext cx="6856412" cy="403225"/>
          </a:xfrm>
          <a:prstGeom prst="rect">
            <a:avLst/>
          </a:prstGeom>
          <a:noFill/>
          <a:ln w="9525">
            <a:noFill/>
            <a:miter lim="800000"/>
            <a:headEnd/>
            <a:tailEnd/>
          </a:ln>
        </p:spPr>
        <p:txBody>
          <a:bodyPr>
            <a:spAutoFit/>
          </a:bodyPr>
          <a:lstStyle/>
          <a:p>
            <a:pPr>
              <a:lnSpc>
                <a:spcPct val="85000"/>
              </a:lnSpc>
            </a:pPr>
            <a:r>
              <a:rPr lang="en-US" sz="2400" b="1"/>
              <a:t>March 24, 2010 (in Millions)</a:t>
            </a:r>
          </a:p>
        </p:txBody>
      </p:sp>
      <p:sp>
        <p:nvSpPr>
          <p:cNvPr id="18435" name="Text Box 13"/>
          <p:cNvSpPr txBox="1">
            <a:spLocks noChangeArrowheads="1"/>
          </p:cNvSpPr>
          <p:nvPr/>
        </p:nvSpPr>
        <p:spPr bwMode="auto">
          <a:xfrm>
            <a:off x="2803525" y="6272213"/>
            <a:ext cx="6380163" cy="274637"/>
          </a:xfrm>
          <a:prstGeom prst="rect">
            <a:avLst/>
          </a:prstGeom>
          <a:noFill/>
          <a:ln w="9525">
            <a:noFill/>
            <a:miter lim="800000"/>
            <a:headEnd/>
            <a:tailEnd/>
          </a:ln>
        </p:spPr>
        <p:txBody>
          <a:bodyPr wrap="none">
            <a:spAutoFit/>
          </a:bodyPr>
          <a:lstStyle/>
          <a:p>
            <a:pPr algn="l"/>
            <a:r>
              <a:rPr lang="en-US" sz="1200" i="1">
                <a:latin typeface="Times New Roman" pitchFamily="18" charset="0"/>
              </a:rPr>
              <a:t>Source: Federal Reserve Statistical Release, H.4.1, </a:t>
            </a:r>
            <a:r>
              <a:rPr lang="en-US" sz="1200">
                <a:latin typeface="Times New Roman" pitchFamily="18" charset="0"/>
              </a:rPr>
              <a:t>March 24, 2010</a:t>
            </a:r>
            <a:r>
              <a:rPr lang="en-US" sz="1200" i="1">
                <a:latin typeface="Times New Roman" pitchFamily="18" charset="0"/>
              </a:rPr>
              <a:t>, </a:t>
            </a:r>
            <a:r>
              <a:rPr lang="en-US" sz="1200" b="1">
                <a:latin typeface="Times New Roman" pitchFamily="18" charset="0"/>
                <a:hlinkClick r:id="rId3"/>
              </a:rPr>
              <a:t>http://www.federalreserve.gov</a:t>
            </a:r>
            <a:endParaRPr lang="en-US" sz="1200" i="1">
              <a:latin typeface="Times New Roman" pitchFamily="18" charset="0"/>
            </a:endParaRPr>
          </a:p>
        </p:txBody>
      </p:sp>
      <p:sp>
        <p:nvSpPr>
          <p:cNvPr id="18436" name="Text Box 5"/>
          <p:cNvSpPr txBox="1">
            <a:spLocks noChangeArrowheads="1"/>
          </p:cNvSpPr>
          <p:nvPr/>
        </p:nvSpPr>
        <p:spPr bwMode="auto">
          <a:xfrm>
            <a:off x="935038" y="2632075"/>
            <a:ext cx="2251075" cy="2047875"/>
          </a:xfrm>
          <a:prstGeom prst="rect">
            <a:avLst/>
          </a:prstGeom>
          <a:noFill/>
          <a:ln w="9525">
            <a:noFill/>
            <a:miter lim="800000"/>
            <a:headEnd/>
            <a:tailEnd/>
          </a:ln>
        </p:spPr>
        <p:txBody>
          <a:bodyPr wrap="none">
            <a:spAutoFit/>
          </a:bodyPr>
          <a:lstStyle/>
          <a:p>
            <a:pPr algn="l"/>
            <a:r>
              <a:rPr lang="en-US" sz="1600" b="1"/>
              <a:t>Securities</a:t>
            </a:r>
          </a:p>
          <a:p>
            <a:pPr algn="l"/>
            <a:r>
              <a:rPr lang="en-US" sz="1600" b="1"/>
              <a:t>Loans to Commercial</a:t>
            </a:r>
          </a:p>
          <a:p>
            <a:pPr algn="l"/>
            <a:r>
              <a:rPr lang="en-US" sz="1600" b="1"/>
              <a:t>     Banks</a:t>
            </a:r>
          </a:p>
          <a:p>
            <a:pPr algn="l"/>
            <a:r>
              <a:rPr lang="en-US" sz="1600" b="1"/>
              <a:t>All Other Assets</a:t>
            </a:r>
          </a:p>
          <a:p>
            <a:pPr algn="l"/>
            <a:endParaRPr lang="en-US" sz="1600" b="1"/>
          </a:p>
          <a:p>
            <a:pPr algn="l"/>
            <a:endParaRPr lang="en-US" sz="1600" b="1"/>
          </a:p>
          <a:p>
            <a:pPr algn="l"/>
            <a:endParaRPr lang="en-US" sz="1600" b="1"/>
          </a:p>
          <a:p>
            <a:pPr algn="l"/>
            <a:r>
              <a:rPr lang="en-US" sz="1600" b="1"/>
              <a:t>Total </a:t>
            </a:r>
          </a:p>
        </p:txBody>
      </p:sp>
      <p:sp>
        <p:nvSpPr>
          <p:cNvPr id="18437" name="Text Box 6"/>
          <p:cNvSpPr txBox="1">
            <a:spLocks noChangeArrowheads="1"/>
          </p:cNvSpPr>
          <p:nvPr/>
        </p:nvSpPr>
        <p:spPr bwMode="auto">
          <a:xfrm>
            <a:off x="4595813" y="2654300"/>
            <a:ext cx="2555875" cy="2047875"/>
          </a:xfrm>
          <a:prstGeom prst="rect">
            <a:avLst/>
          </a:prstGeom>
          <a:noFill/>
          <a:ln w="9525">
            <a:noFill/>
            <a:miter lim="800000"/>
            <a:headEnd/>
            <a:tailEnd/>
          </a:ln>
        </p:spPr>
        <p:txBody>
          <a:bodyPr wrap="none">
            <a:spAutoFit/>
          </a:bodyPr>
          <a:lstStyle/>
          <a:p>
            <a:pPr algn="l"/>
            <a:r>
              <a:rPr lang="en-US" sz="1600" b="1"/>
              <a:t>Reserves of Commercial</a:t>
            </a:r>
          </a:p>
          <a:p>
            <a:pPr algn="l"/>
            <a:r>
              <a:rPr lang="en-US" sz="1600" b="1"/>
              <a:t>     Banks</a:t>
            </a:r>
          </a:p>
          <a:p>
            <a:pPr algn="l"/>
            <a:r>
              <a:rPr lang="en-US" sz="1600" b="1"/>
              <a:t>Treasury Deposits</a:t>
            </a:r>
          </a:p>
          <a:p>
            <a:pPr algn="l"/>
            <a:r>
              <a:rPr lang="en-US" sz="1600" b="1"/>
              <a:t>Federal Reserve Notes</a:t>
            </a:r>
          </a:p>
          <a:p>
            <a:pPr algn="l"/>
            <a:r>
              <a:rPr lang="en-US" sz="1600" b="1"/>
              <a:t>     (Outstanding)</a:t>
            </a:r>
          </a:p>
          <a:p>
            <a:pPr algn="l"/>
            <a:r>
              <a:rPr lang="en-US" sz="1600" b="1"/>
              <a:t>All Other Liabilities and</a:t>
            </a:r>
          </a:p>
          <a:p>
            <a:pPr algn="l"/>
            <a:r>
              <a:rPr lang="en-US" sz="1600" b="1"/>
              <a:t>     Net Worth</a:t>
            </a:r>
          </a:p>
          <a:p>
            <a:pPr algn="l"/>
            <a:r>
              <a:rPr lang="en-US" sz="1600" b="1"/>
              <a:t>Total </a:t>
            </a:r>
          </a:p>
        </p:txBody>
      </p:sp>
      <p:sp>
        <p:nvSpPr>
          <p:cNvPr id="18438" name="Text Box 7"/>
          <p:cNvSpPr txBox="1">
            <a:spLocks noChangeArrowheads="1"/>
          </p:cNvSpPr>
          <p:nvPr/>
        </p:nvSpPr>
        <p:spPr bwMode="auto">
          <a:xfrm>
            <a:off x="3160713" y="2652713"/>
            <a:ext cx="1254125" cy="2047875"/>
          </a:xfrm>
          <a:prstGeom prst="rect">
            <a:avLst/>
          </a:prstGeom>
          <a:noFill/>
          <a:ln w="9525">
            <a:noFill/>
            <a:miter lim="800000"/>
            <a:headEnd/>
            <a:tailEnd/>
          </a:ln>
        </p:spPr>
        <p:txBody>
          <a:bodyPr>
            <a:spAutoFit/>
          </a:bodyPr>
          <a:lstStyle/>
          <a:p>
            <a:pPr algn="r"/>
            <a:r>
              <a:rPr lang="en-US" sz="1600" b="1"/>
              <a:t>$2,017,955</a:t>
            </a:r>
          </a:p>
          <a:p>
            <a:pPr algn="r"/>
            <a:endParaRPr lang="en-US" sz="1600" b="1"/>
          </a:p>
          <a:p>
            <a:pPr algn="r"/>
            <a:r>
              <a:rPr lang="en-US" sz="1600" b="1"/>
              <a:t>85,659</a:t>
            </a:r>
          </a:p>
          <a:p>
            <a:pPr algn="r"/>
            <a:r>
              <a:rPr lang="en-US" sz="1600" b="1"/>
              <a:t>212,911</a:t>
            </a:r>
          </a:p>
          <a:p>
            <a:pPr algn="r"/>
            <a:endParaRPr lang="en-US" sz="1600" b="1"/>
          </a:p>
          <a:p>
            <a:pPr algn="r"/>
            <a:endParaRPr lang="en-US" sz="1600" b="1"/>
          </a:p>
          <a:p>
            <a:pPr algn="r"/>
            <a:endParaRPr lang="en-US" sz="1600" b="1"/>
          </a:p>
          <a:p>
            <a:pPr algn="r"/>
            <a:r>
              <a:rPr lang="en-US" sz="1600" b="1">
                <a:solidFill>
                  <a:srgbClr val="000000"/>
                </a:solidFill>
              </a:rPr>
              <a:t>$2,316,525</a:t>
            </a:r>
          </a:p>
        </p:txBody>
      </p:sp>
      <p:sp>
        <p:nvSpPr>
          <p:cNvPr id="18439" name="Line 17"/>
          <p:cNvSpPr>
            <a:spLocks noChangeShapeType="1"/>
          </p:cNvSpPr>
          <p:nvPr/>
        </p:nvSpPr>
        <p:spPr bwMode="auto">
          <a:xfrm>
            <a:off x="3362325" y="3787775"/>
            <a:ext cx="1006475" cy="0"/>
          </a:xfrm>
          <a:prstGeom prst="line">
            <a:avLst/>
          </a:prstGeom>
          <a:noFill/>
          <a:ln w="19050">
            <a:solidFill>
              <a:schemeClr val="tx1"/>
            </a:solidFill>
            <a:round/>
            <a:headEnd/>
            <a:tailEnd/>
          </a:ln>
        </p:spPr>
        <p:txBody>
          <a:bodyPr/>
          <a:lstStyle/>
          <a:p>
            <a:endParaRPr lang="en-US"/>
          </a:p>
        </p:txBody>
      </p:sp>
      <p:sp>
        <p:nvSpPr>
          <p:cNvPr id="18440" name="Text Box 8"/>
          <p:cNvSpPr txBox="1">
            <a:spLocks noChangeArrowheads="1"/>
          </p:cNvSpPr>
          <p:nvPr/>
        </p:nvSpPr>
        <p:spPr bwMode="auto">
          <a:xfrm>
            <a:off x="6873875" y="2652713"/>
            <a:ext cx="1335088" cy="2047875"/>
          </a:xfrm>
          <a:prstGeom prst="rect">
            <a:avLst/>
          </a:prstGeom>
          <a:noFill/>
          <a:ln w="9525">
            <a:noFill/>
            <a:miter lim="800000"/>
            <a:headEnd/>
            <a:tailEnd/>
          </a:ln>
        </p:spPr>
        <p:txBody>
          <a:bodyPr>
            <a:spAutoFit/>
          </a:bodyPr>
          <a:lstStyle/>
          <a:p>
            <a:pPr algn="r"/>
            <a:endParaRPr lang="en-US" sz="1600" b="1"/>
          </a:p>
          <a:p>
            <a:pPr algn="r"/>
            <a:r>
              <a:rPr lang="en-US" sz="1600" b="1"/>
              <a:t>$ 1,147,747</a:t>
            </a:r>
          </a:p>
          <a:p>
            <a:pPr algn="r"/>
            <a:r>
              <a:rPr lang="en-US" sz="1600" b="1"/>
              <a:t>150,087</a:t>
            </a:r>
          </a:p>
          <a:p>
            <a:pPr algn="r"/>
            <a:endParaRPr lang="en-US" sz="1600" b="1"/>
          </a:p>
          <a:p>
            <a:pPr algn="r"/>
            <a:r>
              <a:rPr lang="en-US" sz="1600" b="1"/>
              <a:t>893,035</a:t>
            </a:r>
          </a:p>
          <a:p>
            <a:pPr algn="r"/>
            <a:r>
              <a:rPr lang="en-US" sz="1600" b="1"/>
              <a:t>125,656</a:t>
            </a:r>
          </a:p>
          <a:p>
            <a:pPr algn="r"/>
            <a:endParaRPr lang="en-US" sz="1600" b="1"/>
          </a:p>
          <a:p>
            <a:pPr algn="r"/>
            <a:r>
              <a:rPr lang="en-US" sz="1600" b="1">
                <a:solidFill>
                  <a:srgbClr val="000000"/>
                </a:solidFill>
              </a:rPr>
              <a:t>$2,316,525</a:t>
            </a:r>
          </a:p>
        </p:txBody>
      </p:sp>
      <p:sp>
        <p:nvSpPr>
          <p:cNvPr id="18441" name="Line 16"/>
          <p:cNvSpPr>
            <a:spLocks noChangeShapeType="1"/>
          </p:cNvSpPr>
          <p:nvPr/>
        </p:nvSpPr>
        <p:spPr bwMode="auto">
          <a:xfrm>
            <a:off x="7189788" y="4667250"/>
            <a:ext cx="1006475" cy="0"/>
          </a:xfrm>
          <a:prstGeom prst="line">
            <a:avLst/>
          </a:prstGeom>
          <a:noFill/>
          <a:ln w="38100" cmpd="dbl">
            <a:solidFill>
              <a:schemeClr val="tx1"/>
            </a:solidFill>
            <a:round/>
            <a:headEnd/>
            <a:tailEnd/>
          </a:ln>
        </p:spPr>
        <p:txBody>
          <a:bodyPr/>
          <a:lstStyle/>
          <a:p>
            <a:endParaRPr lang="en-US"/>
          </a:p>
        </p:txBody>
      </p:sp>
      <p:sp>
        <p:nvSpPr>
          <p:cNvPr id="18442" name="Line 18"/>
          <p:cNvSpPr>
            <a:spLocks noChangeShapeType="1"/>
          </p:cNvSpPr>
          <p:nvPr/>
        </p:nvSpPr>
        <p:spPr bwMode="auto">
          <a:xfrm>
            <a:off x="7189788" y="4181475"/>
            <a:ext cx="1006475" cy="0"/>
          </a:xfrm>
          <a:prstGeom prst="line">
            <a:avLst/>
          </a:prstGeom>
          <a:noFill/>
          <a:ln w="19050">
            <a:solidFill>
              <a:schemeClr val="tx1"/>
            </a:solidFill>
            <a:round/>
            <a:headEnd/>
            <a:tailEnd/>
          </a:ln>
        </p:spPr>
        <p:txBody>
          <a:bodyPr/>
          <a:lstStyle/>
          <a:p>
            <a:endParaRPr lang="en-US"/>
          </a:p>
        </p:txBody>
      </p:sp>
      <p:sp>
        <p:nvSpPr>
          <p:cNvPr id="18443"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LO2</a:t>
            </a:r>
          </a:p>
        </p:txBody>
      </p:sp>
      <p:sp>
        <p:nvSpPr>
          <p:cNvPr id="18444" name="Title 19"/>
          <p:cNvSpPr>
            <a:spLocks noGrp="1"/>
          </p:cNvSpPr>
          <p:nvPr>
            <p:ph type="title"/>
          </p:nvPr>
        </p:nvSpPr>
        <p:spPr/>
        <p:txBody>
          <a:bodyPr/>
          <a:lstStyle/>
          <a:p>
            <a:r>
              <a:rPr lang="en-US" sz="3600" b="1" smtClean="0"/>
              <a:t>Federal Reserve Balance Sheet</a:t>
            </a:r>
          </a:p>
        </p:txBody>
      </p:sp>
      <p:sp>
        <p:nvSpPr>
          <p:cNvPr id="18445" name="Text Box 19"/>
          <p:cNvSpPr txBox="1">
            <a:spLocks noChangeArrowheads="1"/>
          </p:cNvSpPr>
          <p:nvPr/>
        </p:nvSpPr>
        <p:spPr bwMode="auto">
          <a:xfrm>
            <a:off x="939800" y="2071688"/>
            <a:ext cx="7277100" cy="396875"/>
          </a:xfrm>
          <a:prstGeom prst="rect">
            <a:avLst/>
          </a:prstGeom>
          <a:solidFill>
            <a:schemeClr val="accent1"/>
          </a:solidFill>
          <a:ln w="28575" algn="ctr">
            <a:noFill/>
            <a:miter lim="800000"/>
            <a:headEnd/>
            <a:tailEnd/>
          </a:ln>
          <a:effectLst/>
        </p:spPr>
        <p:txBody>
          <a:bodyPr>
            <a:spAutoFit/>
          </a:bodyPr>
          <a:lstStyle/>
          <a:p>
            <a:pPr algn="l">
              <a:spcBef>
                <a:spcPct val="50000"/>
              </a:spcBef>
            </a:pPr>
            <a:r>
              <a:rPr lang="en-US" sz="2000" dirty="0">
                <a:solidFill>
                  <a:schemeClr val="bg1"/>
                </a:solidFill>
              </a:rPr>
              <a:t>Assets</a:t>
            </a:r>
            <a:r>
              <a:rPr lang="en-US" sz="2000" dirty="0"/>
              <a:t> 				</a:t>
            </a:r>
            <a:r>
              <a:rPr lang="en-US" sz="2000" dirty="0">
                <a:solidFill>
                  <a:schemeClr val="bg1"/>
                </a:solidFill>
              </a:rPr>
              <a:t>Liabilities and Net Worth</a:t>
            </a:r>
          </a:p>
        </p:txBody>
      </p:sp>
      <p:sp>
        <p:nvSpPr>
          <p:cNvPr id="18446" name="Line 16"/>
          <p:cNvSpPr>
            <a:spLocks noChangeShapeType="1"/>
          </p:cNvSpPr>
          <p:nvPr/>
        </p:nvSpPr>
        <p:spPr bwMode="auto">
          <a:xfrm>
            <a:off x="3362325" y="4678363"/>
            <a:ext cx="1006475" cy="0"/>
          </a:xfrm>
          <a:prstGeom prst="line">
            <a:avLst/>
          </a:prstGeom>
          <a:noFill/>
          <a:ln w="38100" cmpd="dbl">
            <a:solidFill>
              <a:schemeClr val="tx1"/>
            </a:solidFill>
            <a:round/>
            <a:headEnd/>
            <a:tailEnd/>
          </a:ln>
        </p:spPr>
        <p:txBody>
          <a:bodyPr/>
          <a:lstStyle/>
          <a:p>
            <a:endParaRPr lang="en-US"/>
          </a:p>
        </p:txBody>
      </p:sp>
      <p:sp>
        <p:nvSpPr>
          <p:cNvPr id="18447"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66B06A2E-40CF-4C8E-8C75-68329690A394}" type="slidenum">
              <a:rPr lang="en-US" sz="1400">
                <a:solidFill>
                  <a:schemeClr val="bg1"/>
                </a:solidFill>
                <a:cs typeface="Arial" charset="0"/>
              </a:rPr>
              <a:pPr algn="l"/>
              <a:t>15</a:t>
            </a:fld>
            <a:endParaRPr lang="en-US" sz="1400">
              <a:solidFill>
                <a:schemeClr val="bg1"/>
              </a:solidFill>
              <a:cs typeface="Arial"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819150"/>
          </a:xfrm>
        </p:spPr>
        <p:txBody>
          <a:bodyPr/>
          <a:lstStyle/>
          <a:p>
            <a:pPr eaLnBrk="1" hangingPunct="1">
              <a:lnSpc>
                <a:spcPct val="85000"/>
              </a:lnSpc>
            </a:pPr>
            <a:r>
              <a:rPr lang="en-US" sz="3600" b="1" smtClean="0"/>
              <a:t>Central Banks</a:t>
            </a:r>
          </a:p>
        </p:txBody>
      </p:sp>
      <p:sp>
        <p:nvSpPr>
          <p:cNvPr id="19459" name="TextBox 5"/>
          <p:cNvSpPr txBox="1">
            <a:spLocks noChangeArrowheads="1"/>
          </p:cNvSpPr>
          <p:nvPr/>
        </p:nvSpPr>
        <p:spPr bwMode="auto">
          <a:xfrm>
            <a:off x="0" y="6589713"/>
            <a:ext cx="928688" cy="276225"/>
          </a:xfrm>
          <a:prstGeom prst="rect">
            <a:avLst/>
          </a:prstGeom>
          <a:noFill/>
          <a:ln w="9525">
            <a:noFill/>
            <a:miter lim="800000"/>
            <a:headEnd/>
            <a:tailEnd/>
          </a:ln>
        </p:spPr>
        <p:txBody>
          <a:bodyPr>
            <a:spAutoFit/>
          </a:bodyPr>
          <a:lstStyle/>
          <a:p>
            <a:pPr algn="l"/>
            <a:r>
              <a:rPr lang="en-US" sz="1200" b="1">
                <a:solidFill>
                  <a:schemeClr val="bg1"/>
                </a:solidFill>
              </a:rPr>
              <a:t>LO2</a:t>
            </a:r>
          </a:p>
        </p:txBody>
      </p:sp>
      <p:pic>
        <p:nvPicPr>
          <p:cNvPr id="19460" name="Picture 8"/>
          <p:cNvPicPr>
            <a:picLocks noChangeAspect="1" noChangeArrowheads="1"/>
          </p:cNvPicPr>
          <p:nvPr/>
        </p:nvPicPr>
        <p:blipFill>
          <a:blip r:embed="rId3"/>
          <a:srcRect/>
          <a:stretch>
            <a:fillRect/>
          </a:stretch>
        </p:blipFill>
        <p:spPr bwMode="auto">
          <a:xfrm>
            <a:off x="1700213" y="863600"/>
            <a:ext cx="5743575" cy="5648325"/>
          </a:xfrm>
          <a:prstGeom prst="rect">
            <a:avLst/>
          </a:prstGeom>
          <a:noFill/>
          <a:ln w="28575" algn="ctr">
            <a:noFill/>
            <a:miter lim="800000"/>
            <a:headEnd/>
            <a:tailEnd/>
          </a:ln>
        </p:spPr>
      </p:pic>
      <p:sp>
        <p:nvSpPr>
          <p:cNvPr id="19461"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9BA7CE14-7501-435B-B02B-85465DEA0361}" type="slidenum">
              <a:rPr lang="en-US" sz="1400">
                <a:solidFill>
                  <a:schemeClr val="bg1"/>
                </a:solidFill>
                <a:cs typeface="Arial" charset="0"/>
              </a:rPr>
              <a:pPr algn="l"/>
              <a:t>16</a:t>
            </a:fld>
            <a:endParaRPr lang="en-US" sz="1400">
              <a:solidFill>
                <a:schemeClr val="bg1"/>
              </a:solidFill>
              <a:cs typeface="Arial"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3600" b="1" smtClean="0"/>
              <a:t>Tools of Monetary Policy</a:t>
            </a:r>
          </a:p>
        </p:txBody>
      </p:sp>
      <p:sp>
        <p:nvSpPr>
          <p:cNvPr id="20483" name="Rectangle 3"/>
          <p:cNvSpPr>
            <a:spLocks noGrp="1" noChangeArrowheads="1"/>
          </p:cNvSpPr>
          <p:nvPr>
            <p:ph idx="1"/>
          </p:nvPr>
        </p:nvSpPr>
        <p:spPr>
          <a:xfrm>
            <a:off x="536575" y="1003300"/>
            <a:ext cx="8251825" cy="5219700"/>
          </a:xfrm>
        </p:spPr>
        <p:txBody>
          <a:bodyPr>
            <a:normAutofit/>
          </a:bodyPr>
          <a:lstStyle/>
          <a:p>
            <a:pPr eaLnBrk="1" hangingPunct="1">
              <a:buSzPct val="125000"/>
            </a:pPr>
            <a:r>
              <a:rPr lang="en-US" sz="3600" smtClean="0"/>
              <a:t>Open market operations</a:t>
            </a:r>
          </a:p>
          <a:p>
            <a:pPr lvl="1" eaLnBrk="1" hangingPunct="1">
              <a:buSzPct val="125000"/>
            </a:pPr>
            <a:r>
              <a:rPr lang="en-US" sz="3600" smtClean="0">
                <a:ea typeface="ＭＳ Ｐゴシック" pitchFamily="34" charset="-128"/>
              </a:rPr>
              <a:t>Buying and selling of government securities (or bonds)</a:t>
            </a:r>
          </a:p>
          <a:p>
            <a:pPr lvl="1" eaLnBrk="1" hangingPunct="1">
              <a:buSzPct val="125000"/>
            </a:pPr>
            <a:r>
              <a:rPr lang="en-US" sz="3600" smtClean="0">
                <a:ea typeface="ＭＳ Ｐゴシック" pitchFamily="34" charset="-128"/>
              </a:rPr>
              <a:t>Commercial banks and the general public</a:t>
            </a:r>
          </a:p>
          <a:p>
            <a:pPr lvl="1" eaLnBrk="1" hangingPunct="1">
              <a:buSzPct val="125000"/>
            </a:pPr>
            <a:r>
              <a:rPr lang="en-US" sz="3600" smtClean="0">
                <a:ea typeface="ＭＳ Ｐゴシック" pitchFamily="34" charset="-128"/>
              </a:rPr>
              <a:t>Used to influence the money supply</a:t>
            </a:r>
          </a:p>
          <a:p>
            <a:pPr eaLnBrk="1" hangingPunct="1">
              <a:buSzPct val="125000"/>
            </a:pPr>
            <a:r>
              <a:rPr lang="en-US" sz="3600" smtClean="0"/>
              <a:t>When the Fed sells securities, commercial bank reserves are reduced</a:t>
            </a:r>
          </a:p>
        </p:txBody>
      </p:sp>
      <p:sp>
        <p:nvSpPr>
          <p:cNvPr id="20484" name="TextBox 3"/>
          <p:cNvSpPr txBox="1">
            <a:spLocks noChangeArrowheads="1"/>
          </p:cNvSpPr>
          <p:nvPr/>
        </p:nvSpPr>
        <p:spPr bwMode="auto">
          <a:xfrm>
            <a:off x="0" y="6589713"/>
            <a:ext cx="942975" cy="276225"/>
          </a:xfrm>
          <a:prstGeom prst="rect">
            <a:avLst/>
          </a:prstGeom>
          <a:noFill/>
          <a:ln w="9525">
            <a:noFill/>
            <a:miter lim="800000"/>
            <a:headEnd/>
            <a:tailEnd/>
          </a:ln>
        </p:spPr>
        <p:txBody>
          <a:bodyPr>
            <a:spAutoFit/>
          </a:bodyPr>
          <a:lstStyle/>
          <a:p>
            <a:pPr algn="l"/>
            <a:r>
              <a:rPr lang="en-US" sz="1200" b="1">
                <a:solidFill>
                  <a:schemeClr val="bg1"/>
                </a:solidFill>
              </a:rPr>
              <a:t>LO2</a:t>
            </a:r>
          </a:p>
        </p:txBody>
      </p:sp>
      <p:sp>
        <p:nvSpPr>
          <p:cNvPr id="20485"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0AA0B37B-9335-4F2A-B5AF-D93C6ABF4EEC}" type="slidenum">
              <a:rPr lang="en-US" sz="1400">
                <a:solidFill>
                  <a:schemeClr val="bg1"/>
                </a:solidFill>
                <a:cs typeface="Arial" charset="0"/>
              </a:rPr>
              <a:pPr algn="l"/>
              <a:t>17</a:t>
            </a:fld>
            <a:endParaRPr lang="en-US" sz="1400">
              <a:solidFill>
                <a:schemeClr val="bg1"/>
              </a:solidFill>
              <a:cs typeface="Arial"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3600" b="1" smtClean="0"/>
              <a:t>Tools of Monetary Policy</a:t>
            </a:r>
          </a:p>
        </p:txBody>
      </p:sp>
      <p:sp>
        <p:nvSpPr>
          <p:cNvPr id="21507" name="Rectangle 3"/>
          <p:cNvSpPr>
            <a:spLocks noGrp="1" noChangeArrowheads="1"/>
          </p:cNvSpPr>
          <p:nvPr>
            <p:ph idx="1"/>
          </p:nvPr>
        </p:nvSpPr>
        <p:spPr>
          <a:xfrm>
            <a:off x="457200" y="966788"/>
            <a:ext cx="8229600" cy="4525962"/>
          </a:xfrm>
        </p:spPr>
        <p:txBody>
          <a:bodyPr/>
          <a:lstStyle/>
          <a:p>
            <a:pPr>
              <a:buSzPct val="125000"/>
            </a:pPr>
            <a:r>
              <a:rPr lang="en-US" sz="3600" smtClean="0"/>
              <a:t>Fed buys bonds from commercial banks</a:t>
            </a:r>
          </a:p>
          <a:p>
            <a:pPr>
              <a:buFontTx/>
              <a:buNone/>
            </a:pPr>
            <a:endParaRPr lang="en-US" sz="3600" smtClean="0"/>
          </a:p>
        </p:txBody>
      </p:sp>
      <p:grpSp>
        <p:nvGrpSpPr>
          <p:cNvPr id="21508" name="Group 14"/>
          <p:cNvGrpSpPr>
            <a:grpSpLocks/>
          </p:cNvGrpSpPr>
          <p:nvPr/>
        </p:nvGrpSpPr>
        <p:grpSpPr bwMode="auto">
          <a:xfrm>
            <a:off x="1403350" y="2308225"/>
            <a:ext cx="6337300" cy="2359025"/>
            <a:chOff x="1310" y="2259"/>
            <a:chExt cx="3992" cy="1626"/>
          </a:xfrm>
        </p:grpSpPr>
        <p:grpSp>
          <p:nvGrpSpPr>
            <p:cNvPr id="21531" name="Group 9"/>
            <p:cNvGrpSpPr>
              <a:grpSpLocks/>
            </p:cNvGrpSpPr>
            <p:nvPr/>
          </p:nvGrpSpPr>
          <p:grpSpPr bwMode="auto">
            <a:xfrm>
              <a:off x="1316" y="2259"/>
              <a:ext cx="3986" cy="1626"/>
              <a:chOff x="1316" y="2259"/>
              <a:chExt cx="3986" cy="1626"/>
            </a:xfrm>
          </p:grpSpPr>
          <p:sp>
            <p:nvSpPr>
              <p:cNvPr id="21534" name="Line 8"/>
              <p:cNvSpPr>
                <a:spLocks noChangeShapeType="1"/>
              </p:cNvSpPr>
              <p:nvPr/>
            </p:nvSpPr>
            <p:spPr bwMode="auto">
              <a:xfrm>
                <a:off x="3309" y="2906"/>
                <a:ext cx="0" cy="979"/>
              </a:xfrm>
              <a:prstGeom prst="line">
                <a:avLst/>
              </a:prstGeom>
              <a:noFill/>
              <a:ln w="28575">
                <a:solidFill>
                  <a:schemeClr val="tx1"/>
                </a:solidFill>
                <a:round/>
                <a:headEnd/>
                <a:tailEnd/>
              </a:ln>
            </p:spPr>
            <p:txBody>
              <a:bodyPr/>
              <a:lstStyle/>
              <a:p>
                <a:endParaRPr lang="en-US"/>
              </a:p>
            </p:txBody>
          </p:sp>
          <p:grpSp>
            <p:nvGrpSpPr>
              <p:cNvPr id="21535" name="Group 7"/>
              <p:cNvGrpSpPr>
                <a:grpSpLocks/>
              </p:cNvGrpSpPr>
              <p:nvPr/>
            </p:nvGrpSpPr>
            <p:grpSpPr bwMode="auto">
              <a:xfrm>
                <a:off x="1316" y="2259"/>
                <a:ext cx="3986" cy="647"/>
                <a:chOff x="1316" y="2259"/>
                <a:chExt cx="3986" cy="647"/>
              </a:xfrm>
            </p:grpSpPr>
            <p:sp>
              <p:nvSpPr>
                <p:cNvPr id="21536" name="Rectangle 5"/>
                <p:cNvSpPr>
                  <a:spLocks noChangeArrowheads="1"/>
                </p:cNvSpPr>
                <p:nvPr/>
              </p:nvSpPr>
              <p:spPr bwMode="auto">
                <a:xfrm>
                  <a:off x="1317" y="2259"/>
                  <a:ext cx="3980" cy="647"/>
                </a:xfrm>
                <a:prstGeom prst="rect">
                  <a:avLst/>
                </a:prstGeom>
                <a:solidFill>
                  <a:srgbClr val="BADDE1"/>
                </a:solidFill>
                <a:ln w="9525">
                  <a:solidFill>
                    <a:schemeClr val="tx1"/>
                  </a:solidFill>
                  <a:miter lim="800000"/>
                  <a:headEnd/>
                  <a:tailEnd/>
                </a:ln>
              </p:spPr>
              <p:txBody>
                <a:bodyPr wrap="none" anchor="ctr"/>
                <a:lstStyle/>
                <a:p>
                  <a:pPr algn="l"/>
                  <a:endParaRPr lang="en-US"/>
                </a:p>
              </p:txBody>
            </p:sp>
            <p:sp>
              <p:nvSpPr>
                <p:cNvPr id="21537" name="Line 6"/>
                <p:cNvSpPr>
                  <a:spLocks noChangeShapeType="1"/>
                </p:cNvSpPr>
                <p:nvPr/>
              </p:nvSpPr>
              <p:spPr bwMode="auto">
                <a:xfrm>
                  <a:off x="1316" y="2259"/>
                  <a:ext cx="3986" cy="0"/>
                </a:xfrm>
                <a:prstGeom prst="line">
                  <a:avLst/>
                </a:prstGeom>
                <a:noFill/>
                <a:ln w="38100">
                  <a:solidFill>
                    <a:schemeClr val="tx1"/>
                  </a:solidFill>
                  <a:round/>
                  <a:headEnd/>
                  <a:tailEnd/>
                </a:ln>
              </p:spPr>
              <p:txBody>
                <a:bodyPr/>
                <a:lstStyle/>
                <a:p>
                  <a:endParaRPr lang="en-US"/>
                </a:p>
              </p:txBody>
            </p:sp>
          </p:grpSp>
        </p:grpSp>
        <p:sp>
          <p:nvSpPr>
            <p:cNvPr id="21532" name="Text Box 12"/>
            <p:cNvSpPr txBox="1">
              <a:spLocks noChangeArrowheads="1"/>
            </p:cNvSpPr>
            <p:nvPr/>
          </p:nvSpPr>
          <p:spPr bwMode="auto">
            <a:xfrm>
              <a:off x="1310" y="2686"/>
              <a:ext cx="548" cy="253"/>
            </a:xfrm>
            <a:prstGeom prst="rect">
              <a:avLst/>
            </a:prstGeom>
            <a:noFill/>
            <a:ln w="9525">
              <a:noFill/>
              <a:miter lim="800000"/>
              <a:headEnd/>
              <a:tailEnd/>
            </a:ln>
          </p:spPr>
          <p:txBody>
            <a:bodyPr wrap="none">
              <a:spAutoFit/>
            </a:bodyPr>
            <a:lstStyle/>
            <a:p>
              <a:pPr algn="l"/>
              <a:r>
                <a:rPr lang="en-US"/>
                <a:t>Assets</a:t>
              </a:r>
            </a:p>
          </p:txBody>
        </p:sp>
        <p:sp>
          <p:nvSpPr>
            <p:cNvPr id="21533" name="Text Box 13"/>
            <p:cNvSpPr txBox="1">
              <a:spLocks noChangeArrowheads="1"/>
            </p:cNvSpPr>
            <p:nvPr/>
          </p:nvSpPr>
          <p:spPr bwMode="auto">
            <a:xfrm>
              <a:off x="3326" y="2686"/>
              <a:ext cx="1676" cy="253"/>
            </a:xfrm>
            <a:prstGeom prst="rect">
              <a:avLst/>
            </a:prstGeom>
            <a:noFill/>
            <a:ln w="9525">
              <a:noFill/>
              <a:miter lim="800000"/>
              <a:headEnd/>
              <a:tailEnd/>
            </a:ln>
          </p:spPr>
          <p:txBody>
            <a:bodyPr wrap="none">
              <a:spAutoFit/>
            </a:bodyPr>
            <a:lstStyle/>
            <a:p>
              <a:pPr algn="l"/>
              <a:r>
                <a:rPr lang="en-US"/>
                <a:t>Liabilities and Net Worth</a:t>
              </a:r>
            </a:p>
          </p:txBody>
        </p:sp>
      </p:grpSp>
      <p:sp>
        <p:nvSpPr>
          <p:cNvPr id="21509" name="Text Box 12"/>
          <p:cNvSpPr txBox="1">
            <a:spLocks noChangeArrowheads="1"/>
          </p:cNvSpPr>
          <p:nvPr/>
        </p:nvSpPr>
        <p:spPr bwMode="auto">
          <a:xfrm>
            <a:off x="2860675" y="2462213"/>
            <a:ext cx="3505200" cy="366712"/>
          </a:xfrm>
          <a:prstGeom prst="rect">
            <a:avLst/>
          </a:prstGeom>
          <a:noFill/>
          <a:ln w="9525">
            <a:noFill/>
            <a:miter lim="800000"/>
            <a:headEnd/>
            <a:tailEnd/>
          </a:ln>
        </p:spPr>
        <p:txBody>
          <a:bodyPr>
            <a:spAutoFit/>
          </a:bodyPr>
          <a:lstStyle/>
          <a:p>
            <a:pPr>
              <a:spcBef>
                <a:spcPct val="50000"/>
              </a:spcBef>
            </a:pPr>
            <a:r>
              <a:rPr lang="en-US"/>
              <a:t>Federal Reserve Banks</a:t>
            </a:r>
          </a:p>
        </p:txBody>
      </p:sp>
      <p:sp>
        <p:nvSpPr>
          <p:cNvPr id="21510" name="Text Box 13"/>
          <p:cNvSpPr txBox="1">
            <a:spLocks noChangeArrowheads="1"/>
          </p:cNvSpPr>
          <p:nvPr/>
        </p:nvSpPr>
        <p:spPr bwMode="auto">
          <a:xfrm>
            <a:off x="1393825" y="3468688"/>
            <a:ext cx="1722438" cy="366712"/>
          </a:xfrm>
          <a:prstGeom prst="rect">
            <a:avLst/>
          </a:prstGeom>
          <a:noFill/>
          <a:ln w="9525">
            <a:noFill/>
            <a:miter lim="800000"/>
            <a:headEnd/>
            <a:tailEnd/>
          </a:ln>
        </p:spPr>
        <p:txBody>
          <a:bodyPr>
            <a:spAutoFit/>
          </a:bodyPr>
          <a:lstStyle/>
          <a:p>
            <a:pPr algn="l">
              <a:spcBef>
                <a:spcPct val="50000"/>
              </a:spcBef>
            </a:pPr>
            <a:r>
              <a:rPr lang="en-US"/>
              <a:t>+ Securities</a:t>
            </a:r>
          </a:p>
        </p:txBody>
      </p:sp>
      <p:sp>
        <p:nvSpPr>
          <p:cNvPr id="21511" name="Text Box 14"/>
          <p:cNvSpPr txBox="1">
            <a:spLocks noChangeArrowheads="1"/>
          </p:cNvSpPr>
          <p:nvPr/>
        </p:nvSpPr>
        <p:spPr bwMode="auto">
          <a:xfrm>
            <a:off x="4629150" y="3468688"/>
            <a:ext cx="3084513" cy="641350"/>
          </a:xfrm>
          <a:prstGeom prst="rect">
            <a:avLst/>
          </a:prstGeom>
          <a:noFill/>
          <a:ln w="9525">
            <a:noFill/>
            <a:miter lim="800000"/>
            <a:headEnd/>
            <a:tailEnd/>
          </a:ln>
        </p:spPr>
        <p:txBody>
          <a:bodyPr>
            <a:spAutoFit/>
          </a:bodyPr>
          <a:lstStyle/>
          <a:p>
            <a:pPr algn="l">
              <a:spcBef>
                <a:spcPct val="50000"/>
              </a:spcBef>
            </a:pPr>
            <a:r>
              <a:rPr lang="en-US"/>
              <a:t>+ Reserves of Commercial Banks</a:t>
            </a:r>
          </a:p>
        </p:txBody>
      </p:sp>
      <p:sp>
        <p:nvSpPr>
          <p:cNvPr id="13323" name="AutoShape 17"/>
          <p:cNvSpPr>
            <a:spLocks noChangeArrowheads="1"/>
          </p:cNvSpPr>
          <p:nvPr/>
        </p:nvSpPr>
        <p:spPr bwMode="auto">
          <a:xfrm>
            <a:off x="5976938" y="3900488"/>
            <a:ext cx="398462" cy="865187"/>
          </a:xfrm>
          <a:prstGeom prst="downArrow">
            <a:avLst>
              <a:gd name="adj1" fmla="val 50000"/>
              <a:gd name="adj2" fmla="val 54283"/>
            </a:avLst>
          </a:prstGeom>
          <a:gradFill rotWithShape="1">
            <a:gsLst>
              <a:gs pos="0">
                <a:srgbClr val="FF0000"/>
              </a:gs>
              <a:gs pos="100000">
                <a:srgbClr val="760000"/>
              </a:gs>
            </a:gsLst>
            <a:lin ang="5400000" scaled="1"/>
          </a:gradFill>
          <a:ln w="9525">
            <a:solidFill>
              <a:schemeClr val="tx1"/>
            </a:solidFill>
            <a:miter lim="800000"/>
            <a:headEnd/>
            <a:tailEnd/>
          </a:ln>
        </p:spPr>
        <p:txBody>
          <a:bodyPr vert="eaVert" wrap="none" anchor="ctr"/>
          <a:lstStyle/>
          <a:p>
            <a:endParaRPr lang="en-US"/>
          </a:p>
        </p:txBody>
      </p:sp>
      <p:sp>
        <p:nvSpPr>
          <p:cNvPr id="13324" name="Text Box 19"/>
          <p:cNvSpPr txBox="1">
            <a:spLocks noChangeArrowheads="1"/>
          </p:cNvSpPr>
          <p:nvPr/>
        </p:nvSpPr>
        <p:spPr bwMode="auto">
          <a:xfrm>
            <a:off x="5403850" y="4106863"/>
            <a:ext cx="1628775" cy="376237"/>
          </a:xfrm>
          <a:prstGeom prst="rect">
            <a:avLst/>
          </a:prstGeom>
          <a:solidFill>
            <a:srgbClr val="FFFFCC"/>
          </a:solidFill>
          <a:ln w="9525">
            <a:solidFill>
              <a:schemeClr val="tx1"/>
            </a:solidFill>
            <a:miter lim="800000"/>
            <a:headEnd/>
            <a:tailEnd/>
          </a:ln>
        </p:spPr>
        <p:txBody>
          <a:bodyPr>
            <a:spAutoFit/>
          </a:bodyPr>
          <a:lstStyle/>
          <a:p>
            <a:pPr algn="l">
              <a:spcBef>
                <a:spcPct val="50000"/>
              </a:spcBef>
            </a:pPr>
            <a:r>
              <a:rPr lang="en-US"/>
              <a:t>(</a:t>
            </a:r>
            <a:r>
              <a:rPr lang="en-US" i="1"/>
              <a:t>b</a:t>
            </a:r>
            <a:r>
              <a:rPr lang="en-US"/>
              <a:t>) Reserves</a:t>
            </a:r>
          </a:p>
        </p:txBody>
      </p:sp>
      <p:grpSp>
        <p:nvGrpSpPr>
          <p:cNvPr id="21514" name="Group 14"/>
          <p:cNvGrpSpPr>
            <a:grpSpLocks/>
          </p:cNvGrpSpPr>
          <p:nvPr/>
        </p:nvGrpSpPr>
        <p:grpSpPr bwMode="auto">
          <a:xfrm>
            <a:off x="1412875" y="4864100"/>
            <a:ext cx="6337300" cy="1433513"/>
            <a:chOff x="1310" y="2259"/>
            <a:chExt cx="3992" cy="1626"/>
          </a:xfrm>
        </p:grpSpPr>
        <p:grpSp>
          <p:nvGrpSpPr>
            <p:cNvPr id="21524" name="Group 9"/>
            <p:cNvGrpSpPr>
              <a:grpSpLocks/>
            </p:cNvGrpSpPr>
            <p:nvPr/>
          </p:nvGrpSpPr>
          <p:grpSpPr bwMode="auto">
            <a:xfrm>
              <a:off x="1316" y="2259"/>
              <a:ext cx="3986" cy="1626"/>
              <a:chOff x="1316" y="2259"/>
              <a:chExt cx="3986" cy="1626"/>
            </a:xfrm>
          </p:grpSpPr>
          <p:sp>
            <p:nvSpPr>
              <p:cNvPr id="21527" name="Line 8"/>
              <p:cNvSpPr>
                <a:spLocks noChangeShapeType="1"/>
              </p:cNvSpPr>
              <p:nvPr/>
            </p:nvSpPr>
            <p:spPr bwMode="auto">
              <a:xfrm>
                <a:off x="3309" y="2906"/>
                <a:ext cx="0" cy="979"/>
              </a:xfrm>
              <a:prstGeom prst="line">
                <a:avLst/>
              </a:prstGeom>
              <a:noFill/>
              <a:ln w="28575">
                <a:solidFill>
                  <a:schemeClr val="tx1"/>
                </a:solidFill>
                <a:round/>
                <a:headEnd/>
                <a:tailEnd/>
              </a:ln>
            </p:spPr>
            <p:txBody>
              <a:bodyPr/>
              <a:lstStyle/>
              <a:p>
                <a:endParaRPr lang="en-US"/>
              </a:p>
            </p:txBody>
          </p:sp>
          <p:grpSp>
            <p:nvGrpSpPr>
              <p:cNvPr id="21528" name="Group 7"/>
              <p:cNvGrpSpPr>
                <a:grpSpLocks/>
              </p:cNvGrpSpPr>
              <p:nvPr/>
            </p:nvGrpSpPr>
            <p:grpSpPr bwMode="auto">
              <a:xfrm>
                <a:off x="1316" y="2259"/>
                <a:ext cx="3986" cy="647"/>
                <a:chOff x="1316" y="2259"/>
                <a:chExt cx="3986" cy="647"/>
              </a:xfrm>
            </p:grpSpPr>
            <p:sp>
              <p:nvSpPr>
                <p:cNvPr id="21529" name="Rectangle 5"/>
                <p:cNvSpPr>
                  <a:spLocks noChangeArrowheads="1"/>
                </p:cNvSpPr>
                <p:nvPr/>
              </p:nvSpPr>
              <p:spPr bwMode="auto">
                <a:xfrm>
                  <a:off x="1317" y="2259"/>
                  <a:ext cx="3980" cy="647"/>
                </a:xfrm>
                <a:prstGeom prst="rect">
                  <a:avLst/>
                </a:prstGeom>
                <a:solidFill>
                  <a:srgbClr val="BADDE1"/>
                </a:solidFill>
                <a:ln w="9525">
                  <a:solidFill>
                    <a:schemeClr val="tx1"/>
                  </a:solidFill>
                  <a:miter lim="800000"/>
                  <a:headEnd/>
                  <a:tailEnd/>
                </a:ln>
              </p:spPr>
              <p:txBody>
                <a:bodyPr wrap="none" anchor="ctr"/>
                <a:lstStyle/>
                <a:p>
                  <a:pPr algn="l"/>
                  <a:endParaRPr lang="en-US"/>
                </a:p>
              </p:txBody>
            </p:sp>
            <p:sp>
              <p:nvSpPr>
                <p:cNvPr id="21530" name="Line 6"/>
                <p:cNvSpPr>
                  <a:spLocks noChangeShapeType="1"/>
                </p:cNvSpPr>
                <p:nvPr/>
              </p:nvSpPr>
              <p:spPr bwMode="auto">
                <a:xfrm>
                  <a:off x="1316" y="2259"/>
                  <a:ext cx="3986" cy="0"/>
                </a:xfrm>
                <a:prstGeom prst="line">
                  <a:avLst/>
                </a:prstGeom>
                <a:noFill/>
                <a:ln w="38100">
                  <a:solidFill>
                    <a:schemeClr val="tx1"/>
                  </a:solidFill>
                  <a:round/>
                  <a:headEnd/>
                  <a:tailEnd/>
                </a:ln>
              </p:spPr>
              <p:txBody>
                <a:bodyPr/>
                <a:lstStyle/>
                <a:p>
                  <a:endParaRPr lang="en-US"/>
                </a:p>
              </p:txBody>
            </p:sp>
          </p:grpSp>
        </p:grpSp>
        <p:sp>
          <p:nvSpPr>
            <p:cNvPr id="21525" name="Text Box 12"/>
            <p:cNvSpPr txBox="1">
              <a:spLocks noChangeArrowheads="1"/>
            </p:cNvSpPr>
            <p:nvPr/>
          </p:nvSpPr>
          <p:spPr bwMode="auto">
            <a:xfrm>
              <a:off x="1310" y="2686"/>
              <a:ext cx="116" cy="416"/>
            </a:xfrm>
            <a:prstGeom prst="rect">
              <a:avLst/>
            </a:prstGeom>
            <a:noFill/>
            <a:ln w="9525">
              <a:noFill/>
              <a:miter lim="800000"/>
              <a:headEnd/>
              <a:tailEnd/>
            </a:ln>
          </p:spPr>
          <p:txBody>
            <a:bodyPr wrap="none">
              <a:spAutoFit/>
            </a:bodyPr>
            <a:lstStyle/>
            <a:p>
              <a:pPr algn="l"/>
              <a:endParaRPr lang="en-US"/>
            </a:p>
          </p:txBody>
        </p:sp>
        <p:sp>
          <p:nvSpPr>
            <p:cNvPr id="21526" name="Text Box 13"/>
            <p:cNvSpPr txBox="1">
              <a:spLocks noChangeArrowheads="1"/>
            </p:cNvSpPr>
            <p:nvPr/>
          </p:nvSpPr>
          <p:spPr bwMode="auto">
            <a:xfrm>
              <a:off x="3326" y="2686"/>
              <a:ext cx="116" cy="416"/>
            </a:xfrm>
            <a:prstGeom prst="rect">
              <a:avLst/>
            </a:prstGeom>
            <a:noFill/>
            <a:ln w="9525">
              <a:noFill/>
              <a:miter lim="800000"/>
              <a:headEnd/>
              <a:tailEnd/>
            </a:ln>
          </p:spPr>
          <p:txBody>
            <a:bodyPr wrap="none">
              <a:spAutoFit/>
            </a:bodyPr>
            <a:lstStyle/>
            <a:p>
              <a:pPr algn="l"/>
              <a:endParaRPr lang="en-US"/>
            </a:p>
          </p:txBody>
        </p:sp>
      </p:grpSp>
      <p:sp>
        <p:nvSpPr>
          <p:cNvPr id="21515" name="Text Box 29"/>
          <p:cNvSpPr txBox="1">
            <a:spLocks noChangeArrowheads="1"/>
          </p:cNvSpPr>
          <p:nvPr/>
        </p:nvSpPr>
        <p:spPr bwMode="auto">
          <a:xfrm>
            <a:off x="3130550" y="4838700"/>
            <a:ext cx="2882900" cy="366713"/>
          </a:xfrm>
          <a:prstGeom prst="rect">
            <a:avLst/>
          </a:prstGeom>
          <a:noFill/>
          <a:ln w="9525">
            <a:noFill/>
            <a:miter lim="800000"/>
            <a:headEnd/>
            <a:tailEnd/>
          </a:ln>
        </p:spPr>
        <p:txBody>
          <a:bodyPr>
            <a:spAutoFit/>
          </a:bodyPr>
          <a:lstStyle/>
          <a:p>
            <a:pPr>
              <a:spcBef>
                <a:spcPct val="50000"/>
              </a:spcBef>
            </a:pPr>
            <a:r>
              <a:rPr lang="en-US"/>
              <a:t>Commercial Banks</a:t>
            </a:r>
          </a:p>
        </p:txBody>
      </p:sp>
      <p:sp>
        <p:nvSpPr>
          <p:cNvPr id="21516" name="Text Box 30"/>
          <p:cNvSpPr txBox="1">
            <a:spLocks noChangeArrowheads="1"/>
          </p:cNvSpPr>
          <p:nvPr/>
        </p:nvSpPr>
        <p:spPr bwMode="auto">
          <a:xfrm>
            <a:off x="1463675" y="5521325"/>
            <a:ext cx="1852613" cy="366713"/>
          </a:xfrm>
          <a:prstGeom prst="rect">
            <a:avLst/>
          </a:prstGeom>
          <a:noFill/>
          <a:ln w="9525">
            <a:noFill/>
            <a:miter lim="800000"/>
            <a:headEnd/>
            <a:tailEnd/>
          </a:ln>
        </p:spPr>
        <p:txBody>
          <a:bodyPr>
            <a:spAutoFit/>
          </a:bodyPr>
          <a:lstStyle/>
          <a:p>
            <a:pPr algn="l">
              <a:spcBef>
                <a:spcPct val="50000"/>
              </a:spcBef>
              <a:buFontTx/>
              <a:buChar char="-"/>
            </a:pPr>
            <a:r>
              <a:rPr lang="en-US"/>
              <a:t>Securities (</a:t>
            </a:r>
            <a:r>
              <a:rPr lang="en-US" i="1"/>
              <a:t>a</a:t>
            </a:r>
            <a:r>
              <a:rPr lang="en-US"/>
              <a:t>)</a:t>
            </a:r>
          </a:p>
        </p:txBody>
      </p:sp>
      <p:sp>
        <p:nvSpPr>
          <p:cNvPr id="21517" name="Text Box 31"/>
          <p:cNvSpPr txBox="1">
            <a:spLocks noChangeArrowheads="1"/>
          </p:cNvSpPr>
          <p:nvPr/>
        </p:nvSpPr>
        <p:spPr bwMode="auto">
          <a:xfrm>
            <a:off x="1463675" y="5872163"/>
            <a:ext cx="1722438" cy="366712"/>
          </a:xfrm>
          <a:prstGeom prst="rect">
            <a:avLst/>
          </a:prstGeom>
          <a:noFill/>
          <a:ln w="9525">
            <a:noFill/>
            <a:miter lim="800000"/>
            <a:headEnd/>
            <a:tailEnd/>
          </a:ln>
        </p:spPr>
        <p:txBody>
          <a:bodyPr>
            <a:spAutoFit/>
          </a:bodyPr>
          <a:lstStyle/>
          <a:p>
            <a:pPr algn="l">
              <a:spcBef>
                <a:spcPct val="50000"/>
              </a:spcBef>
            </a:pPr>
            <a:r>
              <a:rPr lang="en-US"/>
              <a:t>+Reserves (</a:t>
            </a:r>
            <a:r>
              <a:rPr lang="en-US" i="1"/>
              <a:t>b)</a:t>
            </a:r>
            <a:endParaRPr lang="en-US"/>
          </a:p>
        </p:txBody>
      </p:sp>
      <p:sp>
        <p:nvSpPr>
          <p:cNvPr id="21518" name="Text Box 32"/>
          <p:cNvSpPr txBox="1">
            <a:spLocks noChangeArrowheads="1"/>
          </p:cNvSpPr>
          <p:nvPr/>
        </p:nvSpPr>
        <p:spPr bwMode="auto">
          <a:xfrm>
            <a:off x="1463675" y="5032375"/>
            <a:ext cx="1196975" cy="366713"/>
          </a:xfrm>
          <a:prstGeom prst="rect">
            <a:avLst/>
          </a:prstGeom>
          <a:noFill/>
          <a:ln w="9525">
            <a:noFill/>
            <a:miter lim="800000"/>
            <a:headEnd/>
            <a:tailEnd/>
          </a:ln>
        </p:spPr>
        <p:txBody>
          <a:bodyPr>
            <a:spAutoFit/>
          </a:bodyPr>
          <a:lstStyle/>
          <a:p>
            <a:pPr algn="l">
              <a:spcBef>
                <a:spcPct val="50000"/>
              </a:spcBef>
            </a:pPr>
            <a:r>
              <a:rPr lang="en-US"/>
              <a:t>Assets</a:t>
            </a:r>
          </a:p>
        </p:txBody>
      </p:sp>
      <p:sp>
        <p:nvSpPr>
          <p:cNvPr id="21519" name="Text Box 33"/>
          <p:cNvSpPr txBox="1">
            <a:spLocks noChangeArrowheads="1"/>
          </p:cNvSpPr>
          <p:nvPr/>
        </p:nvSpPr>
        <p:spPr bwMode="auto">
          <a:xfrm>
            <a:off x="4641850" y="5132388"/>
            <a:ext cx="2978150" cy="366712"/>
          </a:xfrm>
          <a:prstGeom prst="rect">
            <a:avLst/>
          </a:prstGeom>
          <a:noFill/>
          <a:ln w="9525">
            <a:noFill/>
            <a:miter lim="800000"/>
            <a:headEnd/>
            <a:tailEnd/>
          </a:ln>
        </p:spPr>
        <p:txBody>
          <a:bodyPr>
            <a:spAutoFit/>
          </a:bodyPr>
          <a:lstStyle/>
          <a:p>
            <a:pPr algn="r">
              <a:spcBef>
                <a:spcPct val="50000"/>
              </a:spcBef>
            </a:pPr>
            <a:r>
              <a:rPr lang="en-US"/>
              <a:t>Liabilities and Net Worth</a:t>
            </a:r>
          </a:p>
        </p:txBody>
      </p:sp>
      <p:sp>
        <p:nvSpPr>
          <p:cNvPr id="21520" name="TextBox 3"/>
          <p:cNvSpPr txBox="1">
            <a:spLocks noChangeArrowheads="1"/>
          </p:cNvSpPr>
          <p:nvPr/>
        </p:nvSpPr>
        <p:spPr bwMode="auto">
          <a:xfrm>
            <a:off x="0" y="6589713"/>
            <a:ext cx="942975" cy="276225"/>
          </a:xfrm>
          <a:prstGeom prst="rect">
            <a:avLst/>
          </a:prstGeom>
          <a:noFill/>
          <a:ln w="9525">
            <a:noFill/>
            <a:miter lim="800000"/>
            <a:headEnd/>
            <a:tailEnd/>
          </a:ln>
        </p:spPr>
        <p:txBody>
          <a:bodyPr>
            <a:spAutoFit/>
          </a:bodyPr>
          <a:lstStyle/>
          <a:p>
            <a:pPr algn="l"/>
            <a:r>
              <a:rPr lang="en-US" sz="1200" b="1">
                <a:solidFill>
                  <a:schemeClr val="bg1"/>
                </a:solidFill>
              </a:rPr>
              <a:t>LO2</a:t>
            </a:r>
          </a:p>
        </p:txBody>
      </p:sp>
      <p:sp>
        <p:nvSpPr>
          <p:cNvPr id="13348" name="AutoShape 45"/>
          <p:cNvSpPr>
            <a:spLocks noChangeArrowheads="1"/>
          </p:cNvSpPr>
          <p:nvPr/>
        </p:nvSpPr>
        <p:spPr bwMode="auto">
          <a:xfrm rot="10800000">
            <a:off x="2428875" y="3862388"/>
            <a:ext cx="347663" cy="784225"/>
          </a:xfrm>
          <a:prstGeom prst="downArrow">
            <a:avLst>
              <a:gd name="adj1" fmla="val 50000"/>
              <a:gd name="adj2" fmla="val 56393"/>
            </a:avLst>
          </a:prstGeom>
          <a:gradFill rotWithShape="1">
            <a:gsLst>
              <a:gs pos="0">
                <a:srgbClr val="0000FF"/>
              </a:gs>
              <a:gs pos="100000">
                <a:srgbClr val="000076"/>
              </a:gs>
            </a:gsLst>
            <a:lin ang="5400000" scaled="1"/>
          </a:gradFill>
          <a:ln w="9525">
            <a:solidFill>
              <a:schemeClr val="tx1"/>
            </a:solidFill>
            <a:miter lim="800000"/>
            <a:headEnd/>
            <a:tailEnd/>
          </a:ln>
        </p:spPr>
        <p:txBody>
          <a:bodyPr rot="10800000" vert="eaVert" wrap="none" anchor="ctr"/>
          <a:lstStyle/>
          <a:p>
            <a:endParaRPr lang="en-US"/>
          </a:p>
        </p:txBody>
      </p:sp>
      <p:sp>
        <p:nvSpPr>
          <p:cNvPr id="13325" name="Text Box 20"/>
          <p:cNvSpPr txBox="1">
            <a:spLocks noChangeArrowheads="1"/>
          </p:cNvSpPr>
          <p:nvPr/>
        </p:nvSpPr>
        <p:spPr bwMode="auto">
          <a:xfrm>
            <a:off x="1792288" y="4146550"/>
            <a:ext cx="1595437" cy="376238"/>
          </a:xfrm>
          <a:prstGeom prst="rect">
            <a:avLst/>
          </a:prstGeom>
          <a:solidFill>
            <a:srgbClr val="FFFFCC"/>
          </a:solidFill>
          <a:ln w="9525">
            <a:solidFill>
              <a:schemeClr val="tx1"/>
            </a:solidFill>
            <a:miter lim="800000"/>
            <a:headEnd/>
            <a:tailEnd/>
          </a:ln>
        </p:spPr>
        <p:txBody>
          <a:bodyPr>
            <a:spAutoFit/>
          </a:bodyPr>
          <a:lstStyle/>
          <a:p>
            <a:pPr algn="l">
              <a:spcBef>
                <a:spcPct val="50000"/>
              </a:spcBef>
            </a:pPr>
            <a:r>
              <a:rPr lang="en-US"/>
              <a:t>(</a:t>
            </a:r>
            <a:r>
              <a:rPr lang="en-US" i="1"/>
              <a:t>a</a:t>
            </a:r>
            <a:r>
              <a:rPr lang="en-US"/>
              <a:t>) Securities</a:t>
            </a:r>
          </a:p>
        </p:txBody>
      </p:sp>
      <p:sp>
        <p:nvSpPr>
          <p:cNvPr id="21523"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D0742899-5FB0-428E-85E3-7F40082D620C}" type="slidenum">
              <a:rPr lang="en-US" sz="1400">
                <a:solidFill>
                  <a:schemeClr val="bg1"/>
                </a:solidFill>
                <a:cs typeface="Arial" charset="0"/>
              </a:rPr>
              <a:pPr algn="l"/>
              <a:t>18</a:t>
            </a:fld>
            <a:endParaRPr lang="en-US" sz="1400">
              <a:solidFill>
                <a:schemeClr val="bg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348"/>
                                        </p:tgtEl>
                                        <p:attrNameLst>
                                          <p:attrName>style.visibility</p:attrName>
                                        </p:attrNameLst>
                                      </p:cBhvr>
                                      <p:to>
                                        <p:strVal val="visible"/>
                                      </p:to>
                                    </p:set>
                                    <p:animEffect transition="in" filter="wipe(down)">
                                      <p:cBhvr>
                                        <p:cTn id="7" dur="500"/>
                                        <p:tgtEl>
                                          <p:spTgt spid="13348"/>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3325"/>
                                        </p:tgtEl>
                                        <p:attrNameLst>
                                          <p:attrName>style.visibility</p:attrName>
                                        </p:attrNameLst>
                                      </p:cBhvr>
                                      <p:to>
                                        <p:strVal val="visible"/>
                                      </p:to>
                                    </p:set>
                                    <p:animEffect transition="in" filter="wipe(down)">
                                      <p:cBhvr>
                                        <p:cTn id="10" dur="500"/>
                                        <p:tgtEl>
                                          <p:spTgt spid="13325"/>
                                        </p:tgtEl>
                                      </p:cBhvr>
                                    </p:animEffect>
                                  </p:childTnLst>
                                </p:cTn>
                              </p:par>
                            </p:childTnLst>
                          </p:cTn>
                        </p:par>
                        <p:par>
                          <p:cTn id="11" fill="hold" nodeType="afterGroup">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3324"/>
                                        </p:tgtEl>
                                        <p:attrNameLst>
                                          <p:attrName>style.visibility</p:attrName>
                                        </p:attrNameLst>
                                      </p:cBhvr>
                                      <p:to>
                                        <p:strVal val="visible"/>
                                      </p:to>
                                    </p:set>
                                    <p:animEffect transition="in" filter="wipe(up)">
                                      <p:cBhvr>
                                        <p:cTn id="14" dur="500"/>
                                        <p:tgtEl>
                                          <p:spTgt spid="13324"/>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13323"/>
                                        </p:tgtEl>
                                        <p:attrNameLst>
                                          <p:attrName>style.visibility</p:attrName>
                                        </p:attrNameLst>
                                      </p:cBhvr>
                                      <p:to>
                                        <p:strVal val="visible"/>
                                      </p:to>
                                    </p:set>
                                    <p:animEffect transition="in" filter="wipe(up)">
                                      <p:cBhvr>
                                        <p:cTn id="17" dur="500"/>
                                        <p:tgtEl>
                                          <p:spTgt spid="13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3" grpId="0" animBg="1"/>
      <p:bldP spid="13324" grpId="0" animBg="1"/>
      <p:bldP spid="13348" grpId="0" animBg="1"/>
      <p:bldP spid="1332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3600" b="1" smtClean="0"/>
              <a:t>Tools of Monetary Policy</a:t>
            </a:r>
          </a:p>
        </p:txBody>
      </p:sp>
      <p:sp>
        <p:nvSpPr>
          <p:cNvPr id="22531" name="Rectangle 4"/>
          <p:cNvSpPr>
            <a:spLocks noGrp="1" noChangeArrowheads="1"/>
          </p:cNvSpPr>
          <p:nvPr>
            <p:ph idx="1"/>
          </p:nvPr>
        </p:nvSpPr>
        <p:spPr>
          <a:xfrm>
            <a:off x="457200" y="1020763"/>
            <a:ext cx="8229600" cy="4525962"/>
          </a:xfrm>
          <a:noFill/>
        </p:spPr>
        <p:txBody>
          <a:bodyPr/>
          <a:lstStyle/>
          <a:p>
            <a:pPr>
              <a:buSzPct val="125000"/>
            </a:pPr>
            <a:r>
              <a:rPr lang="en-US" sz="3600" smtClean="0"/>
              <a:t>Fed sells bonds to commercial banks</a:t>
            </a:r>
          </a:p>
          <a:p>
            <a:pPr>
              <a:buFontTx/>
              <a:buNone/>
            </a:pPr>
            <a:endParaRPr lang="en-US" sz="3600" smtClean="0"/>
          </a:p>
        </p:txBody>
      </p:sp>
      <p:grpSp>
        <p:nvGrpSpPr>
          <p:cNvPr id="22532" name="Group 14"/>
          <p:cNvGrpSpPr>
            <a:grpSpLocks/>
          </p:cNvGrpSpPr>
          <p:nvPr/>
        </p:nvGrpSpPr>
        <p:grpSpPr bwMode="auto">
          <a:xfrm>
            <a:off x="1403350" y="2419350"/>
            <a:ext cx="6337300" cy="2359025"/>
            <a:chOff x="1310" y="2259"/>
            <a:chExt cx="3992" cy="1626"/>
          </a:xfrm>
        </p:grpSpPr>
        <p:grpSp>
          <p:nvGrpSpPr>
            <p:cNvPr id="22555" name="Group 9"/>
            <p:cNvGrpSpPr>
              <a:grpSpLocks/>
            </p:cNvGrpSpPr>
            <p:nvPr/>
          </p:nvGrpSpPr>
          <p:grpSpPr bwMode="auto">
            <a:xfrm>
              <a:off x="1316" y="2259"/>
              <a:ext cx="3986" cy="1626"/>
              <a:chOff x="1316" y="2259"/>
              <a:chExt cx="3986" cy="1626"/>
            </a:xfrm>
          </p:grpSpPr>
          <p:sp>
            <p:nvSpPr>
              <p:cNvPr id="22558" name="Line 8"/>
              <p:cNvSpPr>
                <a:spLocks noChangeShapeType="1"/>
              </p:cNvSpPr>
              <p:nvPr/>
            </p:nvSpPr>
            <p:spPr bwMode="auto">
              <a:xfrm>
                <a:off x="3309" y="2906"/>
                <a:ext cx="0" cy="979"/>
              </a:xfrm>
              <a:prstGeom prst="line">
                <a:avLst/>
              </a:prstGeom>
              <a:noFill/>
              <a:ln w="28575">
                <a:solidFill>
                  <a:schemeClr val="tx1"/>
                </a:solidFill>
                <a:round/>
                <a:headEnd/>
                <a:tailEnd/>
              </a:ln>
            </p:spPr>
            <p:txBody>
              <a:bodyPr/>
              <a:lstStyle/>
              <a:p>
                <a:endParaRPr lang="en-US"/>
              </a:p>
            </p:txBody>
          </p:sp>
          <p:grpSp>
            <p:nvGrpSpPr>
              <p:cNvPr id="22559" name="Group 7"/>
              <p:cNvGrpSpPr>
                <a:grpSpLocks/>
              </p:cNvGrpSpPr>
              <p:nvPr/>
            </p:nvGrpSpPr>
            <p:grpSpPr bwMode="auto">
              <a:xfrm>
                <a:off x="1316" y="2259"/>
                <a:ext cx="3986" cy="647"/>
                <a:chOff x="1316" y="2259"/>
                <a:chExt cx="3986" cy="647"/>
              </a:xfrm>
            </p:grpSpPr>
            <p:sp>
              <p:nvSpPr>
                <p:cNvPr id="22560" name="Rectangle 5"/>
                <p:cNvSpPr>
                  <a:spLocks noChangeArrowheads="1"/>
                </p:cNvSpPr>
                <p:nvPr/>
              </p:nvSpPr>
              <p:spPr bwMode="auto">
                <a:xfrm>
                  <a:off x="1317" y="2259"/>
                  <a:ext cx="3980" cy="647"/>
                </a:xfrm>
                <a:prstGeom prst="rect">
                  <a:avLst/>
                </a:prstGeom>
                <a:solidFill>
                  <a:srgbClr val="BADDE1"/>
                </a:solidFill>
                <a:ln w="9525">
                  <a:solidFill>
                    <a:schemeClr val="tx1"/>
                  </a:solidFill>
                  <a:miter lim="800000"/>
                  <a:headEnd/>
                  <a:tailEnd/>
                </a:ln>
              </p:spPr>
              <p:txBody>
                <a:bodyPr wrap="none" anchor="ctr"/>
                <a:lstStyle/>
                <a:p>
                  <a:pPr algn="l"/>
                  <a:endParaRPr lang="en-US"/>
                </a:p>
              </p:txBody>
            </p:sp>
            <p:sp>
              <p:nvSpPr>
                <p:cNvPr id="22561" name="Line 6"/>
                <p:cNvSpPr>
                  <a:spLocks noChangeShapeType="1"/>
                </p:cNvSpPr>
                <p:nvPr/>
              </p:nvSpPr>
              <p:spPr bwMode="auto">
                <a:xfrm>
                  <a:off x="1316" y="2259"/>
                  <a:ext cx="3986" cy="0"/>
                </a:xfrm>
                <a:prstGeom prst="line">
                  <a:avLst/>
                </a:prstGeom>
                <a:noFill/>
                <a:ln w="38100">
                  <a:solidFill>
                    <a:schemeClr val="tx1"/>
                  </a:solidFill>
                  <a:round/>
                  <a:headEnd/>
                  <a:tailEnd/>
                </a:ln>
              </p:spPr>
              <p:txBody>
                <a:bodyPr/>
                <a:lstStyle/>
                <a:p>
                  <a:endParaRPr lang="en-US"/>
                </a:p>
              </p:txBody>
            </p:sp>
          </p:grpSp>
        </p:grpSp>
        <p:sp>
          <p:nvSpPr>
            <p:cNvPr id="22556" name="Text Box 12"/>
            <p:cNvSpPr txBox="1">
              <a:spLocks noChangeArrowheads="1"/>
            </p:cNvSpPr>
            <p:nvPr/>
          </p:nvSpPr>
          <p:spPr bwMode="auto">
            <a:xfrm>
              <a:off x="1310" y="2686"/>
              <a:ext cx="548" cy="253"/>
            </a:xfrm>
            <a:prstGeom prst="rect">
              <a:avLst/>
            </a:prstGeom>
            <a:noFill/>
            <a:ln w="9525">
              <a:noFill/>
              <a:miter lim="800000"/>
              <a:headEnd/>
              <a:tailEnd/>
            </a:ln>
          </p:spPr>
          <p:txBody>
            <a:bodyPr wrap="none">
              <a:spAutoFit/>
            </a:bodyPr>
            <a:lstStyle/>
            <a:p>
              <a:pPr algn="l"/>
              <a:r>
                <a:rPr lang="en-US"/>
                <a:t>Assets</a:t>
              </a:r>
            </a:p>
          </p:txBody>
        </p:sp>
        <p:sp>
          <p:nvSpPr>
            <p:cNvPr id="22557" name="Text Box 13"/>
            <p:cNvSpPr txBox="1">
              <a:spLocks noChangeArrowheads="1"/>
            </p:cNvSpPr>
            <p:nvPr/>
          </p:nvSpPr>
          <p:spPr bwMode="auto">
            <a:xfrm>
              <a:off x="3326" y="2686"/>
              <a:ext cx="1676" cy="253"/>
            </a:xfrm>
            <a:prstGeom prst="rect">
              <a:avLst/>
            </a:prstGeom>
            <a:noFill/>
            <a:ln w="9525">
              <a:noFill/>
              <a:miter lim="800000"/>
              <a:headEnd/>
              <a:tailEnd/>
            </a:ln>
          </p:spPr>
          <p:txBody>
            <a:bodyPr wrap="none">
              <a:spAutoFit/>
            </a:bodyPr>
            <a:lstStyle/>
            <a:p>
              <a:pPr algn="l"/>
              <a:r>
                <a:rPr lang="en-US"/>
                <a:t>Liabilities and Net Worth</a:t>
              </a:r>
            </a:p>
          </p:txBody>
        </p:sp>
      </p:grpSp>
      <p:sp>
        <p:nvSpPr>
          <p:cNvPr id="22533" name="Text Box 21"/>
          <p:cNvSpPr txBox="1">
            <a:spLocks noChangeArrowheads="1"/>
          </p:cNvSpPr>
          <p:nvPr/>
        </p:nvSpPr>
        <p:spPr bwMode="auto">
          <a:xfrm>
            <a:off x="2860675" y="2563813"/>
            <a:ext cx="3505200" cy="366712"/>
          </a:xfrm>
          <a:prstGeom prst="rect">
            <a:avLst/>
          </a:prstGeom>
          <a:noFill/>
          <a:ln w="9525">
            <a:noFill/>
            <a:miter lim="800000"/>
            <a:headEnd/>
            <a:tailEnd/>
          </a:ln>
        </p:spPr>
        <p:txBody>
          <a:bodyPr>
            <a:spAutoFit/>
          </a:bodyPr>
          <a:lstStyle/>
          <a:p>
            <a:pPr>
              <a:spcBef>
                <a:spcPct val="50000"/>
              </a:spcBef>
            </a:pPr>
            <a:r>
              <a:rPr lang="en-US"/>
              <a:t>Federal Reserve Banks</a:t>
            </a:r>
          </a:p>
        </p:txBody>
      </p:sp>
      <p:sp>
        <p:nvSpPr>
          <p:cNvPr id="22534" name="Text Box 22"/>
          <p:cNvSpPr txBox="1">
            <a:spLocks noChangeArrowheads="1"/>
          </p:cNvSpPr>
          <p:nvPr/>
        </p:nvSpPr>
        <p:spPr bwMode="auto">
          <a:xfrm>
            <a:off x="1393825" y="3579813"/>
            <a:ext cx="1722438" cy="366712"/>
          </a:xfrm>
          <a:prstGeom prst="rect">
            <a:avLst/>
          </a:prstGeom>
          <a:noFill/>
          <a:ln w="9525">
            <a:noFill/>
            <a:miter lim="800000"/>
            <a:headEnd/>
            <a:tailEnd/>
          </a:ln>
        </p:spPr>
        <p:txBody>
          <a:bodyPr>
            <a:spAutoFit/>
          </a:bodyPr>
          <a:lstStyle/>
          <a:p>
            <a:pPr algn="l">
              <a:spcBef>
                <a:spcPct val="50000"/>
              </a:spcBef>
            </a:pPr>
            <a:r>
              <a:rPr lang="en-US"/>
              <a:t>- Securities</a:t>
            </a:r>
          </a:p>
        </p:txBody>
      </p:sp>
      <p:sp>
        <p:nvSpPr>
          <p:cNvPr id="22535" name="Text Box 23"/>
          <p:cNvSpPr txBox="1">
            <a:spLocks noChangeArrowheads="1"/>
          </p:cNvSpPr>
          <p:nvPr/>
        </p:nvSpPr>
        <p:spPr bwMode="auto">
          <a:xfrm>
            <a:off x="4629150" y="3579813"/>
            <a:ext cx="3084513" cy="641350"/>
          </a:xfrm>
          <a:prstGeom prst="rect">
            <a:avLst/>
          </a:prstGeom>
          <a:noFill/>
          <a:ln w="9525">
            <a:noFill/>
            <a:miter lim="800000"/>
            <a:headEnd/>
            <a:tailEnd/>
          </a:ln>
        </p:spPr>
        <p:txBody>
          <a:bodyPr>
            <a:spAutoFit/>
          </a:bodyPr>
          <a:lstStyle/>
          <a:p>
            <a:pPr algn="l">
              <a:spcBef>
                <a:spcPct val="50000"/>
              </a:spcBef>
            </a:pPr>
            <a:r>
              <a:rPr lang="en-US"/>
              <a:t>- Reserves of Commercial Banks</a:t>
            </a:r>
          </a:p>
        </p:txBody>
      </p:sp>
      <p:grpSp>
        <p:nvGrpSpPr>
          <p:cNvPr id="22536" name="Group 14"/>
          <p:cNvGrpSpPr>
            <a:grpSpLocks/>
          </p:cNvGrpSpPr>
          <p:nvPr/>
        </p:nvGrpSpPr>
        <p:grpSpPr bwMode="auto">
          <a:xfrm>
            <a:off x="1412875" y="4975225"/>
            <a:ext cx="6337300" cy="1433513"/>
            <a:chOff x="1310" y="2259"/>
            <a:chExt cx="3992" cy="1626"/>
          </a:xfrm>
        </p:grpSpPr>
        <p:grpSp>
          <p:nvGrpSpPr>
            <p:cNvPr id="22548" name="Group 9"/>
            <p:cNvGrpSpPr>
              <a:grpSpLocks/>
            </p:cNvGrpSpPr>
            <p:nvPr/>
          </p:nvGrpSpPr>
          <p:grpSpPr bwMode="auto">
            <a:xfrm>
              <a:off x="1316" y="2259"/>
              <a:ext cx="3986" cy="1626"/>
              <a:chOff x="1316" y="2259"/>
              <a:chExt cx="3986" cy="1626"/>
            </a:xfrm>
          </p:grpSpPr>
          <p:sp>
            <p:nvSpPr>
              <p:cNvPr id="22551" name="Line 8"/>
              <p:cNvSpPr>
                <a:spLocks noChangeShapeType="1"/>
              </p:cNvSpPr>
              <p:nvPr/>
            </p:nvSpPr>
            <p:spPr bwMode="auto">
              <a:xfrm>
                <a:off x="3309" y="2906"/>
                <a:ext cx="0" cy="979"/>
              </a:xfrm>
              <a:prstGeom prst="line">
                <a:avLst/>
              </a:prstGeom>
              <a:noFill/>
              <a:ln w="28575">
                <a:solidFill>
                  <a:schemeClr val="tx1"/>
                </a:solidFill>
                <a:round/>
                <a:headEnd/>
                <a:tailEnd/>
              </a:ln>
            </p:spPr>
            <p:txBody>
              <a:bodyPr/>
              <a:lstStyle/>
              <a:p>
                <a:endParaRPr lang="en-US"/>
              </a:p>
            </p:txBody>
          </p:sp>
          <p:grpSp>
            <p:nvGrpSpPr>
              <p:cNvPr id="22552" name="Group 7"/>
              <p:cNvGrpSpPr>
                <a:grpSpLocks/>
              </p:cNvGrpSpPr>
              <p:nvPr/>
            </p:nvGrpSpPr>
            <p:grpSpPr bwMode="auto">
              <a:xfrm>
                <a:off x="1316" y="2259"/>
                <a:ext cx="3986" cy="647"/>
                <a:chOff x="1316" y="2259"/>
                <a:chExt cx="3986" cy="647"/>
              </a:xfrm>
            </p:grpSpPr>
            <p:sp>
              <p:nvSpPr>
                <p:cNvPr id="22553" name="Rectangle 5"/>
                <p:cNvSpPr>
                  <a:spLocks noChangeArrowheads="1"/>
                </p:cNvSpPr>
                <p:nvPr/>
              </p:nvSpPr>
              <p:spPr bwMode="auto">
                <a:xfrm>
                  <a:off x="1317" y="2259"/>
                  <a:ext cx="3980" cy="647"/>
                </a:xfrm>
                <a:prstGeom prst="rect">
                  <a:avLst/>
                </a:prstGeom>
                <a:solidFill>
                  <a:srgbClr val="BADDE1"/>
                </a:solidFill>
                <a:ln w="9525">
                  <a:solidFill>
                    <a:schemeClr val="tx1"/>
                  </a:solidFill>
                  <a:miter lim="800000"/>
                  <a:headEnd/>
                  <a:tailEnd/>
                </a:ln>
              </p:spPr>
              <p:txBody>
                <a:bodyPr wrap="none" anchor="ctr"/>
                <a:lstStyle/>
                <a:p>
                  <a:pPr algn="l"/>
                  <a:endParaRPr lang="en-US"/>
                </a:p>
              </p:txBody>
            </p:sp>
            <p:sp>
              <p:nvSpPr>
                <p:cNvPr id="22554" name="Line 6"/>
                <p:cNvSpPr>
                  <a:spLocks noChangeShapeType="1"/>
                </p:cNvSpPr>
                <p:nvPr/>
              </p:nvSpPr>
              <p:spPr bwMode="auto">
                <a:xfrm>
                  <a:off x="1316" y="2259"/>
                  <a:ext cx="3986" cy="0"/>
                </a:xfrm>
                <a:prstGeom prst="line">
                  <a:avLst/>
                </a:prstGeom>
                <a:noFill/>
                <a:ln w="38100">
                  <a:solidFill>
                    <a:schemeClr val="tx1"/>
                  </a:solidFill>
                  <a:round/>
                  <a:headEnd/>
                  <a:tailEnd/>
                </a:ln>
              </p:spPr>
              <p:txBody>
                <a:bodyPr/>
                <a:lstStyle/>
                <a:p>
                  <a:endParaRPr lang="en-US"/>
                </a:p>
              </p:txBody>
            </p:sp>
          </p:grpSp>
        </p:grpSp>
        <p:sp>
          <p:nvSpPr>
            <p:cNvPr id="22549" name="Text Box 12"/>
            <p:cNvSpPr txBox="1">
              <a:spLocks noChangeArrowheads="1"/>
            </p:cNvSpPr>
            <p:nvPr/>
          </p:nvSpPr>
          <p:spPr bwMode="auto">
            <a:xfrm>
              <a:off x="1310" y="2686"/>
              <a:ext cx="116" cy="416"/>
            </a:xfrm>
            <a:prstGeom prst="rect">
              <a:avLst/>
            </a:prstGeom>
            <a:noFill/>
            <a:ln w="9525">
              <a:noFill/>
              <a:miter lim="800000"/>
              <a:headEnd/>
              <a:tailEnd/>
            </a:ln>
          </p:spPr>
          <p:txBody>
            <a:bodyPr wrap="none">
              <a:spAutoFit/>
            </a:bodyPr>
            <a:lstStyle/>
            <a:p>
              <a:pPr algn="l"/>
              <a:endParaRPr lang="en-US"/>
            </a:p>
          </p:txBody>
        </p:sp>
        <p:sp>
          <p:nvSpPr>
            <p:cNvPr id="22550" name="Text Box 13"/>
            <p:cNvSpPr txBox="1">
              <a:spLocks noChangeArrowheads="1"/>
            </p:cNvSpPr>
            <p:nvPr/>
          </p:nvSpPr>
          <p:spPr bwMode="auto">
            <a:xfrm>
              <a:off x="3326" y="2686"/>
              <a:ext cx="116" cy="416"/>
            </a:xfrm>
            <a:prstGeom prst="rect">
              <a:avLst/>
            </a:prstGeom>
            <a:noFill/>
            <a:ln w="9525">
              <a:noFill/>
              <a:miter lim="800000"/>
              <a:headEnd/>
              <a:tailEnd/>
            </a:ln>
          </p:spPr>
          <p:txBody>
            <a:bodyPr wrap="none">
              <a:spAutoFit/>
            </a:bodyPr>
            <a:lstStyle/>
            <a:p>
              <a:pPr algn="l"/>
              <a:endParaRPr lang="en-US"/>
            </a:p>
          </p:txBody>
        </p:sp>
      </p:grpSp>
      <p:sp>
        <p:nvSpPr>
          <p:cNvPr id="22537" name="Text Box 36"/>
          <p:cNvSpPr txBox="1">
            <a:spLocks noChangeArrowheads="1"/>
          </p:cNvSpPr>
          <p:nvPr/>
        </p:nvSpPr>
        <p:spPr bwMode="auto">
          <a:xfrm>
            <a:off x="3130550" y="4949825"/>
            <a:ext cx="2882900" cy="366713"/>
          </a:xfrm>
          <a:prstGeom prst="rect">
            <a:avLst/>
          </a:prstGeom>
          <a:noFill/>
          <a:ln w="9525">
            <a:noFill/>
            <a:miter lim="800000"/>
            <a:headEnd/>
            <a:tailEnd/>
          </a:ln>
        </p:spPr>
        <p:txBody>
          <a:bodyPr>
            <a:spAutoFit/>
          </a:bodyPr>
          <a:lstStyle/>
          <a:p>
            <a:pPr>
              <a:spcBef>
                <a:spcPct val="50000"/>
              </a:spcBef>
            </a:pPr>
            <a:r>
              <a:rPr lang="en-US"/>
              <a:t>Commercial Banks</a:t>
            </a:r>
          </a:p>
        </p:txBody>
      </p:sp>
      <p:sp>
        <p:nvSpPr>
          <p:cNvPr id="22538" name="Text Box 37"/>
          <p:cNvSpPr txBox="1">
            <a:spLocks noChangeArrowheads="1"/>
          </p:cNvSpPr>
          <p:nvPr/>
        </p:nvSpPr>
        <p:spPr bwMode="auto">
          <a:xfrm>
            <a:off x="1463675" y="5632450"/>
            <a:ext cx="1852613" cy="366713"/>
          </a:xfrm>
          <a:prstGeom prst="rect">
            <a:avLst/>
          </a:prstGeom>
          <a:noFill/>
          <a:ln w="9525">
            <a:noFill/>
            <a:miter lim="800000"/>
            <a:headEnd/>
            <a:tailEnd/>
          </a:ln>
        </p:spPr>
        <p:txBody>
          <a:bodyPr>
            <a:spAutoFit/>
          </a:bodyPr>
          <a:lstStyle/>
          <a:p>
            <a:pPr algn="l">
              <a:spcBef>
                <a:spcPct val="50000"/>
              </a:spcBef>
            </a:pPr>
            <a:r>
              <a:rPr lang="en-US"/>
              <a:t>+ Securities (</a:t>
            </a:r>
            <a:r>
              <a:rPr lang="en-US" i="1"/>
              <a:t>a</a:t>
            </a:r>
            <a:r>
              <a:rPr lang="en-US"/>
              <a:t>)</a:t>
            </a:r>
          </a:p>
        </p:txBody>
      </p:sp>
      <p:sp>
        <p:nvSpPr>
          <p:cNvPr id="22539" name="Text Box 38"/>
          <p:cNvSpPr txBox="1">
            <a:spLocks noChangeArrowheads="1"/>
          </p:cNvSpPr>
          <p:nvPr/>
        </p:nvSpPr>
        <p:spPr bwMode="auto">
          <a:xfrm>
            <a:off x="1463675" y="5983288"/>
            <a:ext cx="1722438" cy="366712"/>
          </a:xfrm>
          <a:prstGeom prst="rect">
            <a:avLst/>
          </a:prstGeom>
          <a:noFill/>
          <a:ln w="9525">
            <a:noFill/>
            <a:miter lim="800000"/>
            <a:headEnd/>
            <a:tailEnd/>
          </a:ln>
        </p:spPr>
        <p:txBody>
          <a:bodyPr>
            <a:spAutoFit/>
          </a:bodyPr>
          <a:lstStyle/>
          <a:p>
            <a:pPr algn="l">
              <a:spcBef>
                <a:spcPct val="50000"/>
              </a:spcBef>
            </a:pPr>
            <a:r>
              <a:rPr lang="en-US"/>
              <a:t>- Reserves (</a:t>
            </a:r>
            <a:r>
              <a:rPr lang="en-US" i="1"/>
              <a:t>b)</a:t>
            </a:r>
            <a:endParaRPr lang="en-US"/>
          </a:p>
        </p:txBody>
      </p:sp>
      <p:sp>
        <p:nvSpPr>
          <p:cNvPr id="22540" name="Text Box 39"/>
          <p:cNvSpPr txBox="1">
            <a:spLocks noChangeArrowheads="1"/>
          </p:cNvSpPr>
          <p:nvPr/>
        </p:nvSpPr>
        <p:spPr bwMode="auto">
          <a:xfrm>
            <a:off x="1463675" y="5143500"/>
            <a:ext cx="1196975" cy="366713"/>
          </a:xfrm>
          <a:prstGeom prst="rect">
            <a:avLst/>
          </a:prstGeom>
          <a:noFill/>
          <a:ln w="9525">
            <a:noFill/>
            <a:miter lim="800000"/>
            <a:headEnd/>
            <a:tailEnd/>
          </a:ln>
        </p:spPr>
        <p:txBody>
          <a:bodyPr>
            <a:spAutoFit/>
          </a:bodyPr>
          <a:lstStyle/>
          <a:p>
            <a:pPr algn="l">
              <a:spcBef>
                <a:spcPct val="50000"/>
              </a:spcBef>
            </a:pPr>
            <a:r>
              <a:rPr lang="en-US"/>
              <a:t>Assets</a:t>
            </a:r>
          </a:p>
        </p:txBody>
      </p:sp>
      <p:sp>
        <p:nvSpPr>
          <p:cNvPr id="22541" name="Text Box 40"/>
          <p:cNvSpPr txBox="1">
            <a:spLocks noChangeArrowheads="1"/>
          </p:cNvSpPr>
          <p:nvPr/>
        </p:nvSpPr>
        <p:spPr bwMode="auto">
          <a:xfrm>
            <a:off x="4641850" y="5243513"/>
            <a:ext cx="2978150" cy="366712"/>
          </a:xfrm>
          <a:prstGeom prst="rect">
            <a:avLst/>
          </a:prstGeom>
          <a:noFill/>
          <a:ln w="9525">
            <a:noFill/>
            <a:miter lim="800000"/>
            <a:headEnd/>
            <a:tailEnd/>
          </a:ln>
        </p:spPr>
        <p:txBody>
          <a:bodyPr>
            <a:spAutoFit/>
          </a:bodyPr>
          <a:lstStyle/>
          <a:p>
            <a:pPr algn="r">
              <a:spcBef>
                <a:spcPct val="50000"/>
              </a:spcBef>
            </a:pPr>
            <a:r>
              <a:rPr lang="en-US"/>
              <a:t>Liabilities and Net Worth</a:t>
            </a:r>
          </a:p>
        </p:txBody>
      </p:sp>
      <p:sp>
        <p:nvSpPr>
          <p:cNvPr id="14352" name="AutoShape 45"/>
          <p:cNvSpPr>
            <a:spLocks noChangeArrowheads="1"/>
          </p:cNvSpPr>
          <p:nvPr/>
        </p:nvSpPr>
        <p:spPr bwMode="auto">
          <a:xfrm>
            <a:off x="2471738" y="4090988"/>
            <a:ext cx="347662" cy="784225"/>
          </a:xfrm>
          <a:prstGeom prst="downArrow">
            <a:avLst>
              <a:gd name="adj1" fmla="val 50000"/>
              <a:gd name="adj2" fmla="val 56393"/>
            </a:avLst>
          </a:prstGeom>
          <a:gradFill rotWithShape="1">
            <a:gsLst>
              <a:gs pos="0">
                <a:srgbClr val="0000FF"/>
              </a:gs>
              <a:gs pos="100000">
                <a:srgbClr val="000076"/>
              </a:gs>
            </a:gsLst>
            <a:lin ang="5400000" scaled="1"/>
          </a:gradFill>
          <a:ln w="9525">
            <a:solidFill>
              <a:schemeClr val="tx1"/>
            </a:solidFill>
            <a:miter lim="800000"/>
            <a:headEnd/>
            <a:tailEnd/>
          </a:ln>
        </p:spPr>
        <p:txBody>
          <a:bodyPr vert="eaVert" wrap="none" anchor="ctr"/>
          <a:lstStyle/>
          <a:p>
            <a:endParaRPr lang="en-US"/>
          </a:p>
        </p:txBody>
      </p:sp>
      <p:sp>
        <p:nvSpPr>
          <p:cNvPr id="14353" name="Text Box 46"/>
          <p:cNvSpPr txBox="1">
            <a:spLocks noChangeArrowheads="1"/>
          </p:cNvSpPr>
          <p:nvPr/>
        </p:nvSpPr>
        <p:spPr bwMode="auto">
          <a:xfrm>
            <a:off x="1835150" y="4246563"/>
            <a:ext cx="1595438" cy="376237"/>
          </a:xfrm>
          <a:prstGeom prst="rect">
            <a:avLst/>
          </a:prstGeom>
          <a:solidFill>
            <a:srgbClr val="FFFFCC"/>
          </a:solidFill>
          <a:ln w="9525">
            <a:solidFill>
              <a:schemeClr val="tx1"/>
            </a:solidFill>
            <a:miter lim="800000"/>
            <a:headEnd/>
            <a:tailEnd/>
          </a:ln>
        </p:spPr>
        <p:txBody>
          <a:bodyPr>
            <a:spAutoFit/>
          </a:bodyPr>
          <a:lstStyle/>
          <a:p>
            <a:pPr algn="l">
              <a:spcBef>
                <a:spcPct val="50000"/>
              </a:spcBef>
            </a:pPr>
            <a:r>
              <a:rPr lang="en-US"/>
              <a:t>(</a:t>
            </a:r>
            <a:r>
              <a:rPr lang="en-US" i="1"/>
              <a:t>a</a:t>
            </a:r>
            <a:r>
              <a:rPr lang="en-US"/>
              <a:t>) Securities</a:t>
            </a:r>
          </a:p>
        </p:txBody>
      </p:sp>
      <p:sp>
        <p:nvSpPr>
          <p:cNvPr id="14354" name="AutoShape 47"/>
          <p:cNvSpPr>
            <a:spLocks noChangeArrowheads="1"/>
          </p:cNvSpPr>
          <p:nvPr/>
        </p:nvSpPr>
        <p:spPr bwMode="auto">
          <a:xfrm>
            <a:off x="6016625" y="3956050"/>
            <a:ext cx="336550" cy="831850"/>
          </a:xfrm>
          <a:prstGeom prst="upArrow">
            <a:avLst>
              <a:gd name="adj1" fmla="val 50000"/>
              <a:gd name="adj2" fmla="val 61792"/>
            </a:avLst>
          </a:prstGeom>
          <a:gradFill rotWithShape="1">
            <a:gsLst>
              <a:gs pos="0">
                <a:srgbClr val="760000"/>
              </a:gs>
              <a:gs pos="100000">
                <a:srgbClr val="FF0000"/>
              </a:gs>
            </a:gsLst>
            <a:lin ang="5400000" scaled="1"/>
          </a:gradFill>
          <a:ln w="9525">
            <a:solidFill>
              <a:schemeClr val="tx1"/>
            </a:solidFill>
            <a:miter lim="800000"/>
            <a:headEnd/>
            <a:tailEnd/>
          </a:ln>
        </p:spPr>
        <p:txBody>
          <a:bodyPr vert="eaVert" wrap="none" anchor="ctr"/>
          <a:lstStyle/>
          <a:p>
            <a:endParaRPr lang="en-US"/>
          </a:p>
        </p:txBody>
      </p:sp>
      <p:sp>
        <p:nvSpPr>
          <p:cNvPr id="14355" name="Text Box 48"/>
          <p:cNvSpPr txBox="1">
            <a:spLocks noChangeArrowheads="1"/>
          </p:cNvSpPr>
          <p:nvPr/>
        </p:nvSpPr>
        <p:spPr bwMode="auto">
          <a:xfrm>
            <a:off x="5380038" y="4249738"/>
            <a:ext cx="1628775" cy="376237"/>
          </a:xfrm>
          <a:prstGeom prst="rect">
            <a:avLst/>
          </a:prstGeom>
          <a:solidFill>
            <a:srgbClr val="FFFFCC"/>
          </a:solidFill>
          <a:ln w="9525">
            <a:solidFill>
              <a:schemeClr val="tx1"/>
            </a:solidFill>
            <a:miter lim="800000"/>
            <a:headEnd/>
            <a:tailEnd/>
          </a:ln>
        </p:spPr>
        <p:txBody>
          <a:bodyPr>
            <a:spAutoFit/>
          </a:bodyPr>
          <a:lstStyle/>
          <a:p>
            <a:pPr algn="l">
              <a:spcBef>
                <a:spcPct val="50000"/>
              </a:spcBef>
            </a:pPr>
            <a:r>
              <a:rPr lang="en-US"/>
              <a:t>(</a:t>
            </a:r>
            <a:r>
              <a:rPr lang="en-US" i="1"/>
              <a:t>b</a:t>
            </a:r>
            <a:r>
              <a:rPr lang="en-US"/>
              <a:t>) Reserves</a:t>
            </a:r>
          </a:p>
        </p:txBody>
      </p:sp>
      <p:sp>
        <p:nvSpPr>
          <p:cNvPr id="22546"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LO2</a:t>
            </a:r>
          </a:p>
        </p:txBody>
      </p:sp>
      <p:sp>
        <p:nvSpPr>
          <p:cNvPr id="22547"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9140C83F-6CC0-4FA2-BA17-AEF7D95D3D7D}" type="slidenum">
              <a:rPr lang="en-US" sz="1400">
                <a:solidFill>
                  <a:schemeClr val="bg1"/>
                </a:solidFill>
                <a:cs typeface="Arial" charset="0"/>
              </a:rPr>
              <a:pPr algn="l"/>
              <a:t>19</a:t>
            </a:fld>
            <a:endParaRPr lang="en-US" sz="1400">
              <a:solidFill>
                <a:schemeClr val="bg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352"/>
                                        </p:tgtEl>
                                        <p:attrNameLst>
                                          <p:attrName>style.visibility</p:attrName>
                                        </p:attrNameLst>
                                      </p:cBhvr>
                                      <p:to>
                                        <p:strVal val="visible"/>
                                      </p:to>
                                    </p:set>
                                    <p:animEffect transition="in" filter="wipe(up)">
                                      <p:cBhvr>
                                        <p:cTn id="7" dur="500"/>
                                        <p:tgtEl>
                                          <p:spTgt spid="1435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4353"/>
                                        </p:tgtEl>
                                        <p:attrNameLst>
                                          <p:attrName>style.visibility</p:attrName>
                                        </p:attrNameLst>
                                      </p:cBhvr>
                                      <p:to>
                                        <p:strVal val="visible"/>
                                      </p:to>
                                    </p:set>
                                    <p:animEffect transition="in" filter="wipe(up)">
                                      <p:cBhvr>
                                        <p:cTn id="10" dur="500"/>
                                        <p:tgtEl>
                                          <p:spTgt spid="14353"/>
                                        </p:tgtEl>
                                      </p:cBhvr>
                                    </p:animEffect>
                                  </p:childTnLst>
                                </p:cTn>
                              </p:par>
                            </p:childTnLst>
                          </p:cTn>
                        </p:par>
                        <p:par>
                          <p:cTn id="11" fill="hold" nodeType="afterGroup">
                            <p:stCondLst>
                              <p:cond delay="500"/>
                            </p:stCondLst>
                            <p:childTnLst>
                              <p:par>
                                <p:cTn id="12" presetID="22" presetClass="entr" presetSubtype="4" fill="hold" grpId="0" nodeType="afterEffect">
                                  <p:stCondLst>
                                    <p:cond delay="0"/>
                                  </p:stCondLst>
                                  <p:childTnLst>
                                    <p:set>
                                      <p:cBhvr>
                                        <p:cTn id="13" dur="1" fill="hold">
                                          <p:stCondLst>
                                            <p:cond delay="0"/>
                                          </p:stCondLst>
                                        </p:cTn>
                                        <p:tgtEl>
                                          <p:spTgt spid="14354"/>
                                        </p:tgtEl>
                                        <p:attrNameLst>
                                          <p:attrName>style.visibility</p:attrName>
                                        </p:attrNameLst>
                                      </p:cBhvr>
                                      <p:to>
                                        <p:strVal val="visible"/>
                                      </p:to>
                                    </p:set>
                                    <p:animEffect transition="in" filter="wipe(down)">
                                      <p:cBhvr>
                                        <p:cTn id="14" dur="500"/>
                                        <p:tgtEl>
                                          <p:spTgt spid="14354"/>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14355"/>
                                        </p:tgtEl>
                                        <p:attrNameLst>
                                          <p:attrName>style.visibility</p:attrName>
                                        </p:attrNameLst>
                                      </p:cBhvr>
                                      <p:to>
                                        <p:strVal val="visible"/>
                                      </p:to>
                                    </p:set>
                                    <p:animEffect transition="in" filter="wipe(down)">
                                      <p:cBhvr>
                                        <p:cTn id="17" dur="500"/>
                                        <p:tgtEl>
                                          <p:spTgt spid="14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2" grpId="0" animBg="1"/>
      <p:bldP spid="14353" grpId="0" animBg="1"/>
      <p:bldP spid="14354" grpId="0" animBg="1"/>
      <p:bldP spid="143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3600" b="1" smtClean="0"/>
              <a:t>Interest Rates</a:t>
            </a:r>
          </a:p>
        </p:txBody>
      </p:sp>
      <p:sp>
        <p:nvSpPr>
          <p:cNvPr id="6147" name="Rectangle 3"/>
          <p:cNvSpPr>
            <a:spLocks noGrp="1" noChangeArrowheads="1"/>
          </p:cNvSpPr>
          <p:nvPr>
            <p:ph idx="1"/>
          </p:nvPr>
        </p:nvSpPr>
        <p:spPr>
          <a:xfrm>
            <a:off x="690563" y="1171575"/>
            <a:ext cx="8128000" cy="4826000"/>
          </a:xfrm>
        </p:spPr>
        <p:txBody>
          <a:bodyPr/>
          <a:lstStyle/>
          <a:p>
            <a:pPr eaLnBrk="1" hangingPunct="1">
              <a:buSzPct val="125000"/>
            </a:pPr>
            <a:r>
              <a:rPr lang="en-US" sz="3600" smtClean="0"/>
              <a:t>The price paid for the use of money</a:t>
            </a:r>
          </a:p>
          <a:p>
            <a:pPr eaLnBrk="1" hangingPunct="1">
              <a:buSzPct val="125000"/>
            </a:pPr>
            <a:r>
              <a:rPr lang="en-US" sz="3600" smtClean="0"/>
              <a:t>Many different interest rates</a:t>
            </a:r>
          </a:p>
          <a:p>
            <a:pPr eaLnBrk="1" hangingPunct="1">
              <a:buSzPct val="125000"/>
            </a:pPr>
            <a:r>
              <a:rPr lang="en-US" sz="3600" smtClean="0"/>
              <a:t>Speak as if only one interest rate</a:t>
            </a:r>
          </a:p>
          <a:p>
            <a:pPr eaLnBrk="1" hangingPunct="1">
              <a:buSzPct val="125000"/>
            </a:pPr>
            <a:r>
              <a:rPr lang="en-US" sz="3600" smtClean="0"/>
              <a:t>Determined by the money supply and money demand</a:t>
            </a:r>
          </a:p>
        </p:txBody>
      </p:sp>
      <p:sp>
        <p:nvSpPr>
          <p:cNvPr id="6148" name="TextBox 3"/>
          <p:cNvSpPr txBox="1">
            <a:spLocks noChangeArrowheads="1"/>
          </p:cNvSpPr>
          <p:nvPr/>
        </p:nvSpPr>
        <p:spPr bwMode="auto">
          <a:xfrm>
            <a:off x="0" y="6589713"/>
            <a:ext cx="973138" cy="276225"/>
          </a:xfrm>
          <a:prstGeom prst="rect">
            <a:avLst/>
          </a:prstGeom>
          <a:noFill/>
          <a:ln w="9525">
            <a:noFill/>
            <a:miter lim="800000"/>
            <a:headEnd/>
            <a:tailEnd/>
          </a:ln>
        </p:spPr>
        <p:txBody>
          <a:bodyPr>
            <a:spAutoFit/>
          </a:bodyPr>
          <a:lstStyle/>
          <a:p>
            <a:pPr algn="l"/>
            <a:r>
              <a:rPr lang="en-US" sz="1200" b="1">
                <a:solidFill>
                  <a:schemeClr val="bg1"/>
                </a:solidFill>
              </a:rPr>
              <a:t>LO1</a:t>
            </a:r>
          </a:p>
        </p:txBody>
      </p:sp>
      <p:sp>
        <p:nvSpPr>
          <p:cNvPr id="6149"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CFD57156-2932-466E-B9FB-2A30E7561A3A}" type="slidenum">
              <a:rPr lang="en-US" sz="1400">
                <a:solidFill>
                  <a:schemeClr val="bg1"/>
                </a:solidFill>
                <a:cs typeface="Arial" charset="0"/>
              </a:rPr>
              <a:pPr algn="l"/>
              <a:t>2</a:t>
            </a:fld>
            <a:endParaRPr lang="en-US" sz="1400">
              <a:solidFill>
                <a:schemeClr val="bg1"/>
              </a:solidFill>
              <a:cs typeface="Arial"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3600" b="1" smtClean="0"/>
              <a:t>Open Market Operations</a:t>
            </a:r>
          </a:p>
        </p:txBody>
      </p:sp>
      <p:sp>
        <p:nvSpPr>
          <p:cNvPr id="23555" name="Text Box 22"/>
          <p:cNvSpPr txBox="1">
            <a:spLocks noChangeArrowheads="1"/>
          </p:cNvSpPr>
          <p:nvPr/>
        </p:nvSpPr>
        <p:spPr bwMode="auto">
          <a:xfrm>
            <a:off x="476250" y="984250"/>
            <a:ext cx="8191500" cy="1190625"/>
          </a:xfrm>
          <a:prstGeom prst="rect">
            <a:avLst/>
          </a:prstGeom>
          <a:noFill/>
          <a:ln w="9525">
            <a:noFill/>
            <a:miter lim="800000"/>
            <a:headEnd/>
            <a:tailEnd/>
          </a:ln>
        </p:spPr>
        <p:txBody>
          <a:bodyPr>
            <a:spAutoFit/>
          </a:bodyPr>
          <a:lstStyle/>
          <a:p>
            <a:pPr>
              <a:buClr>
                <a:srgbClr val="0099FF"/>
              </a:buClr>
              <a:buSzPct val="125000"/>
              <a:buFontTx/>
              <a:buChar char="•"/>
            </a:pPr>
            <a:r>
              <a:rPr lang="en-US" sz="3600">
                <a:solidFill>
                  <a:srgbClr val="000000"/>
                </a:solidFill>
              </a:rPr>
              <a:t> Fed buys $1,000 bond from a   commercial bank</a:t>
            </a:r>
          </a:p>
        </p:txBody>
      </p:sp>
      <p:grpSp>
        <p:nvGrpSpPr>
          <p:cNvPr id="23556" name="Group 14"/>
          <p:cNvGrpSpPr>
            <a:grpSpLocks/>
          </p:cNvGrpSpPr>
          <p:nvPr/>
        </p:nvGrpSpPr>
        <p:grpSpPr bwMode="auto">
          <a:xfrm>
            <a:off x="1814513" y="2279650"/>
            <a:ext cx="5514975" cy="4129088"/>
            <a:chOff x="1558925" y="2279579"/>
            <a:chExt cx="5513388" cy="4129159"/>
          </a:xfrm>
        </p:grpSpPr>
        <p:sp>
          <p:nvSpPr>
            <p:cNvPr id="23559" name="Rectangle 8"/>
            <p:cNvSpPr>
              <a:spLocks noChangeArrowheads="1"/>
            </p:cNvSpPr>
            <p:nvPr/>
          </p:nvSpPr>
          <p:spPr bwMode="auto">
            <a:xfrm>
              <a:off x="1843088" y="5018088"/>
              <a:ext cx="4873625" cy="803275"/>
            </a:xfrm>
            <a:prstGeom prst="rect">
              <a:avLst/>
            </a:prstGeom>
            <a:solidFill>
              <a:schemeClr val="accent1"/>
            </a:solidFill>
            <a:ln w="9525">
              <a:solidFill>
                <a:schemeClr val="tx1"/>
              </a:solidFill>
              <a:miter lim="800000"/>
              <a:headEnd/>
              <a:tailEnd/>
            </a:ln>
          </p:spPr>
          <p:txBody>
            <a:bodyPr wrap="none" anchor="ctr"/>
            <a:lstStyle/>
            <a:p>
              <a:pPr algn="l"/>
              <a:endParaRPr lang="en-US"/>
            </a:p>
          </p:txBody>
        </p:sp>
        <p:sp>
          <p:nvSpPr>
            <p:cNvPr id="23560" name="AutoShape 11"/>
            <p:cNvSpPr>
              <a:spLocks noChangeArrowheads="1"/>
            </p:cNvSpPr>
            <p:nvPr/>
          </p:nvSpPr>
          <p:spPr bwMode="auto">
            <a:xfrm>
              <a:off x="1839913" y="3929063"/>
              <a:ext cx="4865687" cy="1093787"/>
            </a:xfrm>
            <a:prstGeom prst="triangle">
              <a:avLst>
                <a:gd name="adj" fmla="val 50000"/>
              </a:avLst>
            </a:prstGeom>
            <a:solidFill>
              <a:srgbClr val="CCECFF"/>
            </a:solidFill>
            <a:ln w="9525">
              <a:solidFill>
                <a:schemeClr val="tx1"/>
              </a:solidFill>
              <a:miter lim="800000"/>
              <a:headEnd/>
              <a:tailEnd/>
            </a:ln>
          </p:spPr>
          <p:txBody>
            <a:bodyPr wrap="none" anchor="ctr"/>
            <a:lstStyle/>
            <a:p>
              <a:pPr algn="l"/>
              <a:endParaRPr lang="en-US"/>
            </a:p>
          </p:txBody>
        </p:sp>
        <p:sp>
          <p:nvSpPr>
            <p:cNvPr id="23561" name="Text Box 14"/>
            <p:cNvSpPr txBox="1">
              <a:spLocks noChangeArrowheads="1"/>
            </p:cNvSpPr>
            <p:nvPr/>
          </p:nvSpPr>
          <p:spPr bwMode="auto">
            <a:xfrm>
              <a:off x="3188494" y="2279579"/>
              <a:ext cx="2254250" cy="457200"/>
            </a:xfrm>
            <a:prstGeom prst="rect">
              <a:avLst/>
            </a:prstGeom>
            <a:noFill/>
            <a:ln w="9525">
              <a:noFill/>
              <a:miter lim="800000"/>
              <a:headEnd/>
              <a:tailEnd/>
            </a:ln>
          </p:spPr>
          <p:txBody>
            <a:bodyPr wrap="none">
              <a:spAutoFit/>
            </a:bodyPr>
            <a:lstStyle/>
            <a:p>
              <a:pPr algn="l"/>
              <a:r>
                <a:rPr lang="en-US" sz="2400" b="1"/>
                <a:t>New Reserves</a:t>
              </a:r>
            </a:p>
          </p:txBody>
        </p:sp>
        <p:sp>
          <p:nvSpPr>
            <p:cNvPr id="23562" name="Text Box 19"/>
            <p:cNvSpPr txBox="1">
              <a:spLocks noChangeArrowheads="1"/>
            </p:cNvSpPr>
            <p:nvPr/>
          </p:nvSpPr>
          <p:spPr bwMode="auto">
            <a:xfrm>
              <a:off x="2898775" y="5051425"/>
              <a:ext cx="2838450" cy="701675"/>
            </a:xfrm>
            <a:prstGeom prst="rect">
              <a:avLst/>
            </a:prstGeom>
            <a:noFill/>
            <a:ln w="9525">
              <a:noFill/>
              <a:miter lim="800000"/>
              <a:headEnd/>
              <a:tailEnd/>
            </a:ln>
          </p:spPr>
          <p:txBody>
            <a:bodyPr wrap="none">
              <a:spAutoFit/>
            </a:bodyPr>
            <a:lstStyle/>
            <a:p>
              <a:r>
                <a:rPr lang="en-US" sz="2000" b="1"/>
                <a:t>$5000</a:t>
              </a:r>
            </a:p>
            <a:p>
              <a:r>
                <a:rPr lang="en-US" sz="2000" b="1"/>
                <a:t>Bank System Lending</a:t>
              </a:r>
            </a:p>
          </p:txBody>
        </p:sp>
        <p:sp>
          <p:nvSpPr>
            <p:cNvPr id="23563" name="Text Box 20"/>
            <p:cNvSpPr txBox="1">
              <a:spLocks noChangeArrowheads="1"/>
            </p:cNvSpPr>
            <p:nvPr/>
          </p:nvSpPr>
          <p:spPr bwMode="auto">
            <a:xfrm>
              <a:off x="1558925" y="6011863"/>
              <a:ext cx="5513388" cy="396875"/>
            </a:xfrm>
            <a:prstGeom prst="rect">
              <a:avLst/>
            </a:prstGeom>
            <a:noFill/>
            <a:ln w="9525">
              <a:noFill/>
              <a:miter lim="800000"/>
              <a:headEnd/>
              <a:tailEnd/>
            </a:ln>
          </p:spPr>
          <p:txBody>
            <a:bodyPr wrap="none">
              <a:spAutoFit/>
            </a:bodyPr>
            <a:lstStyle/>
            <a:p>
              <a:r>
                <a:rPr lang="en-US" sz="2000" b="1"/>
                <a:t>Total Increase in the Money Supply, ($5,000)</a:t>
              </a:r>
            </a:p>
          </p:txBody>
        </p:sp>
        <p:sp>
          <p:nvSpPr>
            <p:cNvPr id="23564" name="AutoShape 21"/>
            <p:cNvSpPr>
              <a:spLocks/>
            </p:cNvSpPr>
            <p:nvPr/>
          </p:nvSpPr>
          <p:spPr bwMode="auto">
            <a:xfrm rot="-5400000">
              <a:off x="4202906" y="3509170"/>
              <a:ext cx="212725" cy="4856162"/>
            </a:xfrm>
            <a:prstGeom prst="leftBrace">
              <a:avLst>
                <a:gd name="adj1" fmla="val 190236"/>
                <a:gd name="adj2" fmla="val 50000"/>
              </a:avLst>
            </a:prstGeom>
            <a:noFill/>
            <a:ln w="19050">
              <a:solidFill>
                <a:schemeClr val="tx1"/>
              </a:solidFill>
              <a:round/>
              <a:headEnd/>
              <a:tailEnd/>
            </a:ln>
          </p:spPr>
          <p:txBody>
            <a:bodyPr wrap="none" anchor="ctr"/>
            <a:lstStyle/>
            <a:p>
              <a:pPr algn="l"/>
              <a:endParaRPr lang="en-US"/>
            </a:p>
          </p:txBody>
        </p:sp>
        <p:sp>
          <p:nvSpPr>
            <p:cNvPr id="23565" name="Rectangle 23"/>
            <p:cNvSpPr>
              <a:spLocks noChangeArrowheads="1"/>
            </p:cNvSpPr>
            <p:nvPr/>
          </p:nvSpPr>
          <p:spPr bwMode="auto">
            <a:xfrm>
              <a:off x="3787775" y="3352800"/>
              <a:ext cx="966788" cy="803275"/>
            </a:xfrm>
            <a:prstGeom prst="rect">
              <a:avLst/>
            </a:prstGeom>
            <a:solidFill>
              <a:srgbClr val="FF99FF"/>
            </a:solidFill>
            <a:ln w="9525">
              <a:solidFill>
                <a:schemeClr val="tx1"/>
              </a:solidFill>
              <a:miter lim="800000"/>
              <a:headEnd/>
              <a:tailEnd/>
            </a:ln>
          </p:spPr>
          <p:txBody>
            <a:bodyPr wrap="none" anchor="ctr"/>
            <a:lstStyle/>
            <a:p>
              <a:pPr algn="l"/>
              <a:endParaRPr lang="en-US"/>
            </a:p>
          </p:txBody>
        </p:sp>
        <p:sp>
          <p:nvSpPr>
            <p:cNvPr id="23566" name="Text Box 17"/>
            <p:cNvSpPr txBox="1">
              <a:spLocks noChangeArrowheads="1"/>
            </p:cNvSpPr>
            <p:nvPr/>
          </p:nvSpPr>
          <p:spPr bwMode="auto">
            <a:xfrm>
              <a:off x="3720478" y="3324172"/>
              <a:ext cx="1095060" cy="835040"/>
            </a:xfrm>
            <a:prstGeom prst="rect">
              <a:avLst/>
            </a:prstGeom>
            <a:solidFill>
              <a:schemeClr val="accent1"/>
            </a:solidFill>
            <a:ln w="9525">
              <a:solidFill>
                <a:schemeClr val="tx1"/>
              </a:solidFill>
              <a:miter lim="800000"/>
              <a:headEnd/>
              <a:tailEnd/>
            </a:ln>
          </p:spPr>
          <p:txBody>
            <a:bodyPr wrap="none">
              <a:spAutoFit/>
            </a:bodyPr>
            <a:lstStyle/>
            <a:p>
              <a:r>
                <a:rPr lang="en-US" sz="1600" b="1"/>
                <a:t>$1000</a:t>
              </a:r>
            </a:p>
            <a:p>
              <a:r>
                <a:rPr lang="en-US" sz="1600" b="1"/>
                <a:t>Excess</a:t>
              </a:r>
            </a:p>
            <a:p>
              <a:r>
                <a:rPr lang="en-US" sz="1600" b="1"/>
                <a:t>Reserves</a:t>
              </a:r>
            </a:p>
          </p:txBody>
        </p:sp>
        <p:sp>
          <p:nvSpPr>
            <p:cNvPr id="23567" name="AutoShape 46"/>
            <p:cNvSpPr>
              <a:spLocks noChangeArrowheads="1"/>
            </p:cNvSpPr>
            <p:nvPr/>
          </p:nvSpPr>
          <p:spPr bwMode="auto">
            <a:xfrm>
              <a:off x="4041775" y="2776538"/>
              <a:ext cx="446088" cy="447675"/>
            </a:xfrm>
            <a:prstGeom prst="downArrow">
              <a:avLst>
                <a:gd name="adj1" fmla="val 50000"/>
                <a:gd name="adj2" fmla="val 25089"/>
              </a:avLst>
            </a:prstGeom>
            <a:gradFill rotWithShape="1">
              <a:gsLst>
                <a:gs pos="0">
                  <a:schemeClr val="bg1"/>
                </a:gs>
                <a:gs pos="100000">
                  <a:srgbClr val="990033"/>
                </a:gs>
              </a:gsLst>
              <a:lin ang="5400000" scaled="1"/>
            </a:gradFill>
            <a:ln w="9525">
              <a:solidFill>
                <a:schemeClr val="tx1"/>
              </a:solidFill>
              <a:miter lim="800000"/>
              <a:headEnd/>
              <a:tailEnd/>
            </a:ln>
          </p:spPr>
          <p:txBody>
            <a:bodyPr vert="eaVert" wrap="none" anchor="ctr"/>
            <a:lstStyle/>
            <a:p>
              <a:pPr algn="l"/>
              <a:endParaRPr lang="en-US"/>
            </a:p>
          </p:txBody>
        </p:sp>
      </p:grpSp>
      <p:sp>
        <p:nvSpPr>
          <p:cNvPr id="23557" name="TextBox 13"/>
          <p:cNvSpPr txBox="1">
            <a:spLocks noChangeArrowheads="1"/>
          </p:cNvSpPr>
          <p:nvPr/>
        </p:nvSpPr>
        <p:spPr bwMode="auto">
          <a:xfrm>
            <a:off x="0" y="6589713"/>
            <a:ext cx="871538" cy="276225"/>
          </a:xfrm>
          <a:prstGeom prst="rect">
            <a:avLst/>
          </a:prstGeom>
          <a:noFill/>
          <a:ln w="9525">
            <a:noFill/>
            <a:miter lim="800000"/>
            <a:headEnd/>
            <a:tailEnd/>
          </a:ln>
        </p:spPr>
        <p:txBody>
          <a:bodyPr>
            <a:spAutoFit/>
          </a:bodyPr>
          <a:lstStyle/>
          <a:p>
            <a:pPr algn="l"/>
            <a:r>
              <a:rPr lang="en-US" sz="1200" b="1">
                <a:solidFill>
                  <a:schemeClr val="bg1"/>
                </a:solidFill>
              </a:rPr>
              <a:t>LO2</a:t>
            </a:r>
          </a:p>
        </p:txBody>
      </p:sp>
      <p:sp>
        <p:nvSpPr>
          <p:cNvPr id="23558"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059749BE-9E39-4C3F-91CD-CC01225E5503}" type="slidenum">
              <a:rPr lang="en-US" sz="1400">
                <a:solidFill>
                  <a:schemeClr val="bg1"/>
                </a:solidFill>
                <a:cs typeface="Arial" charset="0"/>
              </a:rPr>
              <a:pPr algn="l"/>
              <a:t>20</a:t>
            </a:fld>
            <a:endParaRPr lang="en-US" sz="1400">
              <a:solidFill>
                <a:schemeClr val="bg1"/>
              </a:solidFill>
              <a:cs typeface="Arial"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3600" b="1" smtClean="0"/>
              <a:t>Open Market Operations</a:t>
            </a:r>
          </a:p>
        </p:txBody>
      </p:sp>
      <p:sp>
        <p:nvSpPr>
          <p:cNvPr id="24579" name="Text Box 10"/>
          <p:cNvSpPr txBox="1">
            <a:spLocks noChangeArrowheads="1"/>
          </p:cNvSpPr>
          <p:nvPr/>
        </p:nvSpPr>
        <p:spPr bwMode="auto">
          <a:xfrm>
            <a:off x="473075" y="1020763"/>
            <a:ext cx="8166100" cy="1200150"/>
          </a:xfrm>
          <a:prstGeom prst="rect">
            <a:avLst/>
          </a:prstGeom>
          <a:noFill/>
          <a:ln w="9525">
            <a:noFill/>
            <a:miter lim="800000"/>
            <a:headEnd/>
            <a:tailEnd/>
          </a:ln>
        </p:spPr>
        <p:txBody>
          <a:bodyPr>
            <a:spAutoFit/>
          </a:bodyPr>
          <a:lstStyle/>
          <a:p>
            <a:pPr algn="l">
              <a:buClr>
                <a:srgbClr val="0099FF"/>
              </a:buClr>
              <a:buSzPct val="125000"/>
              <a:buFontTx/>
              <a:buChar char="•"/>
            </a:pPr>
            <a:r>
              <a:rPr lang="en-US" sz="3600">
                <a:solidFill>
                  <a:srgbClr val="000000"/>
                </a:solidFill>
              </a:rPr>
              <a:t> Fed buys $1,000 bond from the public</a:t>
            </a:r>
          </a:p>
        </p:txBody>
      </p:sp>
      <p:grpSp>
        <p:nvGrpSpPr>
          <p:cNvPr id="24580" name="Group 23"/>
          <p:cNvGrpSpPr>
            <a:grpSpLocks/>
          </p:cNvGrpSpPr>
          <p:nvPr/>
        </p:nvGrpSpPr>
        <p:grpSpPr bwMode="auto">
          <a:xfrm>
            <a:off x="1849438" y="1930400"/>
            <a:ext cx="5445125" cy="4391025"/>
            <a:chOff x="1920875" y="1930400"/>
            <a:chExt cx="5443538" cy="4391025"/>
          </a:xfrm>
        </p:grpSpPr>
        <p:sp>
          <p:nvSpPr>
            <p:cNvPr id="24583" name="Text Box 5"/>
            <p:cNvSpPr txBox="1">
              <a:spLocks noChangeArrowheads="1"/>
            </p:cNvSpPr>
            <p:nvPr/>
          </p:nvSpPr>
          <p:spPr bwMode="auto">
            <a:xfrm>
              <a:off x="3287713" y="1930400"/>
              <a:ext cx="2292350" cy="641350"/>
            </a:xfrm>
            <a:prstGeom prst="rect">
              <a:avLst/>
            </a:prstGeom>
            <a:noFill/>
            <a:ln w="9525">
              <a:noFill/>
              <a:miter lim="800000"/>
              <a:headEnd/>
              <a:tailEnd/>
            </a:ln>
          </p:spPr>
          <p:txBody>
            <a:bodyPr wrap="none">
              <a:spAutoFit/>
            </a:bodyPr>
            <a:lstStyle/>
            <a:p>
              <a:r>
                <a:rPr lang="en-US" b="1"/>
                <a:t>Check is Deposited</a:t>
              </a:r>
            </a:p>
            <a:p>
              <a:r>
                <a:rPr lang="en-US" b="1"/>
                <a:t>New Reserves</a:t>
              </a:r>
            </a:p>
          </p:txBody>
        </p:sp>
        <p:sp>
          <p:nvSpPr>
            <p:cNvPr id="24584" name="Text Box 6"/>
            <p:cNvSpPr txBox="1">
              <a:spLocks noChangeArrowheads="1"/>
            </p:cNvSpPr>
            <p:nvPr/>
          </p:nvSpPr>
          <p:spPr bwMode="auto">
            <a:xfrm>
              <a:off x="4025900" y="2459038"/>
              <a:ext cx="819150" cy="366712"/>
            </a:xfrm>
            <a:prstGeom prst="rect">
              <a:avLst/>
            </a:prstGeom>
            <a:noFill/>
            <a:ln w="9525">
              <a:noFill/>
              <a:miter lim="800000"/>
              <a:headEnd/>
              <a:tailEnd/>
            </a:ln>
          </p:spPr>
          <p:txBody>
            <a:bodyPr wrap="none">
              <a:spAutoFit/>
            </a:bodyPr>
            <a:lstStyle/>
            <a:p>
              <a:pPr algn="l"/>
              <a:r>
                <a:rPr lang="en-US" b="1"/>
                <a:t>$1000</a:t>
              </a:r>
            </a:p>
          </p:txBody>
        </p:sp>
        <p:sp>
          <p:nvSpPr>
            <p:cNvPr id="24585" name="Text Box 8"/>
            <p:cNvSpPr txBox="1">
              <a:spLocks noChangeArrowheads="1"/>
            </p:cNvSpPr>
            <p:nvPr/>
          </p:nvSpPr>
          <p:spPr bwMode="auto">
            <a:xfrm>
              <a:off x="1920875" y="5924550"/>
              <a:ext cx="5443538" cy="396875"/>
            </a:xfrm>
            <a:prstGeom prst="rect">
              <a:avLst/>
            </a:prstGeom>
            <a:noFill/>
            <a:ln w="9525">
              <a:noFill/>
              <a:miter lim="800000"/>
              <a:headEnd/>
              <a:tailEnd/>
            </a:ln>
          </p:spPr>
          <p:txBody>
            <a:bodyPr wrap="none">
              <a:spAutoFit/>
            </a:bodyPr>
            <a:lstStyle/>
            <a:p>
              <a:r>
                <a:rPr lang="en-US" sz="2000" b="1"/>
                <a:t>Total Increase in the Money Supply, ($5000)</a:t>
              </a:r>
            </a:p>
          </p:txBody>
        </p:sp>
        <p:sp>
          <p:nvSpPr>
            <p:cNvPr id="24586" name="AutoShape 13"/>
            <p:cNvSpPr>
              <a:spLocks noChangeArrowheads="1"/>
            </p:cNvSpPr>
            <p:nvPr/>
          </p:nvSpPr>
          <p:spPr bwMode="auto">
            <a:xfrm>
              <a:off x="4275138" y="2828925"/>
              <a:ext cx="446087" cy="447675"/>
            </a:xfrm>
            <a:prstGeom prst="downArrow">
              <a:avLst>
                <a:gd name="adj1" fmla="val 50000"/>
                <a:gd name="adj2" fmla="val 25089"/>
              </a:avLst>
            </a:prstGeom>
            <a:gradFill rotWithShape="1">
              <a:gsLst>
                <a:gs pos="0">
                  <a:schemeClr val="bg1"/>
                </a:gs>
                <a:gs pos="100000">
                  <a:srgbClr val="990033"/>
                </a:gs>
              </a:gsLst>
              <a:lin ang="5400000" scaled="1"/>
            </a:gradFill>
            <a:ln w="9525">
              <a:solidFill>
                <a:schemeClr val="tx1"/>
              </a:solidFill>
              <a:miter lim="800000"/>
              <a:headEnd/>
              <a:tailEnd/>
            </a:ln>
          </p:spPr>
          <p:txBody>
            <a:bodyPr vert="eaVert" wrap="none" anchor="ctr"/>
            <a:lstStyle/>
            <a:p>
              <a:pPr algn="l"/>
              <a:endParaRPr lang="en-US"/>
            </a:p>
          </p:txBody>
        </p:sp>
        <p:sp>
          <p:nvSpPr>
            <p:cNvPr id="24587" name="Rectangle 14"/>
            <p:cNvSpPr>
              <a:spLocks noChangeArrowheads="1"/>
            </p:cNvSpPr>
            <p:nvPr/>
          </p:nvSpPr>
          <p:spPr bwMode="auto">
            <a:xfrm>
              <a:off x="2068513" y="5027613"/>
              <a:ext cx="4873625" cy="803275"/>
            </a:xfrm>
            <a:prstGeom prst="rect">
              <a:avLst/>
            </a:prstGeom>
            <a:solidFill>
              <a:schemeClr val="accent1"/>
            </a:solidFill>
            <a:ln w="9525">
              <a:solidFill>
                <a:schemeClr val="tx1"/>
              </a:solidFill>
              <a:miter lim="800000"/>
              <a:headEnd/>
              <a:tailEnd/>
            </a:ln>
          </p:spPr>
          <p:txBody>
            <a:bodyPr wrap="none" anchor="ctr"/>
            <a:lstStyle/>
            <a:p>
              <a:pPr algn="l"/>
              <a:endParaRPr lang="en-US"/>
            </a:p>
          </p:txBody>
        </p:sp>
        <p:sp>
          <p:nvSpPr>
            <p:cNvPr id="24588" name="Rectangle 15"/>
            <p:cNvSpPr>
              <a:spLocks noChangeArrowheads="1"/>
            </p:cNvSpPr>
            <p:nvPr/>
          </p:nvSpPr>
          <p:spPr bwMode="auto">
            <a:xfrm>
              <a:off x="5938838" y="5013325"/>
              <a:ext cx="977900" cy="803275"/>
            </a:xfrm>
            <a:prstGeom prst="rect">
              <a:avLst/>
            </a:prstGeom>
            <a:solidFill>
              <a:srgbClr val="90D899"/>
            </a:solidFill>
            <a:ln w="9525">
              <a:solidFill>
                <a:schemeClr val="tx1"/>
              </a:solidFill>
              <a:miter lim="800000"/>
              <a:headEnd/>
              <a:tailEnd/>
            </a:ln>
          </p:spPr>
          <p:txBody>
            <a:bodyPr wrap="none" anchor="ctr"/>
            <a:lstStyle/>
            <a:p>
              <a:pPr algn="l"/>
              <a:endParaRPr lang="en-US"/>
            </a:p>
          </p:txBody>
        </p:sp>
        <p:grpSp>
          <p:nvGrpSpPr>
            <p:cNvPr id="24589" name="Group 16"/>
            <p:cNvGrpSpPr>
              <a:grpSpLocks/>
            </p:cNvGrpSpPr>
            <p:nvPr/>
          </p:nvGrpSpPr>
          <p:grpSpPr bwMode="auto">
            <a:xfrm>
              <a:off x="2051050" y="3924300"/>
              <a:ext cx="4865688" cy="1095375"/>
              <a:chOff x="1785" y="2715"/>
              <a:chExt cx="3065" cy="690"/>
            </a:xfrm>
          </p:grpSpPr>
          <p:sp>
            <p:nvSpPr>
              <p:cNvPr id="24599" name="AutoShape 17"/>
              <p:cNvSpPr>
                <a:spLocks noChangeArrowheads="1"/>
              </p:cNvSpPr>
              <p:nvPr/>
            </p:nvSpPr>
            <p:spPr bwMode="auto">
              <a:xfrm>
                <a:off x="1785" y="2715"/>
                <a:ext cx="3065" cy="689"/>
              </a:xfrm>
              <a:prstGeom prst="triangle">
                <a:avLst>
                  <a:gd name="adj" fmla="val 50000"/>
                </a:avLst>
              </a:prstGeom>
              <a:solidFill>
                <a:srgbClr val="CCFFFF"/>
              </a:solidFill>
              <a:ln w="9525">
                <a:solidFill>
                  <a:schemeClr val="tx1"/>
                </a:solidFill>
                <a:miter lim="800000"/>
                <a:headEnd/>
                <a:tailEnd/>
              </a:ln>
            </p:spPr>
            <p:txBody>
              <a:bodyPr wrap="none" anchor="ctr"/>
              <a:lstStyle/>
              <a:p>
                <a:pPr algn="l"/>
                <a:endParaRPr lang="en-US"/>
              </a:p>
            </p:txBody>
          </p:sp>
          <p:sp>
            <p:nvSpPr>
              <p:cNvPr id="24600" name="Freeform 18"/>
              <p:cNvSpPr>
                <a:spLocks/>
              </p:cNvSpPr>
              <p:nvPr/>
            </p:nvSpPr>
            <p:spPr bwMode="auto">
              <a:xfrm>
                <a:off x="3477" y="2850"/>
                <a:ext cx="1371" cy="549"/>
              </a:xfrm>
              <a:custGeom>
                <a:avLst/>
                <a:gdLst>
                  <a:gd name="T0" fmla="*/ 0 w 1371"/>
                  <a:gd name="T1" fmla="*/ 0 h 549"/>
                  <a:gd name="T2" fmla="*/ 762 w 1371"/>
                  <a:gd name="T3" fmla="*/ 549 h 549"/>
                  <a:gd name="T4" fmla="*/ 1371 w 1371"/>
                  <a:gd name="T5" fmla="*/ 549 h 549"/>
                  <a:gd name="T6" fmla="*/ 150 w 1371"/>
                  <a:gd name="T7" fmla="*/ 0 h 549"/>
                  <a:gd name="T8" fmla="*/ 0 w 1371"/>
                  <a:gd name="T9" fmla="*/ 0 h 549"/>
                  <a:gd name="T10" fmla="*/ 0 60000 65536"/>
                  <a:gd name="T11" fmla="*/ 0 60000 65536"/>
                  <a:gd name="T12" fmla="*/ 0 60000 65536"/>
                  <a:gd name="T13" fmla="*/ 0 60000 65536"/>
                  <a:gd name="T14" fmla="*/ 0 60000 65536"/>
                  <a:gd name="T15" fmla="*/ 0 w 1371"/>
                  <a:gd name="T16" fmla="*/ 0 h 549"/>
                  <a:gd name="T17" fmla="*/ 1371 w 1371"/>
                  <a:gd name="T18" fmla="*/ 549 h 549"/>
                </a:gdLst>
                <a:ahLst/>
                <a:cxnLst>
                  <a:cxn ang="T10">
                    <a:pos x="T0" y="T1"/>
                  </a:cxn>
                  <a:cxn ang="T11">
                    <a:pos x="T2" y="T3"/>
                  </a:cxn>
                  <a:cxn ang="T12">
                    <a:pos x="T4" y="T5"/>
                  </a:cxn>
                  <a:cxn ang="T13">
                    <a:pos x="T6" y="T7"/>
                  </a:cxn>
                  <a:cxn ang="T14">
                    <a:pos x="T8" y="T9"/>
                  </a:cxn>
                </a:cxnLst>
                <a:rect l="T15" t="T16" r="T17" b="T18"/>
                <a:pathLst>
                  <a:path w="1371" h="549">
                    <a:moveTo>
                      <a:pt x="0" y="0"/>
                    </a:moveTo>
                    <a:lnTo>
                      <a:pt x="762" y="549"/>
                    </a:lnTo>
                    <a:lnTo>
                      <a:pt x="1371" y="549"/>
                    </a:lnTo>
                    <a:lnTo>
                      <a:pt x="150" y="0"/>
                    </a:lnTo>
                    <a:lnTo>
                      <a:pt x="0" y="0"/>
                    </a:lnTo>
                    <a:close/>
                  </a:path>
                </a:pathLst>
              </a:custGeom>
              <a:solidFill>
                <a:srgbClr val="A8E0AF"/>
              </a:solidFill>
              <a:ln w="9525">
                <a:solidFill>
                  <a:schemeClr val="tx1"/>
                </a:solidFill>
                <a:round/>
                <a:headEnd/>
                <a:tailEnd/>
              </a:ln>
            </p:spPr>
            <p:txBody>
              <a:bodyPr/>
              <a:lstStyle/>
              <a:p>
                <a:endParaRPr lang="en-US"/>
              </a:p>
            </p:txBody>
          </p:sp>
          <p:sp>
            <p:nvSpPr>
              <p:cNvPr id="24601" name="Freeform 19"/>
              <p:cNvSpPr>
                <a:spLocks/>
              </p:cNvSpPr>
              <p:nvPr/>
            </p:nvSpPr>
            <p:spPr bwMode="auto">
              <a:xfrm>
                <a:off x="3018" y="2847"/>
                <a:ext cx="1224" cy="558"/>
              </a:xfrm>
              <a:custGeom>
                <a:avLst/>
                <a:gdLst>
                  <a:gd name="T0" fmla="*/ 0 w 1224"/>
                  <a:gd name="T1" fmla="*/ 3 h 558"/>
                  <a:gd name="T2" fmla="*/ 1224 w 1224"/>
                  <a:gd name="T3" fmla="*/ 558 h 558"/>
                  <a:gd name="T4" fmla="*/ 459 w 1224"/>
                  <a:gd name="T5" fmla="*/ 0 h 558"/>
                  <a:gd name="T6" fmla="*/ 0 w 1224"/>
                  <a:gd name="T7" fmla="*/ 3 h 558"/>
                  <a:gd name="T8" fmla="*/ 0 60000 65536"/>
                  <a:gd name="T9" fmla="*/ 0 60000 65536"/>
                  <a:gd name="T10" fmla="*/ 0 60000 65536"/>
                  <a:gd name="T11" fmla="*/ 0 60000 65536"/>
                  <a:gd name="T12" fmla="*/ 0 w 1224"/>
                  <a:gd name="T13" fmla="*/ 0 h 558"/>
                  <a:gd name="T14" fmla="*/ 1224 w 1224"/>
                  <a:gd name="T15" fmla="*/ 558 h 558"/>
                </a:gdLst>
                <a:ahLst/>
                <a:cxnLst>
                  <a:cxn ang="T8">
                    <a:pos x="T0" y="T1"/>
                  </a:cxn>
                  <a:cxn ang="T9">
                    <a:pos x="T2" y="T3"/>
                  </a:cxn>
                  <a:cxn ang="T10">
                    <a:pos x="T4" y="T5"/>
                  </a:cxn>
                  <a:cxn ang="T11">
                    <a:pos x="T6" y="T7"/>
                  </a:cxn>
                </a:cxnLst>
                <a:rect l="T12" t="T13" r="T14" b="T15"/>
                <a:pathLst>
                  <a:path w="1224" h="558">
                    <a:moveTo>
                      <a:pt x="0" y="3"/>
                    </a:moveTo>
                    <a:lnTo>
                      <a:pt x="1224" y="558"/>
                    </a:lnTo>
                    <a:lnTo>
                      <a:pt x="459" y="0"/>
                    </a:lnTo>
                    <a:lnTo>
                      <a:pt x="0" y="3"/>
                    </a:lnTo>
                    <a:close/>
                  </a:path>
                </a:pathLst>
              </a:custGeom>
              <a:solidFill>
                <a:srgbClr val="CCE8EA"/>
              </a:solidFill>
              <a:ln w="9525">
                <a:solidFill>
                  <a:schemeClr val="tx1"/>
                </a:solidFill>
                <a:round/>
                <a:headEnd/>
                <a:tailEnd/>
              </a:ln>
            </p:spPr>
            <p:txBody>
              <a:bodyPr/>
              <a:lstStyle/>
              <a:p>
                <a:endParaRPr lang="en-US"/>
              </a:p>
            </p:txBody>
          </p:sp>
        </p:grpSp>
        <p:sp>
          <p:nvSpPr>
            <p:cNvPr id="24590" name="Text Box 22"/>
            <p:cNvSpPr txBox="1">
              <a:spLocks noChangeArrowheads="1"/>
            </p:cNvSpPr>
            <p:nvPr/>
          </p:nvSpPr>
          <p:spPr bwMode="auto">
            <a:xfrm>
              <a:off x="5543384" y="3286125"/>
              <a:ext cx="1085850" cy="825500"/>
            </a:xfrm>
            <a:prstGeom prst="rect">
              <a:avLst/>
            </a:prstGeom>
            <a:noFill/>
            <a:ln w="9525">
              <a:noFill/>
              <a:miter lim="800000"/>
              <a:headEnd/>
              <a:tailEnd/>
            </a:ln>
          </p:spPr>
          <p:txBody>
            <a:bodyPr wrap="none">
              <a:spAutoFit/>
            </a:bodyPr>
            <a:lstStyle/>
            <a:p>
              <a:r>
                <a:rPr lang="en-US" sz="1600" b="1"/>
                <a:t>$200</a:t>
              </a:r>
            </a:p>
            <a:p>
              <a:r>
                <a:rPr lang="en-US" sz="1600" b="1"/>
                <a:t>Required</a:t>
              </a:r>
            </a:p>
            <a:p>
              <a:r>
                <a:rPr lang="en-US" sz="1600" b="1"/>
                <a:t>Reserves</a:t>
              </a:r>
            </a:p>
          </p:txBody>
        </p:sp>
        <p:sp>
          <p:nvSpPr>
            <p:cNvPr id="24591" name="Text Box 23"/>
            <p:cNvSpPr txBox="1">
              <a:spLocks noChangeArrowheads="1"/>
            </p:cNvSpPr>
            <p:nvPr/>
          </p:nvSpPr>
          <p:spPr bwMode="auto">
            <a:xfrm>
              <a:off x="2546279" y="3316288"/>
              <a:ext cx="1085850" cy="825500"/>
            </a:xfrm>
            <a:prstGeom prst="rect">
              <a:avLst/>
            </a:prstGeom>
            <a:noFill/>
            <a:ln w="9525">
              <a:noFill/>
              <a:miter lim="800000"/>
              <a:headEnd/>
              <a:tailEnd/>
            </a:ln>
          </p:spPr>
          <p:txBody>
            <a:bodyPr wrap="none">
              <a:spAutoFit/>
            </a:bodyPr>
            <a:lstStyle/>
            <a:p>
              <a:r>
                <a:rPr lang="en-US" sz="1600" b="1"/>
                <a:t>$800</a:t>
              </a:r>
            </a:p>
            <a:p>
              <a:r>
                <a:rPr lang="en-US" sz="1600" b="1"/>
                <a:t>Excess</a:t>
              </a:r>
            </a:p>
            <a:p>
              <a:r>
                <a:rPr lang="en-US" sz="1600" b="1"/>
                <a:t>Reserves</a:t>
              </a:r>
            </a:p>
          </p:txBody>
        </p:sp>
        <p:sp>
          <p:nvSpPr>
            <p:cNvPr id="24592" name="Text Box 24"/>
            <p:cNvSpPr txBox="1">
              <a:spLocks noChangeArrowheads="1"/>
            </p:cNvSpPr>
            <p:nvPr/>
          </p:nvSpPr>
          <p:spPr bwMode="auto">
            <a:xfrm>
              <a:off x="5956300" y="5032375"/>
              <a:ext cx="987425" cy="676275"/>
            </a:xfrm>
            <a:prstGeom prst="rect">
              <a:avLst/>
            </a:prstGeom>
            <a:noFill/>
            <a:ln w="9525">
              <a:noFill/>
              <a:miter lim="800000"/>
              <a:headEnd/>
              <a:tailEnd/>
            </a:ln>
          </p:spPr>
          <p:txBody>
            <a:bodyPr>
              <a:spAutoFit/>
            </a:bodyPr>
            <a:lstStyle/>
            <a:p>
              <a:pPr>
                <a:lnSpc>
                  <a:spcPct val="80000"/>
                </a:lnSpc>
              </a:pPr>
              <a:r>
                <a:rPr lang="en-US" sz="1200" b="1"/>
                <a:t>$1000</a:t>
              </a:r>
            </a:p>
            <a:p>
              <a:pPr>
                <a:lnSpc>
                  <a:spcPct val="80000"/>
                </a:lnSpc>
              </a:pPr>
              <a:r>
                <a:rPr lang="en-US" sz="1200" b="1"/>
                <a:t>Initial</a:t>
              </a:r>
            </a:p>
            <a:p>
              <a:pPr>
                <a:lnSpc>
                  <a:spcPct val="80000"/>
                </a:lnSpc>
              </a:pPr>
              <a:r>
                <a:rPr lang="en-US" sz="1200" b="1"/>
                <a:t>Checkable</a:t>
              </a:r>
            </a:p>
            <a:p>
              <a:pPr>
                <a:lnSpc>
                  <a:spcPct val="80000"/>
                </a:lnSpc>
              </a:pPr>
              <a:r>
                <a:rPr lang="en-US" sz="1200" b="1"/>
                <a:t>Deposit</a:t>
              </a:r>
            </a:p>
          </p:txBody>
        </p:sp>
        <p:sp>
          <p:nvSpPr>
            <p:cNvPr id="24593" name="Text Box 25"/>
            <p:cNvSpPr txBox="1">
              <a:spLocks noChangeArrowheads="1"/>
            </p:cNvSpPr>
            <p:nvPr/>
          </p:nvSpPr>
          <p:spPr bwMode="auto">
            <a:xfrm>
              <a:off x="2728913" y="5143500"/>
              <a:ext cx="2305050" cy="581025"/>
            </a:xfrm>
            <a:prstGeom prst="rect">
              <a:avLst/>
            </a:prstGeom>
            <a:noFill/>
            <a:ln w="9525">
              <a:noFill/>
              <a:miter lim="800000"/>
              <a:headEnd/>
              <a:tailEnd/>
            </a:ln>
          </p:spPr>
          <p:txBody>
            <a:bodyPr wrap="none">
              <a:spAutoFit/>
            </a:bodyPr>
            <a:lstStyle/>
            <a:p>
              <a:r>
                <a:rPr lang="en-US" sz="1600" b="1"/>
                <a:t>$4000</a:t>
              </a:r>
            </a:p>
            <a:p>
              <a:r>
                <a:rPr lang="en-US" sz="1600" b="1"/>
                <a:t>Bank System Lending</a:t>
              </a:r>
            </a:p>
          </p:txBody>
        </p:sp>
        <p:sp>
          <p:nvSpPr>
            <p:cNvPr id="24594" name="AutoShape 26"/>
            <p:cNvSpPr>
              <a:spLocks/>
            </p:cNvSpPr>
            <p:nvPr/>
          </p:nvSpPr>
          <p:spPr bwMode="auto">
            <a:xfrm rot="-5400000">
              <a:off x="4364831" y="3504407"/>
              <a:ext cx="212725" cy="4862512"/>
            </a:xfrm>
            <a:prstGeom prst="leftBrace">
              <a:avLst>
                <a:gd name="adj1" fmla="val 190485"/>
                <a:gd name="adj2" fmla="val 50000"/>
              </a:avLst>
            </a:prstGeom>
            <a:noFill/>
            <a:ln w="19050">
              <a:solidFill>
                <a:schemeClr val="tx1"/>
              </a:solidFill>
              <a:round/>
              <a:headEnd/>
              <a:tailEnd/>
            </a:ln>
          </p:spPr>
          <p:txBody>
            <a:bodyPr wrap="none" anchor="ctr"/>
            <a:lstStyle/>
            <a:p>
              <a:pPr algn="l"/>
              <a:endParaRPr lang="en-US"/>
            </a:p>
          </p:txBody>
        </p:sp>
        <p:sp>
          <p:nvSpPr>
            <p:cNvPr id="24595" name="Rectangle 27"/>
            <p:cNvSpPr>
              <a:spLocks noChangeArrowheads="1"/>
            </p:cNvSpPr>
            <p:nvPr/>
          </p:nvSpPr>
          <p:spPr bwMode="auto">
            <a:xfrm>
              <a:off x="3979863" y="3351213"/>
              <a:ext cx="966787" cy="803275"/>
            </a:xfrm>
            <a:prstGeom prst="rect">
              <a:avLst/>
            </a:prstGeom>
            <a:solidFill>
              <a:schemeClr val="accent1"/>
            </a:solidFill>
            <a:ln w="9525">
              <a:solidFill>
                <a:schemeClr val="tx1"/>
              </a:solidFill>
              <a:miter lim="800000"/>
              <a:headEnd/>
              <a:tailEnd/>
            </a:ln>
          </p:spPr>
          <p:txBody>
            <a:bodyPr wrap="none" anchor="ctr"/>
            <a:lstStyle/>
            <a:p>
              <a:pPr algn="l"/>
              <a:endParaRPr lang="en-US"/>
            </a:p>
          </p:txBody>
        </p:sp>
        <p:sp>
          <p:nvSpPr>
            <p:cNvPr id="24596" name="Rectangle 28"/>
            <p:cNvSpPr>
              <a:spLocks noChangeArrowheads="1"/>
            </p:cNvSpPr>
            <p:nvPr/>
          </p:nvSpPr>
          <p:spPr bwMode="auto">
            <a:xfrm>
              <a:off x="4756150" y="3351213"/>
              <a:ext cx="234950" cy="803275"/>
            </a:xfrm>
            <a:prstGeom prst="rect">
              <a:avLst/>
            </a:prstGeom>
            <a:solidFill>
              <a:srgbClr val="90D899"/>
            </a:solidFill>
            <a:ln w="9525">
              <a:solidFill>
                <a:schemeClr val="tx1"/>
              </a:solidFill>
              <a:miter lim="800000"/>
              <a:headEnd/>
              <a:tailEnd/>
            </a:ln>
          </p:spPr>
          <p:txBody>
            <a:bodyPr wrap="none" anchor="ctr"/>
            <a:lstStyle/>
            <a:p>
              <a:pPr algn="l"/>
              <a:endParaRPr lang="en-US"/>
            </a:p>
          </p:txBody>
        </p:sp>
        <p:sp>
          <p:nvSpPr>
            <p:cNvPr id="24597" name="Line 29"/>
            <p:cNvSpPr>
              <a:spLocks noChangeShapeType="1"/>
            </p:cNvSpPr>
            <p:nvPr/>
          </p:nvSpPr>
          <p:spPr bwMode="auto">
            <a:xfrm>
              <a:off x="3508328" y="3736975"/>
              <a:ext cx="609600" cy="0"/>
            </a:xfrm>
            <a:prstGeom prst="line">
              <a:avLst/>
            </a:prstGeom>
            <a:noFill/>
            <a:ln w="25400">
              <a:solidFill>
                <a:schemeClr val="tx1"/>
              </a:solidFill>
              <a:round/>
              <a:headEnd/>
              <a:tailEnd type="triangle" w="med" len="med"/>
            </a:ln>
          </p:spPr>
          <p:txBody>
            <a:bodyPr/>
            <a:lstStyle/>
            <a:p>
              <a:endParaRPr lang="en-US"/>
            </a:p>
          </p:txBody>
        </p:sp>
        <p:sp>
          <p:nvSpPr>
            <p:cNvPr id="24598" name="Line 30"/>
            <p:cNvSpPr>
              <a:spLocks noChangeShapeType="1"/>
            </p:cNvSpPr>
            <p:nvPr/>
          </p:nvSpPr>
          <p:spPr bwMode="auto">
            <a:xfrm flipH="1">
              <a:off x="4864266" y="3751263"/>
              <a:ext cx="609600" cy="0"/>
            </a:xfrm>
            <a:prstGeom prst="line">
              <a:avLst/>
            </a:prstGeom>
            <a:noFill/>
            <a:ln w="25400">
              <a:solidFill>
                <a:schemeClr val="tx1"/>
              </a:solidFill>
              <a:round/>
              <a:headEnd/>
              <a:tailEnd type="triangle" w="med" len="med"/>
            </a:ln>
          </p:spPr>
          <p:txBody>
            <a:bodyPr/>
            <a:lstStyle/>
            <a:p>
              <a:endParaRPr lang="en-US"/>
            </a:p>
          </p:txBody>
        </p:sp>
      </p:grpSp>
      <p:sp>
        <p:nvSpPr>
          <p:cNvPr id="24581"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LO2</a:t>
            </a:r>
          </a:p>
        </p:txBody>
      </p:sp>
      <p:sp>
        <p:nvSpPr>
          <p:cNvPr id="24582"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A732A2B7-47D7-469A-8BD3-3C88214EF014}" type="slidenum">
              <a:rPr lang="en-US" sz="1400">
                <a:solidFill>
                  <a:schemeClr val="bg1"/>
                </a:solidFill>
                <a:cs typeface="Arial" charset="0"/>
              </a:rPr>
              <a:pPr algn="l"/>
              <a:t>21</a:t>
            </a:fld>
            <a:endParaRPr lang="en-US" sz="1400">
              <a:solidFill>
                <a:schemeClr val="bg1"/>
              </a:solidFill>
              <a:cs typeface="Arial"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3600" b="1" smtClean="0"/>
              <a:t>Tools of Monetary Policy</a:t>
            </a:r>
          </a:p>
        </p:txBody>
      </p:sp>
      <p:sp>
        <p:nvSpPr>
          <p:cNvPr id="25603" name="Rectangle 3"/>
          <p:cNvSpPr>
            <a:spLocks noGrp="1" noChangeArrowheads="1"/>
          </p:cNvSpPr>
          <p:nvPr>
            <p:ph idx="1"/>
          </p:nvPr>
        </p:nvSpPr>
        <p:spPr>
          <a:xfrm>
            <a:off x="739775" y="858838"/>
            <a:ext cx="8048625" cy="5689600"/>
          </a:xfrm>
        </p:spPr>
        <p:txBody>
          <a:bodyPr>
            <a:normAutofit lnSpcReduction="10000"/>
          </a:bodyPr>
          <a:lstStyle/>
          <a:p>
            <a:pPr eaLnBrk="1" hangingPunct="1">
              <a:buSzPct val="125000"/>
            </a:pPr>
            <a:r>
              <a:rPr lang="en-US" sz="3600" smtClean="0"/>
              <a:t>The reserve ratio</a:t>
            </a:r>
          </a:p>
          <a:p>
            <a:pPr lvl="1" eaLnBrk="1" hangingPunct="1">
              <a:buSzPct val="125000"/>
            </a:pPr>
            <a:r>
              <a:rPr lang="en-US" sz="3600" smtClean="0">
                <a:ea typeface="ＭＳ Ｐゴシック" pitchFamily="34" charset="-128"/>
              </a:rPr>
              <a:t>Changes the money multiplier</a:t>
            </a:r>
          </a:p>
          <a:p>
            <a:pPr eaLnBrk="1" hangingPunct="1">
              <a:buSzPct val="125000"/>
            </a:pPr>
            <a:r>
              <a:rPr lang="en-US" sz="3600" smtClean="0"/>
              <a:t>The discount rate</a:t>
            </a:r>
          </a:p>
          <a:p>
            <a:pPr lvl="1" eaLnBrk="1" hangingPunct="1">
              <a:buSzPct val="125000"/>
            </a:pPr>
            <a:r>
              <a:rPr lang="en-US" sz="3600" smtClean="0">
                <a:ea typeface="ＭＳ Ｐゴシック" pitchFamily="34" charset="-128"/>
              </a:rPr>
              <a:t>The Fed as lender of last resort</a:t>
            </a:r>
          </a:p>
          <a:p>
            <a:pPr lvl="1" eaLnBrk="1" hangingPunct="1">
              <a:buSzPct val="125000"/>
            </a:pPr>
            <a:r>
              <a:rPr lang="en-US" sz="3600" smtClean="0">
                <a:ea typeface="ＭＳ Ｐゴシック" pitchFamily="34" charset="-128"/>
              </a:rPr>
              <a:t>Short term loans</a:t>
            </a:r>
          </a:p>
          <a:p>
            <a:pPr eaLnBrk="1" hangingPunct="1">
              <a:buSzPct val="125000"/>
            </a:pPr>
            <a:r>
              <a:rPr lang="en-US" sz="3600" smtClean="0"/>
              <a:t>Term auction facility</a:t>
            </a:r>
          </a:p>
          <a:p>
            <a:pPr lvl="1" eaLnBrk="1" hangingPunct="1">
              <a:buSzPct val="125000"/>
            </a:pPr>
            <a:r>
              <a:rPr lang="en-US" sz="3600" smtClean="0">
                <a:ea typeface="ＭＳ Ｐゴシック" pitchFamily="34" charset="-128"/>
              </a:rPr>
              <a:t>Introduced December 2007</a:t>
            </a:r>
          </a:p>
          <a:p>
            <a:pPr lvl="1" eaLnBrk="1" hangingPunct="1">
              <a:buSzPct val="125000"/>
            </a:pPr>
            <a:r>
              <a:rPr lang="en-US" sz="3600" smtClean="0">
                <a:ea typeface="ＭＳ Ｐゴシック" pitchFamily="34" charset="-128"/>
              </a:rPr>
              <a:t>Banks bid for the right to borrow reserves</a:t>
            </a:r>
          </a:p>
        </p:txBody>
      </p:sp>
      <p:sp>
        <p:nvSpPr>
          <p:cNvPr id="25604" name="TextBox 3"/>
          <p:cNvSpPr txBox="1">
            <a:spLocks noChangeArrowheads="1"/>
          </p:cNvSpPr>
          <p:nvPr/>
        </p:nvSpPr>
        <p:spPr bwMode="auto">
          <a:xfrm>
            <a:off x="0" y="6589713"/>
            <a:ext cx="973138" cy="276225"/>
          </a:xfrm>
          <a:prstGeom prst="rect">
            <a:avLst/>
          </a:prstGeom>
          <a:noFill/>
          <a:ln w="9525">
            <a:noFill/>
            <a:miter lim="800000"/>
            <a:headEnd/>
            <a:tailEnd/>
          </a:ln>
        </p:spPr>
        <p:txBody>
          <a:bodyPr>
            <a:spAutoFit/>
          </a:bodyPr>
          <a:lstStyle/>
          <a:p>
            <a:pPr algn="l"/>
            <a:r>
              <a:rPr lang="en-US" sz="1200" b="1">
                <a:solidFill>
                  <a:schemeClr val="bg1"/>
                </a:solidFill>
              </a:rPr>
              <a:t>LO2</a:t>
            </a:r>
          </a:p>
        </p:txBody>
      </p:sp>
      <p:sp>
        <p:nvSpPr>
          <p:cNvPr id="25605"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72538A5B-E96B-41D4-8BAC-62C00B2F911F}" type="slidenum">
              <a:rPr lang="en-US" sz="1400">
                <a:solidFill>
                  <a:schemeClr val="bg1"/>
                </a:solidFill>
                <a:cs typeface="Arial" charset="0"/>
              </a:rPr>
              <a:pPr algn="l"/>
              <a:t>22</a:t>
            </a:fld>
            <a:endParaRPr lang="en-US" sz="1400">
              <a:solidFill>
                <a:schemeClr val="bg1"/>
              </a:solidFill>
              <a:cs typeface="Arial"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3600" b="1" smtClean="0"/>
              <a:t>The Reserve Ratio</a:t>
            </a:r>
          </a:p>
        </p:txBody>
      </p:sp>
      <p:sp>
        <p:nvSpPr>
          <p:cNvPr id="26627" name="Rectangle 3"/>
          <p:cNvSpPr>
            <a:spLocks noGrp="1" noChangeArrowheads="1"/>
          </p:cNvSpPr>
          <p:nvPr>
            <p:ph type="body" sz="half" idx="1"/>
          </p:nvPr>
        </p:nvSpPr>
        <p:spPr>
          <a:xfrm>
            <a:off x="300038" y="1143000"/>
            <a:ext cx="8624887" cy="833438"/>
          </a:xfrm>
        </p:spPr>
        <p:txBody>
          <a:bodyPr/>
          <a:lstStyle/>
          <a:p>
            <a:pPr algn="ctr">
              <a:buSzPct val="125000"/>
              <a:buFontTx/>
              <a:buNone/>
            </a:pPr>
            <a:r>
              <a:rPr lang="en-US" sz="3600" smtClean="0"/>
              <a:t>Effects of Changes in the Reserve Ratio</a:t>
            </a:r>
          </a:p>
          <a:p>
            <a:pPr>
              <a:buSzPct val="125000"/>
              <a:buFontTx/>
              <a:buNone/>
            </a:pPr>
            <a:endParaRPr lang="en-US" sz="3200" smtClean="0"/>
          </a:p>
        </p:txBody>
      </p:sp>
      <p:graphicFrame>
        <p:nvGraphicFramePr>
          <p:cNvPr id="18477" name="Group 45"/>
          <p:cNvGraphicFramePr>
            <a:graphicFrameLocks noGrp="1"/>
          </p:cNvGraphicFramePr>
          <p:nvPr>
            <p:ph sz="half" idx="2"/>
          </p:nvPr>
        </p:nvGraphicFramePr>
        <p:xfrm>
          <a:off x="427038" y="2598738"/>
          <a:ext cx="8378825" cy="2412557"/>
        </p:xfrm>
        <a:graphic>
          <a:graphicData uri="http://schemas.openxmlformats.org/drawingml/2006/table">
            <a:tbl>
              <a:tblPr/>
              <a:tblGrid>
                <a:gridCol w="850900"/>
                <a:gridCol w="1028700"/>
                <a:gridCol w="1117600"/>
                <a:gridCol w="1143000"/>
                <a:gridCol w="1144587"/>
                <a:gridCol w="1581150"/>
                <a:gridCol w="1512888"/>
              </a:tblGrid>
              <a:tr h="863600">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(1) </a:t>
                      </a:r>
                    </a:p>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Reserve Ratio, %</a:t>
                      </a:r>
                    </a:p>
                  </a:txBody>
                  <a:tcPr anchor="b"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(2)</a:t>
                      </a:r>
                    </a:p>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Checkable Deposits</a:t>
                      </a:r>
                    </a:p>
                  </a:txBody>
                  <a:tcPr anchor="b"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(3)</a:t>
                      </a:r>
                    </a:p>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Actual Reserves</a:t>
                      </a:r>
                    </a:p>
                  </a:txBody>
                  <a:tcPr anchor="b"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(4)</a:t>
                      </a:r>
                    </a:p>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Required Reserves</a:t>
                      </a:r>
                    </a:p>
                  </a:txBody>
                  <a:tcPr anchor="b"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(5)</a:t>
                      </a:r>
                    </a:p>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Excess Reserves,</a:t>
                      </a:r>
                    </a:p>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(3) –(4)</a:t>
                      </a:r>
                    </a:p>
                  </a:txBody>
                  <a:tcPr anchor="b"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(6)</a:t>
                      </a:r>
                    </a:p>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Money-Creating Potential of </a:t>
                      </a:r>
                    </a:p>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Single Bank, = (5)</a:t>
                      </a:r>
                    </a:p>
                  </a:txBody>
                  <a:tcPr anchor="b"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(7)</a:t>
                      </a:r>
                    </a:p>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300" b="1" i="0" u="none" strike="noStrike" cap="none" normalizeH="0" baseline="0" dirty="0" smtClean="0">
                          <a:ln>
                            <a:noFill/>
                          </a:ln>
                          <a:solidFill>
                            <a:schemeClr val="bg1"/>
                          </a:solidFill>
                          <a:effectLst/>
                          <a:latin typeface="Arial" charset="0"/>
                          <a:ea typeface="ＭＳ Ｐゴシック" pitchFamily="34" charset="-128"/>
                        </a:rPr>
                        <a:t>Money-Creating Potential of Banking System</a:t>
                      </a:r>
                    </a:p>
                  </a:txBody>
                  <a:tcPr anchor="b" horzOverflow="overflow">
                    <a:lnL>
                      <a:noFill/>
                    </a:lnL>
                    <a:lnR>
                      <a:noFill/>
                    </a:lnR>
                    <a:lnT>
                      <a:noFill/>
                    </a:lnT>
                    <a:lnB>
                      <a:noFill/>
                    </a:lnB>
                    <a:lnTlToBr>
                      <a:noFill/>
                    </a:lnTlToBr>
                    <a:lnBlToTr>
                      <a:noFill/>
                    </a:lnBlToTr>
                    <a:solidFill>
                      <a:schemeClr val="accent1"/>
                    </a:solidFill>
                  </a:tcPr>
                </a:tc>
              </a:tr>
              <a:tr h="360363">
                <a:tc>
                  <a:txBody>
                    <a:bodyPr/>
                    <a:lstStyle/>
                    <a:p>
                      <a:pPr marL="457200" marR="0" lvl="0" indent="-45720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(1) 10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$20,000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$5000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$2000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$3000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$3000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$30,000</a:t>
                      </a:r>
                    </a:p>
                  </a:txBody>
                  <a:tcPr horzOverflow="overflow">
                    <a:lnL>
                      <a:noFill/>
                    </a:lnL>
                    <a:lnR>
                      <a:noFill/>
                    </a:lnR>
                    <a:lnT>
                      <a:noFill/>
                    </a:lnT>
                    <a:lnB>
                      <a:noFill/>
                    </a:lnB>
                    <a:lnTlToBr>
                      <a:noFill/>
                    </a:lnTlToBr>
                    <a:lnBlToTr>
                      <a:noFill/>
                    </a:lnBlToTr>
                    <a:solidFill>
                      <a:srgbClr val="E7F4F5"/>
                    </a:solidFill>
                  </a:tcPr>
                </a:tc>
              </a:tr>
              <a:tr h="342900">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(2) 20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20,000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5000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4000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1000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1000 </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5000</a:t>
                      </a:r>
                    </a:p>
                  </a:txBody>
                  <a:tcPr horzOverflow="overflow">
                    <a:lnL>
                      <a:noFill/>
                    </a:lnL>
                    <a:lnR>
                      <a:noFill/>
                    </a:lnR>
                    <a:lnT>
                      <a:noFill/>
                    </a:lnT>
                    <a:lnB>
                      <a:noFill/>
                    </a:lnB>
                    <a:lnTlToBr>
                      <a:noFill/>
                    </a:lnTlToBr>
                    <a:lnBlToTr>
                      <a:noFill/>
                    </a:lnBlToTr>
                    <a:solidFill>
                      <a:srgbClr val="E7F4F5"/>
                    </a:solidFill>
                  </a:tcPr>
                </a:tc>
              </a:tr>
              <a:tr h="363538">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(3) 25</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20,000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5000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5000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0</a:t>
                      </a:r>
                    </a:p>
                  </a:txBody>
                  <a:tcPr horzOverflow="overflow">
                    <a:lnL>
                      <a:noFill/>
                    </a:lnL>
                    <a:lnR>
                      <a:noFill/>
                    </a:lnR>
                    <a:lnT>
                      <a:noFill/>
                    </a:lnT>
                    <a:lnB>
                      <a:noFill/>
                    </a:lnB>
                    <a:lnTlToBr>
                      <a:noFill/>
                    </a:lnTlToBr>
                    <a:lnBlToTr>
                      <a:noFill/>
                    </a:lnBlToTr>
                    <a:solidFill>
                      <a:srgbClr val="E7F4F5"/>
                    </a:solidFill>
                  </a:tcPr>
                </a:tc>
              </a:tr>
              <a:tr h="382588">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(4) 30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20,000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5000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 6000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-1000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smtClean="0">
                          <a:ln>
                            <a:noFill/>
                          </a:ln>
                          <a:solidFill>
                            <a:schemeClr val="tx1"/>
                          </a:solidFill>
                          <a:effectLst/>
                          <a:latin typeface="Arial" charset="0"/>
                          <a:ea typeface="ＭＳ Ｐゴシック" pitchFamily="34" charset="-128"/>
                        </a:rPr>
                        <a:t>-1000</a:t>
                      </a:r>
                    </a:p>
                  </a:txBody>
                  <a:tcPr horzOverflow="overflow">
                    <a:lnL>
                      <a:noFill/>
                    </a:lnL>
                    <a:lnR>
                      <a:noFill/>
                    </a:lnR>
                    <a:lnT>
                      <a:noFill/>
                    </a:lnT>
                    <a:lnB>
                      <a:noFill/>
                    </a:lnB>
                    <a:lnTlToBr>
                      <a:noFill/>
                    </a:lnTlToBr>
                    <a:lnBlToTr>
                      <a:noFill/>
                    </a:lnBlToTr>
                    <a:solidFill>
                      <a:srgbClr val="E7F4F5"/>
                    </a:solidFill>
                  </a:tcPr>
                </a:tc>
                <a:tc>
                  <a:txBody>
                    <a:bodyPr/>
                    <a:lstStyle/>
                    <a:p>
                      <a:pPr marL="0" marR="0" lvl="0" indent="0" algn="ctr" defTabSz="914400" rtl="0" eaLnBrk="0" fontAlgn="base" latinLnBrk="0" hangingPunct="0">
                        <a:lnSpc>
                          <a:spcPct val="100000"/>
                        </a:lnSpc>
                        <a:spcBef>
                          <a:spcPct val="20000"/>
                        </a:spcBef>
                        <a:spcAft>
                          <a:spcPct val="0"/>
                        </a:spcAft>
                        <a:buClr>
                          <a:srgbClr val="3399FF"/>
                        </a:buClr>
                        <a:buSzTx/>
                        <a:buFontTx/>
                        <a:buNone/>
                        <a:tabLst/>
                      </a:pPr>
                      <a:r>
                        <a:rPr kumimoji="0" lang="en-US" sz="1400" b="0" i="0" u="none" strike="noStrike" cap="none" normalizeH="0" baseline="0" dirty="0" smtClean="0">
                          <a:ln>
                            <a:noFill/>
                          </a:ln>
                          <a:solidFill>
                            <a:schemeClr val="tx1"/>
                          </a:solidFill>
                          <a:effectLst/>
                          <a:latin typeface="Arial" charset="0"/>
                          <a:ea typeface="ＭＳ Ｐゴシック" pitchFamily="34" charset="-128"/>
                        </a:rPr>
                        <a:t>    -3333</a:t>
                      </a:r>
                    </a:p>
                  </a:txBody>
                  <a:tcPr horzOverflow="overflow">
                    <a:lnL>
                      <a:noFill/>
                    </a:lnL>
                    <a:lnR>
                      <a:noFill/>
                    </a:lnR>
                    <a:lnT>
                      <a:noFill/>
                    </a:lnT>
                    <a:lnB>
                      <a:noFill/>
                    </a:lnB>
                    <a:lnTlToBr>
                      <a:noFill/>
                    </a:lnTlToBr>
                    <a:lnBlToTr>
                      <a:noFill/>
                    </a:lnBlToTr>
                    <a:solidFill>
                      <a:srgbClr val="E7F4F5"/>
                    </a:solidFill>
                  </a:tcPr>
                </a:tc>
              </a:tr>
            </a:tbl>
          </a:graphicData>
        </a:graphic>
      </p:graphicFrame>
      <p:sp>
        <p:nvSpPr>
          <p:cNvPr id="26664"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LO2</a:t>
            </a:r>
          </a:p>
        </p:txBody>
      </p:sp>
      <p:sp>
        <p:nvSpPr>
          <p:cNvPr id="26665"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54531496-0382-4CCB-854D-990EDD1665EE}" type="slidenum">
              <a:rPr lang="en-US" sz="1400">
                <a:solidFill>
                  <a:schemeClr val="bg1"/>
                </a:solidFill>
                <a:cs typeface="Arial" charset="0"/>
              </a:rPr>
              <a:pPr algn="l"/>
              <a:t>23</a:t>
            </a:fld>
            <a:endParaRPr lang="en-US" sz="1400">
              <a:solidFill>
                <a:schemeClr val="bg1"/>
              </a:solidFill>
              <a:cs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z="3600" b="1" smtClean="0"/>
              <a:t>Tools of Monetary Policy</a:t>
            </a:r>
          </a:p>
        </p:txBody>
      </p:sp>
      <p:sp>
        <p:nvSpPr>
          <p:cNvPr id="27651" name="Content Placeholder 2"/>
          <p:cNvSpPr>
            <a:spLocks noGrp="1"/>
          </p:cNvSpPr>
          <p:nvPr>
            <p:ph idx="1"/>
          </p:nvPr>
        </p:nvSpPr>
        <p:spPr/>
        <p:txBody>
          <a:bodyPr>
            <a:normAutofit/>
          </a:bodyPr>
          <a:lstStyle/>
          <a:p>
            <a:pPr eaLnBrk="1" hangingPunct="1">
              <a:buSzPct val="125000"/>
            </a:pPr>
            <a:r>
              <a:rPr lang="en-US" sz="3600" smtClean="0"/>
              <a:t>Open market operations are the most important</a:t>
            </a:r>
          </a:p>
          <a:p>
            <a:pPr eaLnBrk="1" hangingPunct="1">
              <a:buSzPct val="125000"/>
            </a:pPr>
            <a:r>
              <a:rPr lang="en-US" sz="3600" smtClean="0"/>
              <a:t>Reserve ratio last changed in 1992</a:t>
            </a:r>
          </a:p>
          <a:p>
            <a:pPr eaLnBrk="1" hangingPunct="1">
              <a:buSzPct val="125000"/>
            </a:pPr>
            <a:r>
              <a:rPr lang="en-US" sz="3600" smtClean="0"/>
              <a:t>Discount rate was a passive tool</a:t>
            </a:r>
          </a:p>
          <a:p>
            <a:pPr eaLnBrk="1" hangingPunct="1">
              <a:buSzPct val="125000"/>
            </a:pPr>
            <a:r>
              <a:rPr lang="en-US" sz="3600" smtClean="0"/>
              <a:t>Term auction facility is new</a:t>
            </a:r>
          </a:p>
          <a:p>
            <a:pPr lvl="1" eaLnBrk="1" hangingPunct="1">
              <a:buSzPct val="125000"/>
            </a:pPr>
            <a:r>
              <a:rPr lang="en-US" sz="3600" smtClean="0">
                <a:ea typeface="ＭＳ Ｐゴシック" pitchFamily="34" charset="-128"/>
              </a:rPr>
              <a:t>Guaranteed amount lent by the Fed</a:t>
            </a:r>
          </a:p>
          <a:p>
            <a:pPr lvl="1" eaLnBrk="1" hangingPunct="1">
              <a:buSzPct val="125000"/>
            </a:pPr>
            <a:r>
              <a:rPr lang="en-US" sz="3600" smtClean="0">
                <a:ea typeface="ＭＳ Ｐゴシック" pitchFamily="34" charset="-128"/>
              </a:rPr>
              <a:t>Anonymous </a:t>
            </a:r>
          </a:p>
        </p:txBody>
      </p:sp>
      <p:sp>
        <p:nvSpPr>
          <p:cNvPr id="27652"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LO2</a:t>
            </a:r>
          </a:p>
        </p:txBody>
      </p:sp>
      <p:sp>
        <p:nvSpPr>
          <p:cNvPr id="27653"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C0AF6137-9681-43AE-9A13-A92BAD4CDA2B}" type="slidenum">
              <a:rPr lang="en-US" sz="1400">
                <a:solidFill>
                  <a:schemeClr val="bg1"/>
                </a:solidFill>
                <a:cs typeface="Arial" charset="0"/>
              </a:rPr>
              <a:pPr algn="l"/>
              <a:t>24</a:t>
            </a:fld>
            <a:endParaRPr lang="en-US" sz="1400">
              <a:solidFill>
                <a:schemeClr val="bg1"/>
              </a:solidFill>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FRED Graph"/>
          <p:cNvPicPr>
            <a:picLocks noChangeAspect="1" noChangeArrowheads="1"/>
          </p:cNvPicPr>
          <p:nvPr/>
        </p:nvPicPr>
        <p:blipFill>
          <a:blip r:embed="rId2"/>
          <a:srcRect/>
          <a:stretch>
            <a:fillRect/>
          </a:stretch>
        </p:blipFill>
        <p:spPr bwMode="auto">
          <a:xfrm>
            <a:off x="304800" y="1314450"/>
            <a:ext cx="8350250" cy="5010150"/>
          </a:xfrm>
          <a:prstGeom prst="rect">
            <a:avLst/>
          </a:prstGeom>
          <a:noFill/>
          <a:ln w="9525">
            <a:noFill/>
            <a:miter lim="800000"/>
            <a:headEnd/>
            <a:tailEnd/>
          </a:ln>
        </p:spPr>
      </p:pic>
      <p:sp>
        <p:nvSpPr>
          <p:cNvPr id="3" name="TextBox 2"/>
          <p:cNvSpPr txBox="1"/>
          <p:nvPr/>
        </p:nvSpPr>
        <p:spPr>
          <a:xfrm>
            <a:off x="762000" y="361950"/>
            <a:ext cx="7486650" cy="830997"/>
          </a:xfrm>
          <a:prstGeom prst="rect">
            <a:avLst/>
          </a:prstGeom>
          <a:noFill/>
        </p:spPr>
        <p:txBody>
          <a:bodyPr wrap="square" rtlCol="0">
            <a:spAutoFit/>
          </a:bodyPr>
          <a:lstStyle/>
          <a:p>
            <a:r>
              <a:rPr lang="en-US" sz="2400" dirty="0" smtClean="0"/>
              <a:t>FED exercised lender-of-last-resort function </a:t>
            </a:r>
            <a:br>
              <a:rPr lang="en-US" sz="2400" dirty="0" smtClean="0"/>
            </a:br>
            <a:r>
              <a:rPr lang="en-US" sz="2400" dirty="0" smtClean="0"/>
              <a:t>during 2008-2009 financial crisis</a:t>
            </a:r>
            <a:endParaRPr lang="en-US" sz="24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447800" y="914400"/>
          <a:ext cx="64008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44035" name="TextBox 2"/>
          <p:cNvSpPr txBox="1">
            <a:spLocks noChangeArrowheads="1"/>
          </p:cNvSpPr>
          <p:nvPr/>
        </p:nvSpPr>
        <p:spPr bwMode="auto">
          <a:xfrm>
            <a:off x="2209800" y="381000"/>
            <a:ext cx="5562600" cy="369888"/>
          </a:xfrm>
          <a:prstGeom prst="rect">
            <a:avLst/>
          </a:prstGeom>
          <a:noFill/>
          <a:ln w="9525">
            <a:noFill/>
            <a:miter lim="800000"/>
            <a:headEnd/>
            <a:tailEnd/>
          </a:ln>
        </p:spPr>
        <p:txBody>
          <a:bodyPr>
            <a:spAutoFit/>
          </a:bodyPr>
          <a:lstStyle/>
          <a:p>
            <a:r>
              <a:rPr lang="en-US">
                <a:latin typeface="Calibri" pitchFamily="34" charset="0"/>
              </a:rPr>
              <a:t>140 Bank Failures (FDIC-Insured) in 2009</a:t>
            </a:r>
          </a:p>
        </p:txBody>
      </p:sp>
      <p:sp>
        <p:nvSpPr>
          <p:cNvPr id="44036" name="TextBox 3"/>
          <p:cNvSpPr txBox="1">
            <a:spLocks noChangeArrowheads="1"/>
          </p:cNvSpPr>
          <p:nvPr/>
        </p:nvSpPr>
        <p:spPr bwMode="auto">
          <a:xfrm>
            <a:off x="1447800" y="5943600"/>
            <a:ext cx="6456363" cy="369888"/>
          </a:xfrm>
          <a:prstGeom prst="rect">
            <a:avLst/>
          </a:prstGeom>
          <a:noFill/>
          <a:ln w="9525">
            <a:noFill/>
            <a:miter lim="800000"/>
            <a:headEnd/>
            <a:tailEnd/>
          </a:ln>
        </p:spPr>
        <p:txBody>
          <a:bodyPr wrap="none">
            <a:spAutoFit/>
          </a:bodyPr>
          <a:lstStyle/>
          <a:p>
            <a:r>
              <a:rPr lang="en-US">
                <a:hlinkClick r:id="rId3"/>
              </a:rPr>
              <a:t>http://graphicsweb.wsj.com/documents/Failed-US-Banks.html</a:t>
            </a:r>
            <a:endParaRPr lang="en-US"/>
          </a:p>
        </p:txBody>
      </p:sp>
      <p:sp>
        <p:nvSpPr>
          <p:cNvPr id="44037" name="TextBox 4"/>
          <p:cNvSpPr txBox="1">
            <a:spLocks noChangeArrowheads="1"/>
          </p:cNvSpPr>
          <p:nvPr/>
        </p:nvSpPr>
        <p:spPr bwMode="auto">
          <a:xfrm>
            <a:off x="2514600" y="5562600"/>
            <a:ext cx="3352800" cy="369888"/>
          </a:xfrm>
          <a:prstGeom prst="rect">
            <a:avLst/>
          </a:prstGeom>
          <a:noFill/>
          <a:ln w="9525">
            <a:noFill/>
            <a:miter lim="800000"/>
            <a:headEnd/>
            <a:tailEnd/>
          </a:ln>
        </p:spPr>
        <p:txBody>
          <a:bodyPr>
            <a:spAutoFit/>
          </a:bodyPr>
          <a:lstStyle/>
          <a:p>
            <a:r>
              <a:rPr lang="en-US"/>
              <a:t>See WSJ interactive graphic</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z="3600" b="1" smtClean="0"/>
              <a:t>The Federal Funds Rate</a:t>
            </a:r>
          </a:p>
        </p:txBody>
      </p:sp>
      <p:sp>
        <p:nvSpPr>
          <p:cNvPr id="28675" name="Rectangle 3"/>
          <p:cNvSpPr>
            <a:spLocks noGrp="1" noChangeArrowheads="1"/>
          </p:cNvSpPr>
          <p:nvPr>
            <p:ph idx="1"/>
          </p:nvPr>
        </p:nvSpPr>
        <p:spPr/>
        <p:txBody>
          <a:bodyPr/>
          <a:lstStyle/>
          <a:p>
            <a:pPr eaLnBrk="1" hangingPunct="1">
              <a:buSzPct val="125000"/>
            </a:pPr>
            <a:r>
              <a:rPr lang="en-US" sz="3600" smtClean="0"/>
              <a:t>Rate charged by banks on overnight loans</a:t>
            </a:r>
          </a:p>
          <a:p>
            <a:pPr eaLnBrk="1" hangingPunct="1">
              <a:buSzPct val="125000"/>
            </a:pPr>
            <a:r>
              <a:rPr lang="en-US" sz="3600" smtClean="0"/>
              <a:t>Targeted by the Federal Reserve</a:t>
            </a:r>
          </a:p>
          <a:p>
            <a:pPr eaLnBrk="1" hangingPunct="1">
              <a:buSzPct val="125000"/>
            </a:pPr>
            <a:r>
              <a:rPr lang="en-US" sz="3600" smtClean="0"/>
              <a:t>FOMC conducts open market operations to achieve the target</a:t>
            </a:r>
          </a:p>
          <a:p>
            <a:pPr eaLnBrk="1" hangingPunct="1">
              <a:buSzPct val="125000"/>
            </a:pPr>
            <a:r>
              <a:rPr lang="en-US" sz="3600" smtClean="0"/>
              <a:t>Demand curve for Federal funds</a:t>
            </a:r>
          </a:p>
          <a:p>
            <a:pPr eaLnBrk="1" hangingPunct="1">
              <a:buSzPct val="125000"/>
            </a:pPr>
            <a:r>
              <a:rPr lang="en-US" sz="3600" smtClean="0"/>
              <a:t>Supply curve for Federal funds</a:t>
            </a:r>
          </a:p>
        </p:txBody>
      </p:sp>
      <p:sp>
        <p:nvSpPr>
          <p:cNvPr id="28676"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LO3</a:t>
            </a:r>
          </a:p>
        </p:txBody>
      </p:sp>
      <p:sp>
        <p:nvSpPr>
          <p:cNvPr id="28677"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BD0F8780-2BA8-4258-ADE8-E94EAFBCB872}" type="slidenum">
              <a:rPr lang="en-US" sz="1400">
                <a:solidFill>
                  <a:schemeClr val="bg1"/>
                </a:solidFill>
                <a:cs typeface="Arial" charset="0"/>
              </a:rPr>
              <a:pPr algn="l"/>
              <a:t>27</a:t>
            </a:fld>
            <a:endParaRPr lang="en-US" sz="1400">
              <a:solidFill>
                <a:schemeClr val="bg1"/>
              </a:solidFill>
              <a:cs typeface="Arial"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3600" b="1" smtClean="0"/>
              <a:t>The Federal Funds Rate</a:t>
            </a:r>
          </a:p>
        </p:txBody>
      </p:sp>
      <p:sp>
        <p:nvSpPr>
          <p:cNvPr id="33798" name="Rectangle 6"/>
          <p:cNvSpPr>
            <a:spLocks noChangeArrowheads="1"/>
          </p:cNvSpPr>
          <p:nvPr/>
        </p:nvSpPr>
        <p:spPr bwMode="auto">
          <a:xfrm>
            <a:off x="2239963" y="1652588"/>
            <a:ext cx="4875212" cy="4173537"/>
          </a:xfrm>
          <a:prstGeom prst="rect">
            <a:avLst/>
          </a:prstGeom>
          <a:noFill/>
          <a:ln w="9525">
            <a:solidFill>
              <a:schemeClr val="tx1"/>
            </a:solidFill>
            <a:miter lim="800000"/>
            <a:headEnd/>
            <a:tailEnd/>
          </a:ln>
        </p:spPr>
        <p:txBody>
          <a:bodyPr wrap="none" anchor="ctr"/>
          <a:lstStyle/>
          <a:p>
            <a:pPr algn="l"/>
            <a:endParaRPr lang="en-US"/>
          </a:p>
        </p:txBody>
      </p:sp>
      <p:sp>
        <p:nvSpPr>
          <p:cNvPr id="33814" name="Text Box 22"/>
          <p:cNvSpPr txBox="1">
            <a:spLocks noChangeArrowheads="1"/>
          </p:cNvSpPr>
          <p:nvPr/>
        </p:nvSpPr>
        <p:spPr bwMode="auto">
          <a:xfrm rot="-5400000">
            <a:off x="-99218" y="3469481"/>
            <a:ext cx="3270250" cy="366713"/>
          </a:xfrm>
          <a:prstGeom prst="rect">
            <a:avLst/>
          </a:prstGeom>
          <a:noFill/>
          <a:ln w="9525">
            <a:noFill/>
            <a:miter lim="800000"/>
            <a:headEnd/>
            <a:tailEnd/>
          </a:ln>
        </p:spPr>
        <p:txBody>
          <a:bodyPr wrap="none">
            <a:spAutoFit/>
          </a:bodyPr>
          <a:lstStyle/>
          <a:p>
            <a:pPr algn="l"/>
            <a:r>
              <a:rPr lang="en-US" b="1"/>
              <a:t>Federal Funds Rate, Percent</a:t>
            </a:r>
          </a:p>
        </p:txBody>
      </p:sp>
      <p:sp>
        <p:nvSpPr>
          <p:cNvPr id="33816" name="Text Box 24"/>
          <p:cNvSpPr txBox="1">
            <a:spLocks noChangeArrowheads="1"/>
          </p:cNvSpPr>
          <p:nvPr/>
        </p:nvSpPr>
        <p:spPr bwMode="auto">
          <a:xfrm>
            <a:off x="1762125" y="4213225"/>
            <a:ext cx="501650" cy="366713"/>
          </a:xfrm>
          <a:prstGeom prst="rect">
            <a:avLst/>
          </a:prstGeom>
          <a:noFill/>
          <a:ln w="9525">
            <a:noFill/>
            <a:miter lim="800000"/>
            <a:headEnd/>
            <a:tailEnd/>
          </a:ln>
        </p:spPr>
        <p:txBody>
          <a:bodyPr wrap="none">
            <a:spAutoFit/>
          </a:bodyPr>
          <a:lstStyle/>
          <a:p>
            <a:pPr algn="l"/>
            <a:r>
              <a:rPr lang="en-US" b="1"/>
              <a:t>3.5</a:t>
            </a:r>
          </a:p>
        </p:txBody>
      </p:sp>
      <p:sp>
        <p:nvSpPr>
          <p:cNvPr id="33822" name="Text Box 30"/>
          <p:cNvSpPr txBox="1">
            <a:spLocks noChangeArrowheads="1"/>
          </p:cNvSpPr>
          <p:nvPr/>
        </p:nvSpPr>
        <p:spPr bwMode="auto">
          <a:xfrm>
            <a:off x="3332163" y="6153150"/>
            <a:ext cx="2470150" cy="366713"/>
          </a:xfrm>
          <a:prstGeom prst="rect">
            <a:avLst/>
          </a:prstGeom>
          <a:noFill/>
          <a:ln w="9525">
            <a:noFill/>
            <a:miter lim="800000"/>
            <a:headEnd/>
            <a:tailEnd/>
          </a:ln>
        </p:spPr>
        <p:txBody>
          <a:bodyPr wrap="none">
            <a:spAutoFit/>
          </a:bodyPr>
          <a:lstStyle/>
          <a:p>
            <a:r>
              <a:rPr lang="en-US" b="1"/>
              <a:t>Quantity of Reserves</a:t>
            </a:r>
          </a:p>
        </p:txBody>
      </p:sp>
      <p:sp>
        <p:nvSpPr>
          <p:cNvPr id="33823" name="Text Box 31"/>
          <p:cNvSpPr txBox="1">
            <a:spLocks noChangeArrowheads="1"/>
          </p:cNvSpPr>
          <p:nvPr/>
        </p:nvSpPr>
        <p:spPr bwMode="auto">
          <a:xfrm>
            <a:off x="5613400" y="5033963"/>
            <a:ext cx="423863" cy="336550"/>
          </a:xfrm>
          <a:prstGeom prst="rect">
            <a:avLst/>
          </a:prstGeom>
          <a:noFill/>
          <a:ln w="9525">
            <a:noFill/>
            <a:miter lim="800000"/>
            <a:headEnd/>
            <a:tailEnd/>
          </a:ln>
        </p:spPr>
        <p:txBody>
          <a:bodyPr wrap="none">
            <a:spAutoFit/>
          </a:bodyPr>
          <a:lstStyle/>
          <a:p>
            <a:pPr algn="l">
              <a:lnSpc>
                <a:spcPct val="80000"/>
              </a:lnSpc>
            </a:pPr>
            <a:r>
              <a:rPr lang="en-US" sz="2000" b="1" i="1"/>
              <a:t>D</a:t>
            </a:r>
            <a:r>
              <a:rPr lang="en-US" sz="2000" b="1" i="1" baseline="-25000"/>
              <a:t>f</a:t>
            </a:r>
          </a:p>
        </p:txBody>
      </p:sp>
      <p:sp>
        <p:nvSpPr>
          <p:cNvPr id="33826" name="Text Box 34"/>
          <p:cNvSpPr txBox="1">
            <a:spLocks noChangeArrowheads="1"/>
          </p:cNvSpPr>
          <p:nvPr/>
        </p:nvSpPr>
        <p:spPr bwMode="auto">
          <a:xfrm>
            <a:off x="6232525" y="2481263"/>
            <a:ext cx="547688" cy="336550"/>
          </a:xfrm>
          <a:prstGeom prst="rect">
            <a:avLst/>
          </a:prstGeom>
          <a:noFill/>
          <a:ln w="9525">
            <a:noFill/>
            <a:miter lim="800000"/>
            <a:headEnd/>
            <a:tailEnd/>
          </a:ln>
        </p:spPr>
        <p:txBody>
          <a:bodyPr wrap="none">
            <a:spAutoFit/>
          </a:bodyPr>
          <a:lstStyle/>
          <a:p>
            <a:pPr algn="l">
              <a:lnSpc>
                <a:spcPct val="80000"/>
              </a:lnSpc>
            </a:pPr>
            <a:r>
              <a:rPr lang="en-US" sz="2000" b="1" i="1"/>
              <a:t>S</a:t>
            </a:r>
            <a:r>
              <a:rPr lang="en-US" sz="2000" b="1" i="1" baseline="-25000"/>
              <a:t>f </a:t>
            </a:r>
            <a:r>
              <a:rPr lang="en-US" sz="2000" b="1" baseline="-25000"/>
              <a:t>3</a:t>
            </a:r>
          </a:p>
        </p:txBody>
      </p:sp>
      <p:sp>
        <p:nvSpPr>
          <p:cNvPr id="33827" name="Text Box 35"/>
          <p:cNvSpPr txBox="1">
            <a:spLocks noChangeArrowheads="1"/>
          </p:cNvSpPr>
          <p:nvPr/>
        </p:nvSpPr>
        <p:spPr bwMode="auto">
          <a:xfrm>
            <a:off x="1762125" y="3327400"/>
            <a:ext cx="501650" cy="366713"/>
          </a:xfrm>
          <a:prstGeom prst="rect">
            <a:avLst/>
          </a:prstGeom>
          <a:noFill/>
          <a:ln w="9525">
            <a:noFill/>
            <a:miter lim="800000"/>
            <a:headEnd/>
            <a:tailEnd/>
          </a:ln>
        </p:spPr>
        <p:txBody>
          <a:bodyPr wrap="none">
            <a:spAutoFit/>
          </a:bodyPr>
          <a:lstStyle/>
          <a:p>
            <a:pPr algn="l"/>
            <a:r>
              <a:rPr lang="en-US" b="1"/>
              <a:t>4.0</a:t>
            </a:r>
          </a:p>
        </p:txBody>
      </p:sp>
      <p:sp>
        <p:nvSpPr>
          <p:cNvPr id="33828" name="Text Box 36"/>
          <p:cNvSpPr txBox="1">
            <a:spLocks noChangeArrowheads="1"/>
          </p:cNvSpPr>
          <p:nvPr/>
        </p:nvSpPr>
        <p:spPr bwMode="auto">
          <a:xfrm>
            <a:off x="1762125" y="2460625"/>
            <a:ext cx="501650" cy="366713"/>
          </a:xfrm>
          <a:prstGeom prst="rect">
            <a:avLst/>
          </a:prstGeom>
          <a:noFill/>
          <a:ln w="9525">
            <a:noFill/>
            <a:miter lim="800000"/>
            <a:headEnd/>
            <a:tailEnd/>
          </a:ln>
        </p:spPr>
        <p:txBody>
          <a:bodyPr wrap="none">
            <a:spAutoFit/>
          </a:bodyPr>
          <a:lstStyle/>
          <a:p>
            <a:pPr algn="l"/>
            <a:r>
              <a:rPr lang="en-US" b="1"/>
              <a:t>4.5</a:t>
            </a:r>
          </a:p>
        </p:txBody>
      </p:sp>
      <p:sp>
        <p:nvSpPr>
          <p:cNvPr id="33829" name="Line 37"/>
          <p:cNvSpPr>
            <a:spLocks noChangeShapeType="1"/>
          </p:cNvSpPr>
          <p:nvPr/>
        </p:nvSpPr>
        <p:spPr bwMode="auto">
          <a:xfrm>
            <a:off x="2259013" y="2657475"/>
            <a:ext cx="4003675" cy="0"/>
          </a:xfrm>
          <a:prstGeom prst="line">
            <a:avLst/>
          </a:prstGeom>
          <a:noFill/>
          <a:ln w="57150">
            <a:solidFill>
              <a:srgbClr val="800000"/>
            </a:solidFill>
            <a:round/>
            <a:headEnd/>
            <a:tailEnd/>
          </a:ln>
        </p:spPr>
        <p:txBody>
          <a:bodyPr/>
          <a:lstStyle/>
          <a:p>
            <a:endParaRPr lang="en-US"/>
          </a:p>
        </p:txBody>
      </p:sp>
      <p:sp>
        <p:nvSpPr>
          <p:cNvPr id="33830" name="Line 38"/>
          <p:cNvSpPr>
            <a:spLocks noChangeShapeType="1"/>
          </p:cNvSpPr>
          <p:nvPr/>
        </p:nvSpPr>
        <p:spPr bwMode="auto">
          <a:xfrm>
            <a:off x="2249488" y="3514725"/>
            <a:ext cx="4003675" cy="0"/>
          </a:xfrm>
          <a:prstGeom prst="line">
            <a:avLst/>
          </a:prstGeom>
          <a:noFill/>
          <a:ln w="57150">
            <a:solidFill>
              <a:srgbClr val="800000"/>
            </a:solidFill>
            <a:round/>
            <a:headEnd/>
            <a:tailEnd/>
          </a:ln>
        </p:spPr>
        <p:txBody>
          <a:bodyPr/>
          <a:lstStyle/>
          <a:p>
            <a:endParaRPr lang="en-US"/>
          </a:p>
        </p:txBody>
      </p:sp>
      <p:sp>
        <p:nvSpPr>
          <p:cNvPr id="33831" name="Line 39"/>
          <p:cNvSpPr>
            <a:spLocks noChangeShapeType="1"/>
          </p:cNvSpPr>
          <p:nvPr/>
        </p:nvSpPr>
        <p:spPr bwMode="auto">
          <a:xfrm>
            <a:off x="2239963" y="4400550"/>
            <a:ext cx="4003675" cy="0"/>
          </a:xfrm>
          <a:prstGeom prst="line">
            <a:avLst/>
          </a:prstGeom>
          <a:noFill/>
          <a:ln w="57150">
            <a:solidFill>
              <a:srgbClr val="800000"/>
            </a:solidFill>
            <a:round/>
            <a:headEnd/>
            <a:tailEnd/>
          </a:ln>
        </p:spPr>
        <p:txBody>
          <a:bodyPr/>
          <a:lstStyle/>
          <a:p>
            <a:endParaRPr lang="en-US"/>
          </a:p>
        </p:txBody>
      </p:sp>
      <p:sp>
        <p:nvSpPr>
          <p:cNvPr id="33832" name="Text Box 40"/>
          <p:cNvSpPr txBox="1">
            <a:spLocks noChangeArrowheads="1"/>
          </p:cNvSpPr>
          <p:nvPr/>
        </p:nvSpPr>
        <p:spPr bwMode="auto">
          <a:xfrm>
            <a:off x="6232525" y="3348038"/>
            <a:ext cx="547688" cy="336550"/>
          </a:xfrm>
          <a:prstGeom prst="rect">
            <a:avLst/>
          </a:prstGeom>
          <a:noFill/>
          <a:ln w="9525">
            <a:noFill/>
            <a:miter lim="800000"/>
            <a:headEnd/>
            <a:tailEnd/>
          </a:ln>
        </p:spPr>
        <p:txBody>
          <a:bodyPr wrap="none">
            <a:spAutoFit/>
          </a:bodyPr>
          <a:lstStyle/>
          <a:p>
            <a:pPr algn="l">
              <a:lnSpc>
                <a:spcPct val="80000"/>
              </a:lnSpc>
            </a:pPr>
            <a:r>
              <a:rPr lang="en-US" sz="2000" b="1" i="1"/>
              <a:t>S</a:t>
            </a:r>
            <a:r>
              <a:rPr lang="en-US" sz="2000" b="1" i="1" baseline="-25000"/>
              <a:t>f </a:t>
            </a:r>
            <a:r>
              <a:rPr lang="en-US" sz="2000" b="1" baseline="-25000"/>
              <a:t>1</a:t>
            </a:r>
          </a:p>
        </p:txBody>
      </p:sp>
      <p:sp>
        <p:nvSpPr>
          <p:cNvPr id="33833" name="Text Box 41"/>
          <p:cNvSpPr txBox="1">
            <a:spLocks noChangeArrowheads="1"/>
          </p:cNvSpPr>
          <p:nvPr/>
        </p:nvSpPr>
        <p:spPr bwMode="auto">
          <a:xfrm>
            <a:off x="6232525" y="4224338"/>
            <a:ext cx="547688" cy="336550"/>
          </a:xfrm>
          <a:prstGeom prst="rect">
            <a:avLst/>
          </a:prstGeom>
          <a:noFill/>
          <a:ln w="9525">
            <a:noFill/>
            <a:miter lim="800000"/>
            <a:headEnd/>
            <a:tailEnd/>
          </a:ln>
        </p:spPr>
        <p:txBody>
          <a:bodyPr wrap="none">
            <a:spAutoFit/>
          </a:bodyPr>
          <a:lstStyle/>
          <a:p>
            <a:pPr algn="l">
              <a:lnSpc>
                <a:spcPct val="80000"/>
              </a:lnSpc>
            </a:pPr>
            <a:r>
              <a:rPr lang="en-US" sz="2000" b="1" i="1"/>
              <a:t>S</a:t>
            </a:r>
            <a:r>
              <a:rPr lang="en-US" sz="2000" b="1" i="1" baseline="-25000"/>
              <a:t>f </a:t>
            </a:r>
            <a:r>
              <a:rPr lang="en-US" sz="2000" b="1" baseline="-25000"/>
              <a:t>2</a:t>
            </a:r>
          </a:p>
        </p:txBody>
      </p:sp>
      <p:sp>
        <p:nvSpPr>
          <p:cNvPr id="33834" name="Text Box 42"/>
          <p:cNvSpPr txBox="1">
            <a:spLocks noChangeArrowheads="1"/>
          </p:cNvSpPr>
          <p:nvPr/>
        </p:nvSpPr>
        <p:spPr bwMode="auto">
          <a:xfrm>
            <a:off x="3013075" y="5843588"/>
            <a:ext cx="528638" cy="336550"/>
          </a:xfrm>
          <a:prstGeom prst="rect">
            <a:avLst/>
          </a:prstGeom>
          <a:noFill/>
          <a:ln w="9525">
            <a:noFill/>
            <a:miter lim="800000"/>
            <a:headEnd/>
            <a:tailEnd/>
          </a:ln>
        </p:spPr>
        <p:txBody>
          <a:bodyPr wrap="none">
            <a:spAutoFit/>
          </a:bodyPr>
          <a:lstStyle/>
          <a:p>
            <a:pPr algn="l">
              <a:lnSpc>
                <a:spcPct val="80000"/>
              </a:lnSpc>
            </a:pPr>
            <a:r>
              <a:rPr lang="en-US" sz="2000" b="1" i="1"/>
              <a:t>Q</a:t>
            </a:r>
            <a:r>
              <a:rPr lang="en-US" sz="2000" b="1" i="1" baseline="-25000"/>
              <a:t>f</a:t>
            </a:r>
            <a:r>
              <a:rPr lang="en-US" sz="2000" b="1" baseline="-25000"/>
              <a:t>3</a:t>
            </a:r>
          </a:p>
        </p:txBody>
      </p:sp>
      <p:sp>
        <p:nvSpPr>
          <p:cNvPr id="33835" name="Text Box 43"/>
          <p:cNvSpPr txBox="1">
            <a:spLocks noChangeArrowheads="1"/>
          </p:cNvSpPr>
          <p:nvPr/>
        </p:nvSpPr>
        <p:spPr bwMode="auto">
          <a:xfrm>
            <a:off x="3765550" y="5843588"/>
            <a:ext cx="528638" cy="336550"/>
          </a:xfrm>
          <a:prstGeom prst="rect">
            <a:avLst/>
          </a:prstGeom>
          <a:noFill/>
          <a:ln w="9525">
            <a:noFill/>
            <a:miter lim="800000"/>
            <a:headEnd/>
            <a:tailEnd/>
          </a:ln>
        </p:spPr>
        <p:txBody>
          <a:bodyPr wrap="none">
            <a:spAutoFit/>
          </a:bodyPr>
          <a:lstStyle/>
          <a:p>
            <a:pPr algn="l">
              <a:lnSpc>
                <a:spcPct val="80000"/>
              </a:lnSpc>
            </a:pPr>
            <a:r>
              <a:rPr lang="en-US" sz="2000" b="1" i="1"/>
              <a:t>Q</a:t>
            </a:r>
            <a:r>
              <a:rPr lang="en-US" sz="2000" b="1" i="1" baseline="-25000"/>
              <a:t>f</a:t>
            </a:r>
            <a:r>
              <a:rPr lang="en-US" sz="2000" b="1" baseline="-25000"/>
              <a:t>1</a:t>
            </a:r>
          </a:p>
        </p:txBody>
      </p:sp>
      <p:sp>
        <p:nvSpPr>
          <p:cNvPr id="33836" name="Text Box 44"/>
          <p:cNvSpPr txBox="1">
            <a:spLocks noChangeArrowheads="1"/>
          </p:cNvSpPr>
          <p:nvPr/>
        </p:nvSpPr>
        <p:spPr bwMode="auto">
          <a:xfrm>
            <a:off x="4556125" y="5843588"/>
            <a:ext cx="528638" cy="336550"/>
          </a:xfrm>
          <a:prstGeom prst="rect">
            <a:avLst/>
          </a:prstGeom>
          <a:noFill/>
          <a:ln w="9525">
            <a:noFill/>
            <a:miter lim="800000"/>
            <a:headEnd/>
            <a:tailEnd/>
          </a:ln>
        </p:spPr>
        <p:txBody>
          <a:bodyPr wrap="none">
            <a:spAutoFit/>
          </a:bodyPr>
          <a:lstStyle/>
          <a:p>
            <a:pPr algn="l">
              <a:lnSpc>
                <a:spcPct val="80000"/>
              </a:lnSpc>
            </a:pPr>
            <a:r>
              <a:rPr lang="en-US" sz="2000" b="1" i="1"/>
              <a:t>Q</a:t>
            </a:r>
            <a:r>
              <a:rPr lang="en-US" sz="2000" b="1" i="1" baseline="-25000"/>
              <a:t>f</a:t>
            </a:r>
            <a:r>
              <a:rPr lang="en-US" sz="2000" b="1" baseline="-25000"/>
              <a:t>2</a:t>
            </a:r>
          </a:p>
        </p:txBody>
      </p:sp>
      <p:sp>
        <p:nvSpPr>
          <p:cNvPr id="33837" name="Line 45"/>
          <p:cNvSpPr>
            <a:spLocks noChangeShapeType="1"/>
          </p:cNvSpPr>
          <p:nvPr/>
        </p:nvSpPr>
        <p:spPr bwMode="auto">
          <a:xfrm>
            <a:off x="3276600" y="2679700"/>
            <a:ext cx="0" cy="3108325"/>
          </a:xfrm>
          <a:prstGeom prst="line">
            <a:avLst/>
          </a:prstGeom>
          <a:noFill/>
          <a:ln w="57150">
            <a:solidFill>
              <a:schemeClr val="bg2"/>
            </a:solidFill>
            <a:round/>
            <a:headEnd/>
            <a:tailEnd/>
          </a:ln>
        </p:spPr>
        <p:txBody>
          <a:bodyPr/>
          <a:lstStyle/>
          <a:p>
            <a:endParaRPr lang="en-US"/>
          </a:p>
        </p:txBody>
      </p:sp>
      <p:sp>
        <p:nvSpPr>
          <p:cNvPr id="33838" name="Line 46"/>
          <p:cNvSpPr>
            <a:spLocks noChangeShapeType="1"/>
          </p:cNvSpPr>
          <p:nvPr/>
        </p:nvSpPr>
        <p:spPr bwMode="auto">
          <a:xfrm>
            <a:off x="4029075" y="3513138"/>
            <a:ext cx="0" cy="2274887"/>
          </a:xfrm>
          <a:prstGeom prst="line">
            <a:avLst/>
          </a:prstGeom>
          <a:noFill/>
          <a:ln w="57150">
            <a:solidFill>
              <a:schemeClr val="bg2"/>
            </a:solidFill>
            <a:round/>
            <a:headEnd/>
            <a:tailEnd/>
          </a:ln>
        </p:spPr>
        <p:txBody>
          <a:bodyPr/>
          <a:lstStyle/>
          <a:p>
            <a:endParaRPr lang="en-US"/>
          </a:p>
        </p:txBody>
      </p:sp>
      <p:sp>
        <p:nvSpPr>
          <p:cNvPr id="33839" name="Line 47"/>
          <p:cNvSpPr>
            <a:spLocks noChangeShapeType="1"/>
          </p:cNvSpPr>
          <p:nvPr/>
        </p:nvSpPr>
        <p:spPr bwMode="auto">
          <a:xfrm>
            <a:off x="4819650" y="4395788"/>
            <a:ext cx="0" cy="1392237"/>
          </a:xfrm>
          <a:prstGeom prst="line">
            <a:avLst/>
          </a:prstGeom>
          <a:noFill/>
          <a:ln w="57150">
            <a:solidFill>
              <a:schemeClr val="bg1"/>
            </a:solidFill>
            <a:round/>
            <a:headEnd/>
            <a:tailEnd/>
          </a:ln>
        </p:spPr>
        <p:txBody>
          <a:bodyPr/>
          <a:lstStyle/>
          <a:p>
            <a:endParaRPr lang="en-US"/>
          </a:p>
        </p:txBody>
      </p:sp>
      <p:sp>
        <p:nvSpPr>
          <p:cNvPr id="33824" name="Line 32"/>
          <p:cNvSpPr>
            <a:spLocks noChangeShapeType="1"/>
          </p:cNvSpPr>
          <p:nvPr/>
        </p:nvSpPr>
        <p:spPr bwMode="auto">
          <a:xfrm>
            <a:off x="2695575" y="1978025"/>
            <a:ext cx="3003550" cy="3435350"/>
          </a:xfrm>
          <a:prstGeom prst="line">
            <a:avLst/>
          </a:prstGeom>
          <a:noFill/>
          <a:ln w="57150">
            <a:solidFill>
              <a:srgbClr val="669900"/>
            </a:solidFill>
            <a:round/>
            <a:headEnd/>
            <a:tailEnd/>
          </a:ln>
        </p:spPr>
        <p:txBody>
          <a:bodyPr/>
          <a:lstStyle/>
          <a:p>
            <a:endParaRPr lang="en-US"/>
          </a:p>
        </p:txBody>
      </p:sp>
      <p:sp>
        <p:nvSpPr>
          <p:cNvPr id="33840" name="Freeform 48"/>
          <p:cNvSpPr>
            <a:spLocks/>
          </p:cNvSpPr>
          <p:nvPr/>
        </p:nvSpPr>
        <p:spPr bwMode="auto">
          <a:xfrm rot="5400000">
            <a:off x="4601369" y="3120232"/>
            <a:ext cx="166687" cy="4864100"/>
          </a:xfrm>
          <a:custGeom>
            <a:avLst/>
            <a:gdLst>
              <a:gd name="T0" fmla="*/ 2147483647 w 175"/>
              <a:gd name="T1" fmla="*/ 0 h 2271"/>
              <a:gd name="T2" fmla="*/ 2147483647 w 175"/>
              <a:gd name="T3" fmla="*/ 2147483647 h 2271"/>
              <a:gd name="T4" fmla="*/ 2147483647 w 175"/>
              <a:gd name="T5" fmla="*/ 2147483647 h 2271"/>
              <a:gd name="T6" fmla="*/ 2147483647 w 175"/>
              <a:gd name="T7" fmla="*/ 2147483647 h 2271"/>
              <a:gd name="T8" fmla="*/ 2147483647 w 175"/>
              <a:gd name="T9" fmla="*/ 2147483647 h 2271"/>
              <a:gd name="T10" fmla="*/ 2147483647 w 175"/>
              <a:gd name="T11" fmla="*/ 2147483647 h 2271"/>
              <a:gd name="T12" fmla="*/ 2147483647 w 175"/>
              <a:gd name="T13" fmla="*/ 2147483647 h 2271"/>
              <a:gd name="T14" fmla="*/ 2147483647 w 175"/>
              <a:gd name="T15" fmla="*/ 2147483647 h 2271"/>
              <a:gd name="T16" fmla="*/ 2147483647 w 175"/>
              <a:gd name="T17" fmla="*/ 2147483647 h 2271"/>
              <a:gd name="T18" fmla="*/ 2147483647 w 175"/>
              <a:gd name="T19" fmla="*/ 2147483647 h 2271"/>
              <a:gd name="T20" fmla="*/ 2147483647 w 175"/>
              <a:gd name="T21" fmla="*/ 2147483647 h 2271"/>
              <a:gd name="T22" fmla="*/ 2147483647 w 175"/>
              <a:gd name="T23" fmla="*/ 2147483647 h 2271"/>
              <a:gd name="T24" fmla="*/ 2147483647 w 175"/>
              <a:gd name="T25" fmla="*/ 2147483647 h 2271"/>
              <a:gd name="T26" fmla="*/ 2147483647 w 175"/>
              <a:gd name="T27" fmla="*/ 2147483647 h 2271"/>
              <a:gd name="T28" fmla="*/ 0 w 175"/>
              <a:gd name="T29" fmla="*/ 2147483647 h 227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5"/>
              <a:gd name="T46" fmla="*/ 0 h 2271"/>
              <a:gd name="T47" fmla="*/ 175 w 175"/>
              <a:gd name="T48" fmla="*/ 2271 h 227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5" h="2271">
                <a:moveTo>
                  <a:pt x="19" y="0"/>
                </a:moveTo>
                <a:cubicBezTo>
                  <a:pt x="43" y="25"/>
                  <a:pt x="166" y="89"/>
                  <a:pt x="166" y="143"/>
                </a:cubicBezTo>
                <a:cubicBezTo>
                  <a:pt x="166" y="197"/>
                  <a:pt x="19" y="262"/>
                  <a:pt x="19" y="322"/>
                </a:cubicBezTo>
                <a:cubicBezTo>
                  <a:pt x="19" y="382"/>
                  <a:pt x="168" y="453"/>
                  <a:pt x="166" y="506"/>
                </a:cubicBezTo>
                <a:cubicBezTo>
                  <a:pt x="164" y="560"/>
                  <a:pt x="6" y="595"/>
                  <a:pt x="7" y="645"/>
                </a:cubicBezTo>
                <a:cubicBezTo>
                  <a:pt x="8" y="695"/>
                  <a:pt x="172" y="752"/>
                  <a:pt x="173" y="808"/>
                </a:cubicBezTo>
                <a:cubicBezTo>
                  <a:pt x="174" y="864"/>
                  <a:pt x="17" y="922"/>
                  <a:pt x="15" y="983"/>
                </a:cubicBezTo>
                <a:cubicBezTo>
                  <a:pt x="13" y="1044"/>
                  <a:pt x="162" y="1116"/>
                  <a:pt x="160" y="1172"/>
                </a:cubicBezTo>
                <a:cubicBezTo>
                  <a:pt x="158" y="1228"/>
                  <a:pt x="7" y="1271"/>
                  <a:pt x="6" y="1321"/>
                </a:cubicBezTo>
                <a:cubicBezTo>
                  <a:pt x="5" y="1371"/>
                  <a:pt x="151" y="1417"/>
                  <a:pt x="154" y="1471"/>
                </a:cubicBezTo>
                <a:cubicBezTo>
                  <a:pt x="157" y="1525"/>
                  <a:pt x="23" y="1594"/>
                  <a:pt x="26" y="1647"/>
                </a:cubicBezTo>
                <a:cubicBezTo>
                  <a:pt x="29" y="1699"/>
                  <a:pt x="175" y="1738"/>
                  <a:pt x="173" y="1790"/>
                </a:cubicBezTo>
                <a:cubicBezTo>
                  <a:pt x="171" y="1842"/>
                  <a:pt x="13" y="1906"/>
                  <a:pt x="13" y="1959"/>
                </a:cubicBezTo>
                <a:cubicBezTo>
                  <a:pt x="13" y="2012"/>
                  <a:pt x="175" y="2056"/>
                  <a:pt x="173" y="2108"/>
                </a:cubicBezTo>
                <a:cubicBezTo>
                  <a:pt x="171" y="2160"/>
                  <a:pt x="36" y="2237"/>
                  <a:pt x="0" y="2271"/>
                </a:cubicBezTo>
              </a:path>
            </a:pathLst>
          </a:custGeom>
          <a:noFill/>
          <a:ln w="38100">
            <a:solidFill>
              <a:schemeClr val="bg2"/>
            </a:solidFill>
            <a:round/>
            <a:headEnd/>
            <a:tailEnd/>
          </a:ln>
        </p:spPr>
        <p:txBody>
          <a:bodyPr rot="10800000" vert="eaVert"/>
          <a:lstStyle/>
          <a:p>
            <a:endParaRPr lang="en-US"/>
          </a:p>
        </p:txBody>
      </p:sp>
      <p:sp>
        <p:nvSpPr>
          <p:cNvPr id="29720" name="Text Box 49"/>
          <p:cNvSpPr txBox="1">
            <a:spLocks noChangeArrowheads="1"/>
          </p:cNvSpPr>
          <p:nvPr/>
        </p:nvSpPr>
        <p:spPr bwMode="auto">
          <a:xfrm>
            <a:off x="1235075" y="1003300"/>
            <a:ext cx="6673850" cy="563563"/>
          </a:xfrm>
          <a:prstGeom prst="rect">
            <a:avLst/>
          </a:prstGeom>
          <a:noFill/>
          <a:ln w="9525">
            <a:noFill/>
            <a:miter lim="800000"/>
            <a:headEnd/>
            <a:tailEnd/>
          </a:ln>
        </p:spPr>
        <p:txBody>
          <a:bodyPr wrap="none">
            <a:spAutoFit/>
          </a:bodyPr>
          <a:lstStyle/>
          <a:p>
            <a:pPr algn="l">
              <a:lnSpc>
                <a:spcPct val="85000"/>
              </a:lnSpc>
              <a:buClr>
                <a:srgbClr val="0099FF"/>
              </a:buClr>
              <a:buSzPct val="125000"/>
            </a:pPr>
            <a:r>
              <a:rPr lang="en-US" sz="3600">
                <a:solidFill>
                  <a:srgbClr val="000000"/>
                </a:solidFill>
              </a:rPr>
              <a:t> Using Open Market Operations</a:t>
            </a:r>
          </a:p>
        </p:txBody>
      </p:sp>
      <p:grpSp>
        <p:nvGrpSpPr>
          <p:cNvPr id="2" name="Group 19"/>
          <p:cNvGrpSpPr>
            <a:grpSpLocks/>
          </p:cNvGrpSpPr>
          <p:nvPr/>
        </p:nvGrpSpPr>
        <p:grpSpPr bwMode="auto">
          <a:xfrm>
            <a:off x="2230438" y="1628775"/>
            <a:ext cx="4878387" cy="4197350"/>
            <a:chOff x="1223" y="1515"/>
            <a:chExt cx="1165" cy="1275"/>
          </a:xfrm>
        </p:grpSpPr>
        <p:sp>
          <p:nvSpPr>
            <p:cNvPr id="29724" name="Line 20"/>
            <p:cNvSpPr>
              <a:spLocks noChangeShapeType="1"/>
            </p:cNvSpPr>
            <p:nvPr/>
          </p:nvSpPr>
          <p:spPr bwMode="auto">
            <a:xfrm>
              <a:off x="1227" y="1515"/>
              <a:ext cx="0" cy="1275"/>
            </a:xfrm>
            <a:prstGeom prst="line">
              <a:avLst/>
            </a:prstGeom>
            <a:noFill/>
            <a:ln w="57150">
              <a:solidFill>
                <a:schemeClr val="tx1"/>
              </a:solidFill>
              <a:round/>
              <a:headEnd/>
              <a:tailEnd/>
            </a:ln>
          </p:spPr>
          <p:txBody>
            <a:bodyPr/>
            <a:lstStyle/>
            <a:p>
              <a:endParaRPr lang="en-US"/>
            </a:p>
          </p:txBody>
        </p:sp>
        <p:sp>
          <p:nvSpPr>
            <p:cNvPr id="29725" name="Line 21"/>
            <p:cNvSpPr>
              <a:spLocks noChangeShapeType="1"/>
            </p:cNvSpPr>
            <p:nvPr/>
          </p:nvSpPr>
          <p:spPr bwMode="auto">
            <a:xfrm>
              <a:off x="1223" y="2783"/>
              <a:ext cx="1165" cy="0"/>
            </a:xfrm>
            <a:prstGeom prst="line">
              <a:avLst/>
            </a:prstGeom>
            <a:noFill/>
            <a:ln w="57150">
              <a:solidFill>
                <a:schemeClr val="tx1"/>
              </a:solidFill>
              <a:round/>
              <a:headEnd/>
              <a:tailEnd/>
            </a:ln>
          </p:spPr>
          <p:txBody>
            <a:bodyPr/>
            <a:lstStyle/>
            <a:p>
              <a:endParaRPr lang="en-US"/>
            </a:p>
          </p:txBody>
        </p:sp>
      </p:grpSp>
      <p:sp>
        <p:nvSpPr>
          <p:cNvPr id="29722"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LO3</a:t>
            </a:r>
          </a:p>
        </p:txBody>
      </p:sp>
      <p:sp>
        <p:nvSpPr>
          <p:cNvPr id="29723"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28E09355-68DF-4A10-8B31-8CBAAF469A08}" type="slidenum">
              <a:rPr lang="en-US" sz="1400">
                <a:solidFill>
                  <a:schemeClr val="bg1"/>
                </a:solidFill>
                <a:cs typeface="Arial" charset="0"/>
              </a:rPr>
              <a:pPr algn="l"/>
              <a:t>28</a:t>
            </a:fld>
            <a:endParaRPr lang="en-US" sz="1400">
              <a:solidFill>
                <a:schemeClr val="bg1"/>
              </a:solidFill>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33798"/>
                                        </p:tgtEl>
                                        <p:attrNameLst>
                                          <p:attrName>style.visibility</p:attrName>
                                        </p:attrNameLst>
                                      </p:cBhvr>
                                      <p:to>
                                        <p:strVal val="visible"/>
                                      </p:to>
                                    </p:set>
                                    <p:anim calcmode="lin" valueType="num">
                                      <p:cBhvr>
                                        <p:cTn id="11" dur="500" fill="hold"/>
                                        <p:tgtEl>
                                          <p:spTgt spid="33798"/>
                                        </p:tgtEl>
                                        <p:attrNameLst>
                                          <p:attrName>ppt_w</p:attrName>
                                        </p:attrNameLst>
                                      </p:cBhvr>
                                      <p:tavLst>
                                        <p:tav tm="0">
                                          <p:val>
                                            <p:fltVal val="0"/>
                                          </p:val>
                                        </p:tav>
                                        <p:tav tm="100000">
                                          <p:val>
                                            <p:strVal val="#ppt_w"/>
                                          </p:val>
                                        </p:tav>
                                      </p:tavLst>
                                    </p:anim>
                                    <p:anim calcmode="lin" valueType="num">
                                      <p:cBhvr>
                                        <p:cTn id="12" dur="500" fill="hold"/>
                                        <p:tgtEl>
                                          <p:spTgt spid="33798"/>
                                        </p:tgtEl>
                                        <p:attrNameLst>
                                          <p:attrName>ppt_h</p:attrName>
                                        </p:attrNameLst>
                                      </p:cBhvr>
                                      <p:tavLst>
                                        <p:tav tm="0">
                                          <p:val>
                                            <p:fltVal val="0"/>
                                          </p:val>
                                        </p:tav>
                                        <p:tav tm="100000">
                                          <p:val>
                                            <p:strVal val="#ppt_h"/>
                                          </p:val>
                                        </p:tav>
                                      </p:tavLst>
                                    </p:anim>
                                  </p:childTnLst>
                                </p:cTn>
                              </p:par>
                              <p:par>
                                <p:cTn id="13" presetID="1" presetClass="entr" presetSubtype="0" fill="hold" grpId="0" nodeType="withEffect">
                                  <p:stCondLst>
                                    <p:cond delay="0"/>
                                  </p:stCondLst>
                                  <p:childTnLst>
                                    <p:set>
                                      <p:cBhvr>
                                        <p:cTn id="14" dur="1" fill="hold">
                                          <p:stCondLst>
                                            <p:cond delay="0"/>
                                          </p:stCondLst>
                                        </p:cTn>
                                        <p:tgtEl>
                                          <p:spTgt spid="338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814"/>
                                        </p:tgtEl>
                                        <p:attrNameLst>
                                          <p:attrName>style.visibility</p:attrName>
                                        </p:attrNameLst>
                                      </p:cBhvr>
                                      <p:to>
                                        <p:strVal val="visible"/>
                                      </p:to>
                                    </p:set>
                                  </p:childTnLst>
                                </p:cTn>
                              </p:par>
                            </p:childTnLst>
                          </p:cTn>
                        </p:par>
                        <p:par>
                          <p:cTn id="17" fill="hold" nodeType="afterGroup">
                            <p:stCondLst>
                              <p:cond delay="500"/>
                            </p:stCondLst>
                            <p:childTnLst>
                              <p:par>
                                <p:cTn id="18" presetID="1" presetClass="entr" presetSubtype="0" fill="hold" grpId="1" nodeType="afterEffect">
                                  <p:stCondLst>
                                    <p:cond delay="0"/>
                                  </p:stCondLst>
                                  <p:childTnLst>
                                    <p:set>
                                      <p:cBhvr>
                                        <p:cTn id="19" dur="1" fill="hold">
                                          <p:stCondLst>
                                            <p:cond delay="0"/>
                                          </p:stCondLst>
                                        </p:cTn>
                                        <p:tgtEl>
                                          <p:spTgt spid="33814"/>
                                        </p:tgtEl>
                                        <p:attrNameLst>
                                          <p:attrName>style.visibility</p:attrName>
                                        </p:attrNameLst>
                                      </p:cBhvr>
                                      <p:to>
                                        <p:strVal val="visible"/>
                                      </p:to>
                                    </p:set>
                                  </p:childTnLst>
                                </p:cTn>
                              </p:par>
                              <p:par>
                                <p:cTn id="20" presetID="1" presetClass="entr" presetSubtype="0" fill="hold" grpId="1" nodeType="withEffect">
                                  <p:stCondLst>
                                    <p:cond delay="0"/>
                                  </p:stCondLst>
                                  <p:childTnLst>
                                    <p:set>
                                      <p:cBhvr>
                                        <p:cTn id="21" dur="1" fill="hold">
                                          <p:stCondLst>
                                            <p:cond delay="0"/>
                                          </p:stCondLst>
                                        </p:cTn>
                                        <p:tgtEl>
                                          <p:spTgt spid="33822"/>
                                        </p:tgtEl>
                                        <p:attrNameLst>
                                          <p:attrName>style.visibility</p:attrName>
                                        </p:attrNameLst>
                                      </p:cBhvr>
                                      <p:to>
                                        <p:strVal val="visible"/>
                                      </p:to>
                                    </p:set>
                                  </p:childTnLst>
                                </p:cTn>
                              </p:par>
                            </p:childTnLst>
                          </p:cTn>
                        </p:par>
                        <p:par>
                          <p:cTn id="22" fill="hold" nodeType="afterGroup">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33840"/>
                                        </p:tgtEl>
                                        <p:attrNameLst>
                                          <p:attrName>style.visibility</p:attrName>
                                        </p:attrNameLst>
                                      </p:cBhvr>
                                      <p:to>
                                        <p:strVal val="visible"/>
                                      </p:to>
                                    </p:set>
                                    <p:animEffect transition="in" filter="wipe(left)">
                                      <p:cBhvr>
                                        <p:cTn id="25" dur="500"/>
                                        <p:tgtEl>
                                          <p:spTgt spid="33840"/>
                                        </p:tgtEl>
                                      </p:cBhvr>
                                    </p:animEffect>
                                  </p:childTnLst>
                                </p:cTn>
                              </p:par>
                            </p:childTnLst>
                          </p:cTn>
                        </p:par>
                        <p:par>
                          <p:cTn id="26" fill="hold" nodeType="afterGroup">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33824"/>
                                        </p:tgtEl>
                                        <p:attrNameLst>
                                          <p:attrName>style.visibility</p:attrName>
                                        </p:attrNameLst>
                                      </p:cBhvr>
                                      <p:to>
                                        <p:strVal val="visible"/>
                                      </p:to>
                                    </p:set>
                                    <p:animEffect transition="in" filter="wipe(left)">
                                      <p:cBhvr>
                                        <p:cTn id="29" dur="1000"/>
                                        <p:tgtEl>
                                          <p:spTgt spid="33824"/>
                                        </p:tgtEl>
                                      </p:cBhvr>
                                    </p:animEffect>
                                  </p:childTnLst>
                                </p:cTn>
                              </p:par>
                            </p:childTnLst>
                          </p:cTn>
                        </p:par>
                        <p:par>
                          <p:cTn id="30" fill="hold" nodeType="afterGroup">
                            <p:stCondLst>
                              <p:cond delay="2000"/>
                            </p:stCondLst>
                            <p:childTnLst>
                              <p:par>
                                <p:cTn id="31" presetID="1" presetClass="entr" presetSubtype="0" fill="hold" grpId="0" nodeType="afterEffect">
                                  <p:stCondLst>
                                    <p:cond delay="0"/>
                                  </p:stCondLst>
                                  <p:childTnLst>
                                    <p:set>
                                      <p:cBhvr>
                                        <p:cTn id="32" dur="1" fill="hold">
                                          <p:stCondLst>
                                            <p:cond delay="0"/>
                                          </p:stCondLst>
                                        </p:cTn>
                                        <p:tgtEl>
                                          <p:spTgt spid="33823"/>
                                        </p:tgtEl>
                                        <p:attrNameLst>
                                          <p:attrName>style.visibility</p:attrName>
                                        </p:attrNameLst>
                                      </p:cBhvr>
                                      <p:to>
                                        <p:strVal val="visible"/>
                                      </p:to>
                                    </p:set>
                                  </p:childTnLst>
                                </p:cTn>
                              </p:par>
                            </p:childTnLst>
                          </p:cTn>
                        </p:par>
                        <p:par>
                          <p:cTn id="33" fill="hold" nodeType="afterGroup">
                            <p:stCondLst>
                              <p:cond delay="2000"/>
                            </p:stCondLst>
                            <p:childTnLst>
                              <p:par>
                                <p:cTn id="34" presetID="22" presetClass="entr" presetSubtype="8" fill="hold" grpId="0" nodeType="afterEffect">
                                  <p:stCondLst>
                                    <p:cond delay="0"/>
                                  </p:stCondLst>
                                  <p:childTnLst>
                                    <p:set>
                                      <p:cBhvr>
                                        <p:cTn id="35" dur="1" fill="hold">
                                          <p:stCondLst>
                                            <p:cond delay="0"/>
                                          </p:stCondLst>
                                        </p:cTn>
                                        <p:tgtEl>
                                          <p:spTgt spid="33830"/>
                                        </p:tgtEl>
                                        <p:attrNameLst>
                                          <p:attrName>style.visibility</p:attrName>
                                        </p:attrNameLst>
                                      </p:cBhvr>
                                      <p:to>
                                        <p:strVal val="visible"/>
                                      </p:to>
                                    </p:set>
                                    <p:animEffect transition="in" filter="wipe(left)">
                                      <p:cBhvr>
                                        <p:cTn id="36" dur="1000"/>
                                        <p:tgtEl>
                                          <p:spTgt spid="33830"/>
                                        </p:tgtEl>
                                      </p:cBhvr>
                                    </p:animEffect>
                                  </p:childTnLst>
                                </p:cTn>
                              </p:par>
                            </p:childTnLst>
                          </p:cTn>
                        </p:par>
                        <p:par>
                          <p:cTn id="37" fill="hold" nodeType="afterGroup">
                            <p:stCondLst>
                              <p:cond delay="3000"/>
                            </p:stCondLst>
                            <p:childTnLst>
                              <p:par>
                                <p:cTn id="38" presetID="1" presetClass="entr" presetSubtype="0" fill="hold" grpId="0" nodeType="afterEffect">
                                  <p:stCondLst>
                                    <p:cond delay="0"/>
                                  </p:stCondLst>
                                  <p:childTnLst>
                                    <p:set>
                                      <p:cBhvr>
                                        <p:cTn id="39" dur="1" fill="hold">
                                          <p:stCondLst>
                                            <p:cond delay="0"/>
                                          </p:stCondLst>
                                        </p:cTn>
                                        <p:tgtEl>
                                          <p:spTgt spid="33832"/>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33827"/>
                                        </p:tgtEl>
                                        <p:attrNameLst>
                                          <p:attrName>style.visibility</p:attrName>
                                        </p:attrNameLst>
                                      </p:cBhvr>
                                      <p:to>
                                        <p:strVal val="visible"/>
                                      </p:to>
                                    </p:set>
                                  </p:childTnLst>
                                </p:cTn>
                              </p:par>
                            </p:childTnLst>
                          </p:cTn>
                        </p:par>
                        <p:par>
                          <p:cTn id="42" fill="hold" nodeType="afterGroup">
                            <p:stCondLst>
                              <p:cond delay="3000"/>
                            </p:stCondLst>
                            <p:childTnLst>
                              <p:par>
                                <p:cTn id="43" presetID="22" presetClass="entr" presetSubtype="1" fill="hold" grpId="0" nodeType="afterEffect">
                                  <p:stCondLst>
                                    <p:cond delay="0"/>
                                  </p:stCondLst>
                                  <p:childTnLst>
                                    <p:set>
                                      <p:cBhvr>
                                        <p:cTn id="44" dur="1" fill="hold">
                                          <p:stCondLst>
                                            <p:cond delay="0"/>
                                          </p:stCondLst>
                                        </p:cTn>
                                        <p:tgtEl>
                                          <p:spTgt spid="33838"/>
                                        </p:tgtEl>
                                        <p:attrNameLst>
                                          <p:attrName>style.visibility</p:attrName>
                                        </p:attrNameLst>
                                      </p:cBhvr>
                                      <p:to>
                                        <p:strVal val="visible"/>
                                      </p:to>
                                    </p:set>
                                    <p:animEffect transition="in" filter="wipe(up)">
                                      <p:cBhvr>
                                        <p:cTn id="45" dur="500"/>
                                        <p:tgtEl>
                                          <p:spTgt spid="33838"/>
                                        </p:tgtEl>
                                      </p:cBhvr>
                                    </p:animEffect>
                                  </p:childTnLst>
                                </p:cTn>
                              </p:par>
                            </p:childTnLst>
                          </p:cTn>
                        </p:par>
                        <p:par>
                          <p:cTn id="46" fill="hold" nodeType="afterGroup">
                            <p:stCondLst>
                              <p:cond delay="3500"/>
                            </p:stCondLst>
                            <p:childTnLst>
                              <p:par>
                                <p:cTn id="47" presetID="1" presetClass="entr" presetSubtype="0" fill="hold" grpId="0" nodeType="afterEffect">
                                  <p:stCondLst>
                                    <p:cond delay="0"/>
                                  </p:stCondLst>
                                  <p:childTnLst>
                                    <p:set>
                                      <p:cBhvr>
                                        <p:cTn id="48" dur="1" fill="hold">
                                          <p:stCondLst>
                                            <p:cond delay="0"/>
                                          </p:stCondLst>
                                        </p:cTn>
                                        <p:tgtEl>
                                          <p:spTgt spid="33835"/>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33831"/>
                                        </p:tgtEl>
                                        <p:attrNameLst>
                                          <p:attrName>style.visibility</p:attrName>
                                        </p:attrNameLst>
                                      </p:cBhvr>
                                      <p:to>
                                        <p:strVal val="visible"/>
                                      </p:to>
                                    </p:set>
                                    <p:animEffect transition="in" filter="wipe(left)">
                                      <p:cBhvr>
                                        <p:cTn id="53" dur="1000"/>
                                        <p:tgtEl>
                                          <p:spTgt spid="33831"/>
                                        </p:tgtEl>
                                      </p:cBhvr>
                                    </p:animEffect>
                                  </p:childTnLst>
                                </p:cTn>
                              </p:par>
                            </p:childTnLst>
                          </p:cTn>
                        </p:par>
                        <p:par>
                          <p:cTn id="54" fill="hold" nodeType="afterGroup">
                            <p:stCondLst>
                              <p:cond delay="1000"/>
                            </p:stCondLst>
                            <p:childTnLst>
                              <p:par>
                                <p:cTn id="55" presetID="1" presetClass="entr" presetSubtype="0" fill="hold" grpId="0" nodeType="afterEffect">
                                  <p:stCondLst>
                                    <p:cond delay="0"/>
                                  </p:stCondLst>
                                  <p:childTnLst>
                                    <p:set>
                                      <p:cBhvr>
                                        <p:cTn id="56" dur="1" fill="hold">
                                          <p:stCondLst>
                                            <p:cond delay="0"/>
                                          </p:stCondLst>
                                        </p:cTn>
                                        <p:tgtEl>
                                          <p:spTgt spid="3383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3816"/>
                                        </p:tgtEl>
                                        <p:attrNameLst>
                                          <p:attrName>style.visibility</p:attrName>
                                        </p:attrNameLst>
                                      </p:cBhvr>
                                      <p:to>
                                        <p:strVal val="visible"/>
                                      </p:to>
                                    </p:set>
                                  </p:childTnLst>
                                </p:cTn>
                              </p:par>
                            </p:childTnLst>
                          </p:cTn>
                        </p:par>
                        <p:par>
                          <p:cTn id="59" fill="hold" nodeType="afterGroup">
                            <p:stCondLst>
                              <p:cond delay="1000"/>
                            </p:stCondLst>
                            <p:childTnLst>
                              <p:par>
                                <p:cTn id="60" presetID="22" presetClass="entr" presetSubtype="1" fill="hold" grpId="0" nodeType="afterEffect">
                                  <p:stCondLst>
                                    <p:cond delay="0"/>
                                  </p:stCondLst>
                                  <p:childTnLst>
                                    <p:set>
                                      <p:cBhvr>
                                        <p:cTn id="61" dur="1" fill="hold">
                                          <p:stCondLst>
                                            <p:cond delay="0"/>
                                          </p:stCondLst>
                                        </p:cTn>
                                        <p:tgtEl>
                                          <p:spTgt spid="33839"/>
                                        </p:tgtEl>
                                        <p:attrNameLst>
                                          <p:attrName>style.visibility</p:attrName>
                                        </p:attrNameLst>
                                      </p:cBhvr>
                                      <p:to>
                                        <p:strVal val="visible"/>
                                      </p:to>
                                    </p:set>
                                    <p:animEffect transition="in" filter="wipe(up)">
                                      <p:cBhvr>
                                        <p:cTn id="62" dur="500"/>
                                        <p:tgtEl>
                                          <p:spTgt spid="33839"/>
                                        </p:tgtEl>
                                      </p:cBhvr>
                                    </p:animEffect>
                                  </p:childTnLst>
                                </p:cTn>
                              </p:par>
                            </p:childTnLst>
                          </p:cTn>
                        </p:par>
                        <p:par>
                          <p:cTn id="63" fill="hold" nodeType="afterGroup">
                            <p:stCondLst>
                              <p:cond delay="1500"/>
                            </p:stCondLst>
                            <p:childTnLst>
                              <p:par>
                                <p:cTn id="64" presetID="1" presetClass="entr" presetSubtype="0" fill="hold" grpId="0" nodeType="afterEffect">
                                  <p:stCondLst>
                                    <p:cond delay="0"/>
                                  </p:stCondLst>
                                  <p:childTnLst>
                                    <p:set>
                                      <p:cBhvr>
                                        <p:cTn id="65" dur="1" fill="hold">
                                          <p:stCondLst>
                                            <p:cond delay="0"/>
                                          </p:stCondLst>
                                        </p:cTn>
                                        <p:tgtEl>
                                          <p:spTgt spid="33836"/>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33829"/>
                                        </p:tgtEl>
                                        <p:attrNameLst>
                                          <p:attrName>style.visibility</p:attrName>
                                        </p:attrNameLst>
                                      </p:cBhvr>
                                      <p:to>
                                        <p:strVal val="visible"/>
                                      </p:to>
                                    </p:set>
                                    <p:animEffect transition="in" filter="wipe(left)">
                                      <p:cBhvr>
                                        <p:cTn id="70" dur="1000"/>
                                        <p:tgtEl>
                                          <p:spTgt spid="33829"/>
                                        </p:tgtEl>
                                      </p:cBhvr>
                                    </p:animEffect>
                                  </p:childTnLst>
                                </p:cTn>
                              </p:par>
                            </p:childTnLst>
                          </p:cTn>
                        </p:par>
                        <p:par>
                          <p:cTn id="71" fill="hold" nodeType="afterGroup">
                            <p:stCondLst>
                              <p:cond delay="1000"/>
                            </p:stCondLst>
                            <p:childTnLst>
                              <p:par>
                                <p:cTn id="72" presetID="1" presetClass="entr" presetSubtype="0" fill="hold" grpId="0" nodeType="afterEffect">
                                  <p:stCondLst>
                                    <p:cond delay="0"/>
                                  </p:stCondLst>
                                  <p:childTnLst>
                                    <p:set>
                                      <p:cBhvr>
                                        <p:cTn id="73" dur="1" fill="hold">
                                          <p:stCondLst>
                                            <p:cond delay="0"/>
                                          </p:stCondLst>
                                        </p:cTn>
                                        <p:tgtEl>
                                          <p:spTgt spid="33826"/>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33828"/>
                                        </p:tgtEl>
                                        <p:attrNameLst>
                                          <p:attrName>style.visibility</p:attrName>
                                        </p:attrNameLst>
                                      </p:cBhvr>
                                      <p:to>
                                        <p:strVal val="visible"/>
                                      </p:to>
                                    </p:set>
                                  </p:childTnLst>
                                </p:cTn>
                              </p:par>
                            </p:childTnLst>
                          </p:cTn>
                        </p:par>
                        <p:par>
                          <p:cTn id="76" fill="hold" nodeType="afterGroup">
                            <p:stCondLst>
                              <p:cond delay="1000"/>
                            </p:stCondLst>
                            <p:childTnLst>
                              <p:par>
                                <p:cTn id="77" presetID="22" presetClass="entr" presetSubtype="1" fill="hold" grpId="0" nodeType="afterEffect">
                                  <p:stCondLst>
                                    <p:cond delay="0"/>
                                  </p:stCondLst>
                                  <p:childTnLst>
                                    <p:set>
                                      <p:cBhvr>
                                        <p:cTn id="78" dur="1" fill="hold">
                                          <p:stCondLst>
                                            <p:cond delay="0"/>
                                          </p:stCondLst>
                                        </p:cTn>
                                        <p:tgtEl>
                                          <p:spTgt spid="33837"/>
                                        </p:tgtEl>
                                        <p:attrNameLst>
                                          <p:attrName>style.visibility</p:attrName>
                                        </p:attrNameLst>
                                      </p:cBhvr>
                                      <p:to>
                                        <p:strVal val="visible"/>
                                      </p:to>
                                    </p:set>
                                    <p:animEffect transition="in" filter="wipe(up)">
                                      <p:cBhvr>
                                        <p:cTn id="79" dur="500"/>
                                        <p:tgtEl>
                                          <p:spTgt spid="33837"/>
                                        </p:tgtEl>
                                      </p:cBhvr>
                                    </p:animEffect>
                                  </p:childTnLst>
                                </p:cTn>
                              </p:par>
                              <p:par>
                                <p:cTn id="80" presetID="1" presetClass="entr" presetSubtype="0" fill="hold" grpId="0" nodeType="withEffect">
                                  <p:stCondLst>
                                    <p:cond delay="0"/>
                                  </p:stCondLst>
                                  <p:childTnLst>
                                    <p:set>
                                      <p:cBhvr>
                                        <p:cTn id="81" dur="1" fill="hold">
                                          <p:stCondLst>
                                            <p:cond delay="0"/>
                                          </p:stCondLst>
                                        </p:cTn>
                                        <p:tgtEl>
                                          <p:spTgt spid="338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8" grpId="0" animBg="1"/>
      <p:bldP spid="33814" grpId="0"/>
      <p:bldP spid="33814" grpId="1"/>
      <p:bldP spid="33816" grpId="0"/>
      <p:bldP spid="33822" grpId="0"/>
      <p:bldP spid="33822" grpId="1"/>
      <p:bldP spid="33823" grpId="0"/>
      <p:bldP spid="33826" grpId="0"/>
      <p:bldP spid="33827" grpId="0"/>
      <p:bldP spid="33828" grpId="0"/>
      <p:bldP spid="33829" grpId="0" animBg="1"/>
      <p:bldP spid="33830" grpId="0" animBg="1"/>
      <p:bldP spid="33831" grpId="0" animBg="1"/>
      <p:bldP spid="33832" grpId="0"/>
      <p:bldP spid="33833" grpId="0"/>
      <p:bldP spid="33834" grpId="0"/>
      <p:bldP spid="33835" grpId="0"/>
      <p:bldP spid="33836" grpId="0"/>
      <p:bldP spid="33837" grpId="0" animBg="1"/>
      <p:bldP spid="33838" grpId="0" animBg="1"/>
      <p:bldP spid="33839" grpId="0" animBg="1"/>
      <p:bldP spid="33824" grpId="0" animBg="1"/>
      <p:bldP spid="3384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z="3600" b="1" smtClean="0"/>
              <a:t>Monetary Policy</a:t>
            </a:r>
          </a:p>
        </p:txBody>
      </p:sp>
      <p:sp>
        <p:nvSpPr>
          <p:cNvPr id="30723" name="Content Placeholder 2"/>
          <p:cNvSpPr>
            <a:spLocks noGrp="1"/>
          </p:cNvSpPr>
          <p:nvPr>
            <p:ph idx="1"/>
          </p:nvPr>
        </p:nvSpPr>
        <p:spPr/>
        <p:txBody>
          <a:bodyPr/>
          <a:lstStyle/>
          <a:p>
            <a:pPr eaLnBrk="1" hangingPunct="1">
              <a:buSzPct val="125000"/>
            </a:pPr>
            <a:r>
              <a:rPr lang="en-US" sz="3600" smtClean="0"/>
              <a:t>Expansionary monetary policy</a:t>
            </a:r>
          </a:p>
          <a:p>
            <a:pPr lvl="1" eaLnBrk="1" hangingPunct="1">
              <a:buSzPct val="125000"/>
            </a:pPr>
            <a:r>
              <a:rPr lang="en-US" sz="3600" smtClean="0">
                <a:ea typeface="ＭＳ Ｐゴシック" pitchFamily="34" charset="-128"/>
              </a:rPr>
              <a:t>Economy faces a recession</a:t>
            </a:r>
          </a:p>
          <a:p>
            <a:pPr lvl="1" eaLnBrk="1" hangingPunct="1">
              <a:buSzPct val="125000"/>
            </a:pPr>
            <a:r>
              <a:rPr lang="en-US" sz="3600" smtClean="0">
                <a:ea typeface="ＭＳ Ｐゴシック" pitchFamily="34" charset="-128"/>
              </a:rPr>
              <a:t>Lower target for Federal funds rate</a:t>
            </a:r>
          </a:p>
          <a:p>
            <a:pPr lvl="1" eaLnBrk="1" hangingPunct="1">
              <a:buSzPct val="125000"/>
            </a:pPr>
            <a:r>
              <a:rPr lang="en-US" sz="3600" smtClean="0">
                <a:ea typeface="ＭＳ Ｐゴシック" pitchFamily="34" charset="-128"/>
              </a:rPr>
              <a:t>Fed buys securities </a:t>
            </a:r>
          </a:p>
          <a:p>
            <a:pPr lvl="1" eaLnBrk="1" hangingPunct="1">
              <a:buSzPct val="125000"/>
            </a:pPr>
            <a:r>
              <a:rPr lang="en-US" sz="3600" smtClean="0">
                <a:ea typeface="ＭＳ Ｐゴシック" pitchFamily="34" charset="-128"/>
              </a:rPr>
              <a:t>Expanded money supply</a:t>
            </a:r>
          </a:p>
          <a:p>
            <a:pPr lvl="1" eaLnBrk="1" hangingPunct="1">
              <a:buSzPct val="125000"/>
            </a:pPr>
            <a:r>
              <a:rPr lang="en-US" sz="3600" smtClean="0">
                <a:ea typeface="ＭＳ Ｐゴシック" pitchFamily="34" charset="-128"/>
              </a:rPr>
              <a:t>Downward pressure on other interest rates</a:t>
            </a:r>
          </a:p>
        </p:txBody>
      </p:sp>
      <p:sp>
        <p:nvSpPr>
          <p:cNvPr id="30724"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LO3</a:t>
            </a:r>
          </a:p>
        </p:txBody>
      </p:sp>
      <p:sp>
        <p:nvSpPr>
          <p:cNvPr id="30725"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30D12DA3-FE3B-44EC-92FA-34252A136B63}" type="slidenum">
              <a:rPr lang="en-US" sz="1400">
                <a:solidFill>
                  <a:schemeClr val="bg1"/>
                </a:solidFill>
                <a:cs typeface="Arial" charset="0"/>
              </a:rPr>
              <a:pPr algn="l"/>
              <a:t>29</a:t>
            </a:fld>
            <a:endParaRPr lang="en-US" sz="1400">
              <a:solidFill>
                <a:schemeClr val="bg1"/>
              </a:solidFill>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609600"/>
            <a:ext cx="6201121" cy="923330"/>
          </a:xfrm>
          <a:prstGeom prst="rect">
            <a:avLst/>
          </a:prstGeom>
          <a:noFill/>
        </p:spPr>
        <p:txBody>
          <a:bodyPr wrap="none">
            <a:spAutoFit/>
          </a:bodyPr>
          <a:lstStyle/>
          <a:p>
            <a:pPr fontAlgn="auto">
              <a:spcBef>
                <a:spcPts val="0"/>
              </a:spcBef>
              <a:spcAft>
                <a:spcPts val="0"/>
              </a:spcAft>
              <a:defRPr/>
            </a:pPr>
            <a:r>
              <a:rPr 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The money market</a:t>
            </a:r>
          </a:p>
        </p:txBody>
      </p:sp>
      <p:pic>
        <p:nvPicPr>
          <p:cNvPr id="7171" name="Picture 2" descr="C:\Documents and Settings\crbrown\My Documents\My Pictures\Microsoft Clip Organizer\j0402605.jpg"/>
          <p:cNvPicPr>
            <a:picLocks noChangeAspect="1" noChangeArrowheads="1"/>
          </p:cNvPicPr>
          <p:nvPr/>
        </p:nvPicPr>
        <p:blipFill>
          <a:blip r:embed="rId3"/>
          <a:srcRect/>
          <a:stretch>
            <a:fillRect/>
          </a:stretch>
        </p:blipFill>
        <p:spPr bwMode="auto">
          <a:xfrm>
            <a:off x="990600" y="2286000"/>
            <a:ext cx="2540000" cy="3175000"/>
          </a:xfrm>
          <a:prstGeom prst="rect">
            <a:avLst/>
          </a:prstGeom>
          <a:noFill/>
          <a:ln w="9525">
            <a:noFill/>
            <a:miter lim="800000"/>
            <a:headEnd/>
            <a:tailEnd/>
          </a:ln>
        </p:spPr>
      </p:pic>
      <p:sp>
        <p:nvSpPr>
          <p:cNvPr id="4" name="Oval Callout 3"/>
          <p:cNvSpPr/>
          <p:nvPr/>
        </p:nvSpPr>
        <p:spPr>
          <a:xfrm>
            <a:off x="2895600" y="1600200"/>
            <a:ext cx="5715000" cy="2209800"/>
          </a:xfrm>
          <a:prstGeom prst="wedgeEllipseCallout">
            <a:avLst>
              <a:gd name="adj1" fmla="val -56598"/>
              <a:gd name="adj2" fmla="val 57632"/>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en-US" sz="2000" dirty="0"/>
              <a:t>Earlier we said that the interest rate (</a:t>
            </a:r>
            <a:r>
              <a:rPr lang="en-US" sz="2000" i="1" dirty="0"/>
              <a:t>r</a:t>
            </a:r>
            <a:r>
              <a:rPr lang="en-US" sz="2000" dirty="0"/>
              <a:t>) influences aggregate spending—specifically investment and consumption. However, we have yet to develop a theory of the interest rate </a:t>
            </a:r>
          </a:p>
        </p:txBody>
      </p:sp>
      <p:sp>
        <p:nvSpPr>
          <p:cNvPr id="5" name="TextBox 4"/>
          <p:cNvSpPr txBox="1"/>
          <p:nvPr/>
        </p:nvSpPr>
        <p:spPr>
          <a:xfrm>
            <a:off x="4495800" y="4267200"/>
            <a:ext cx="3352800" cy="157003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spAutoFit/>
          </a:bodyPr>
          <a:lstStyle/>
          <a:p>
            <a:pPr fontAlgn="auto">
              <a:spcBef>
                <a:spcPts val="0"/>
              </a:spcBef>
              <a:spcAft>
                <a:spcPts val="0"/>
              </a:spcAft>
              <a:defRPr/>
            </a:pPr>
            <a:r>
              <a:rPr lang="en-US" sz="2400" dirty="0">
                <a:latin typeface="Book Antiqua" pitchFamily="18" charset="0"/>
              </a:rPr>
              <a:t>The interest rate is governed by the demand and supply of money.</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z="3600" b="1" smtClean="0"/>
              <a:t>Monetary Policy</a:t>
            </a:r>
          </a:p>
        </p:txBody>
      </p:sp>
      <p:sp>
        <p:nvSpPr>
          <p:cNvPr id="31747" name="Rectangle 3"/>
          <p:cNvSpPr>
            <a:spLocks noGrp="1" noChangeArrowheads="1"/>
          </p:cNvSpPr>
          <p:nvPr>
            <p:ph idx="1"/>
          </p:nvPr>
        </p:nvSpPr>
        <p:spPr/>
        <p:txBody>
          <a:bodyPr/>
          <a:lstStyle/>
          <a:p>
            <a:pPr eaLnBrk="1" hangingPunct="1">
              <a:buSzPct val="125000"/>
            </a:pPr>
            <a:r>
              <a:rPr lang="en-US" sz="3600" smtClean="0"/>
              <a:t>Restrictive monetary policy</a:t>
            </a:r>
          </a:p>
          <a:p>
            <a:pPr lvl="1" eaLnBrk="1" hangingPunct="1">
              <a:buSzPct val="125000"/>
            </a:pPr>
            <a:r>
              <a:rPr lang="en-US" sz="3600" smtClean="0"/>
              <a:t>Periods of rising inflation</a:t>
            </a:r>
          </a:p>
          <a:p>
            <a:pPr lvl="1" eaLnBrk="1" hangingPunct="1">
              <a:buSzPct val="125000"/>
            </a:pPr>
            <a:r>
              <a:rPr lang="en-US" sz="3600" smtClean="0"/>
              <a:t>Increases Federal funds rate</a:t>
            </a:r>
          </a:p>
          <a:p>
            <a:pPr lvl="1" eaLnBrk="1" hangingPunct="1">
              <a:buSzPct val="125000"/>
            </a:pPr>
            <a:r>
              <a:rPr lang="en-US" sz="3600" smtClean="0"/>
              <a:t>Increases money supply</a:t>
            </a:r>
          </a:p>
          <a:p>
            <a:pPr lvl="1" eaLnBrk="1" hangingPunct="1">
              <a:buSzPct val="125000"/>
            </a:pPr>
            <a:r>
              <a:rPr lang="en-US" sz="3600" smtClean="0"/>
              <a:t>Increases other interest rates</a:t>
            </a:r>
          </a:p>
          <a:p>
            <a:pPr>
              <a:buSzPct val="125000"/>
            </a:pPr>
            <a:endParaRPr lang="en-US" sz="3600" smtClean="0"/>
          </a:p>
        </p:txBody>
      </p:sp>
      <p:sp>
        <p:nvSpPr>
          <p:cNvPr id="31748"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LO3</a:t>
            </a:r>
          </a:p>
        </p:txBody>
      </p:sp>
      <p:sp>
        <p:nvSpPr>
          <p:cNvPr id="31749"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3044044C-BBD1-45A0-8F49-8C1A4220BB43}" type="slidenum">
              <a:rPr lang="en-US" sz="1400">
                <a:solidFill>
                  <a:schemeClr val="bg1"/>
                </a:solidFill>
                <a:cs typeface="Arial" charset="0"/>
              </a:rPr>
              <a:pPr algn="l"/>
              <a:t>30</a:t>
            </a:fld>
            <a:endParaRPr lang="en-US" sz="1400">
              <a:solidFill>
                <a:schemeClr val="bg1"/>
              </a:solidFill>
              <a:cs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076" name="Group 108"/>
          <p:cNvGraphicFramePr>
            <a:graphicFrameLocks noGrp="1"/>
          </p:cNvGraphicFramePr>
          <p:nvPr/>
        </p:nvGraphicFramePr>
        <p:xfrm>
          <a:off x="814388" y="1462088"/>
          <a:ext cx="7956550" cy="4343402"/>
        </p:xfrm>
        <a:graphic>
          <a:graphicData uri="http://schemas.openxmlformats.org/drawingml/2006/table">
            <a:tbl>
              <a:tblPr/>
              <a:tblGrid>
                <a:gridCol w="663575"/>
                <a:gridCol w="661987"/>
                <a:gridCol w="663575"/>
                <a:gridCol w="661988"/>
                <a:gridCol w="625475"/>
                <a:gridCol w="701675"/>
                <a:gridCol w="661987"/>
                <a:gridCol w="663575"/>
                <a:gridCol w="661988"/>
                <a:gridCol w="663575"/>
                <a:gridCol w="663575"/>
                <a:gridCol w="663575"/>
              </a:tblGrid>
              <a:tr h="868363">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38100" cap="flat" cmpd="sng" algn="ctr">
                      <a:solidFill>
                        <a:schemeClr val="tx1"/>
                      </a:solidFill>
                      <a:prstDash val="solid"/>
                      <a:round/>
                      <a:headEnd type="none" w="med" len="med"/>
                      <a:tailEnd type="none" w="med" len="med"/>
                    </a:lnL>
                    <a:lnR w="9525" cap="flat" cmpd="sng" algn="ctr">
                      <a:solidFill>
                        <a:srgbClr val="DDDDDD"/>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r>
              <a:tr h="868363">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38100" cap="flat" cmpd="sng" algn="ctr">
                      <a:solidFill>
                        <a:schemeClr val="tx1"/>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r>
              <a:tr h="869950">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38100" cap="flat" cmpd="sng" algn="ctr">
                      <a:solidFill>
                        <a:schemeClr val="tx1"/>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r>
              <a:tr h="868363">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38100" cap="flat" cmpd="sng" algn="ctr">
                      <a:solidFill>
                        <a:schemeClr val="tx1"/>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lnTlToBr>
                      <a:noFill/>
                    </a:lnTlToBr>
                    <a:lnBlToTr>
                      <a:noFill/>
                    </a:lnBlToTr>
                    <a:noFill/>
                  </a:tcPr>
                </a:tc>
              </a:tr>
              <a:tr h="868363">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38100" cap="flat" cmpd="sng" algn="ctr">
                      <a:solidFill>
                        <a:schemeClr val="tx1"/>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3399FF"/>
                        </a:buClr>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DDDDDD"/>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DDDDDD"/>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850" name="Text Box 72"/>
          <p:cNvSpPr txBox="1">
            <a:spLocks noChangeArrowheads="1"/>
          </p:cNvSpPr>
          <p:nvPr/>
        </p:nvSpPr>
        <p:spPr bwMode="auto">
          <a:xfrm>
            <a:off x="433388" y="1333500"/>
            <a:ext cx="409575" cy="336550"/>
          </a:xfrm>
          <a:prstGeom prst="rect">
            <a:avLst/>
          </a:prstGeom>
          <a:noFill/>
          <a:ln w="9525">
            <a:noFill/>
            <a:miter lim="800000"/>
            <a:headEnd/>
            <a:tailEnd/>
          </a:ln>
          <a:effectLst/>
        </p:spPr>
        <p:txBody>
          <a:bodyPr wrap="none">
            <a:spAutoFit/>
          </a:bodyPr>
          <a:lstStyle/>
          <a:p>
            <a:pPr algn="l"/>
            <a:r>
              <a:rPr lang="en-US" sz="1600"/>
              <a:t>10</a:t>
            </a:r>
          </a:p>
        </p:txBody>
      </p:sp>
      <p:sp>
        <p:nvSpPr>
          <p:cNvPr id="32851" name="Text Box 73"/>
          <p:cNvSpPr txBox="1">
            <a:spLocks noChangeArrowheads="1"/>
          </p:cNvSpPr>
          <p:nvPr/>
        </p:nvSpPr>
        <p:spPr bwMode="auto">
          <a:xfrm>
            <a:off x="509588" y="2171700"/>
            <a:ext cx="296862" cy="336550"/>
          </a:xfrm>
          <a:prstGeom prst="rect">
            <a:avLst/>
          </a:prstGeom>
          <a:noFill/>
          <a:ln w="9525">
            <a:noFill/>
            <a:miter lim="800000"/>
            <a:headEnd/>
            <a:tailEnd/>
          </a:ln>
          <a:effectLst/>
        </p:spPr>
        <p:txBody>
          <a:bodyPr wrap="none">
            <a:spAutoFit/>
          </a:bodyPr>
          <a:lstStyle/>
          <a:p>
            <a:pPr algn="l"/>
            <a:r>
              <a:rPr lang="en-US" sz="1600"/>
              <a:t>8</a:t>
            </a:r>
          </a:p>
        </p:txBody>
      </p:sp>
      <p:sp>
        <p:nvSpPr>
          <p:cNvPr id="32852" name="Text Box 74"/>
          <p:cNvSpPr txBox="1">
            <a:spLocks noChangeArrowheads="1"/>
          </p:cNvSpPr>
          <p:nvPr/>
        </p:nvSpPr>
        <p:spPr bwMode="auto">
          <a:xfrm>
            <a:off x="509588" y="3924300"/>
            <a:ext cx="296862" cy="336550"/>
          </a:xfrm>
          <a:prstGeom prst="rect">
            <a:avLst/>
          </a:prstGeom>
          <a:noFill/>
          <a:ln w="9525">
            <a:noFill/>
            <a:miter lim="800000"/>
            <a:headEnd/>
            <a:tailEnd/>
          </a:ln>
          <a:effectLst/>
        </p:spPr>
        <p:txBody>
          <a:bodyPr wrap="none">
            <a:spAutoFit/>
          </a:bodyPr>
          <a:lstStyle/>
          <a:p>
            <a:pPr algn="l"/>
            <a:r>
              <a:rPr lang="en-US" sz="1600"/>
              <a:t>4</a:t>
            </a:r>
          </a:p>
        </p:txBody>
      </p:sp>
      <p:sp>
        <p:nvSpPr>
          <p:cNvPr id="32853" name="Text Box 75"/>
          <p:cNvSpPr txBox="1">
            <a:spLocks noChangeArrowheads="1"/>
          </p:cNvSpPr>
          <p:nvPr/>
        </p:nvSpPr>
        <p:spPr bwMode="auto">
          <a:xfrm>
            <a:off x="509588" y="3009900"/>
            <a:ext cx="296862" cy="336550"/>
          </a:xfrm>
          <a:prstGeom prst="rect">
            <a:avLst/>
          </a:prstGeom>
          <a:noFill/>
          <a:ln w="9525">
            <a:noFill/>
            <a:miter lim="800000"/>
            <a:headEnd/>
            <a:tailEnd/>
          </a:ln>
          <a:effectLst/>
        </p:spPr>
        <p:txBody>
          <a:bodyPr wrap="none">
            <a:spAutoFit/>
          </a:bodyPr>
          <a:lstStyle/>
          <a:p>
            <a:pPr algn="l"/>
            <a:r>
              <a:rPr lang="en-US" sz="1600"/>
              <a:t>6</a:t>
            </a:r>
          </a:p>
        </p:txBody>
      </p:sp>
      <p:sp>
        <p:nvSpPr>
          <p:cNvPr id="32854" name="Text Box 76"/>
          <p:cNvSpPr txBox="1">
            <a:spLocks noChangeArrowheads="1"/>
          </p:cNvSpPr>
          <p:nvPr/>
        </p:nvSpPr>
        <p:spPr bwMode="auto">
          <a:xfrm>
            <a:off x="509588" y="4762500"/>
            <a:ext cx="296862" cy="336550"/>
          </a:xfrm>
          <a:prstGeom prst="rect">
            <a:avLst/>
          </a:prstGeom>
          <a:noFill/>
          <a:ln w="9525">
            <a:noFill/>
            <a:miter lim="800000"/>
            <a:headEnd/>
            <a:tailEnd/>
          </a:ln>
          <a:effectLst/>
        </p:spPr>
        <p:txBody>
          <a:bodyPr wrap="none">
            <a:spAutoFit/>
          </a:bodyPr>
          <a:lstStyle/>
          <a:p>
            <a:pPr algn="l"/>
            <a:r>
              <a:rPr lang="en-US" sz="1600"/>
              <a:t>2</a:t>
            </a:r>
          </a:p>
        </p:txBody>
      </p:sp>
      <p:sp>
        <p:nvSpPr>
          <p:cNvPr id="32855" name="Text Box 77"/>
          <p:cNvSpPr txBox="1">
            <a:spLocks noChangeArrowheads="1"/>
          </p:cNvSpPr>
          <p:nvPr/>
        </p:nvSpPr>
        <p:spPr bwMode="auto">
          <a:xfrm>
            <a:off x="509588" y="5600700"/>
            <a:ext cx="296862" cy="336550"/>
          </a:xfrm>
          <a:prstGeom prst="rect">
            <a:avLst/>
          </a:prstGeom>
          <a:noFill/>
          <a:ln w="9525">
            <a:noFill/>
            <a:miter lim="800000"/>
            <a:headEnd/>
            <a:tailEnd/>
          </a:ln>
          <a:effectLst/>
        </p:spPr>
        <p:txBody>
          <a:bodyPr wrap="none">
            <a:spAutoFit/>
          </a:bodyPr>
          <a:lstStyle/>
          <a:p>
            <a:pPr algn="l"/>
            <a:r>
              <a:rPr lang="en-US" sz="1600"/>
              <a:t>0</a:t>
            </a:r>
          </a:p>
        </p:txBody>
      </p:sp>
      <p:sp>
        <p:nvSpPr>
          <p:cNvPr id="32856" name="Text Box 78"/>
          <p:cNvSpPr txBox="1">
            <a:spLocks noChangeArrowheads="1"/>
          </p:cNvSpPr>
          <p:nvPr/>
        </p:nvSpPr>
        <p:spPr bwMode="auto">
          <a:xfrm>
            <a:off x="0" y="5881688"/>
            <a:ext cx="9144000" cy="366712"/>
          </a:xfrm>
          <a:prstGeom prst="rect">
            <a:avLst/>
          </a:prstGeom>
          <a:noFill/>
          <a:ln w="9525">
            <a:noFill/>
            <a:miter lim="800000"/>
            <a:headEnd/>
            <a:tailEnd/>
          </a:ln>
          <a:effectLst/>
        </p:spPr>
        <p:txBody>
          <a:bodyPr>
            <a:spAutoFit/>
          </a:bodyPr>
          <a:lstStyle/>
          <a:p>
            <a:pPr algn="l"/>
            <a:r>
              <a:rPr lang="en-US" sz="1600"/>
              <a:t>      1998    1999     2000    2001   2002    2003    2004    2005    2006    2007    2008</a:t>
            </a:r>
            <a:r>
              <a:rPr lang="en-US"/>
              <a:t>    </a:t>
            </a:r>
            <a:r>
              <a:rPr lang="en-US" sz="1600"/>
              <a:t>2009</a:t>
            </a:r>
            <a:r>
              <a:rPr lang="en-US"/>
              <a:t>   </a:t>
            </a:r>
            <a:r>
              <a:rPr lang="en-US" sz="1600"/>
              <a:t>2010 </a:t>
            </a:r>
          </a:p>
        </p:txBody>
      </p:sp>
      <p:sp>
        <p:nvSpPr>
          <p:cNvPr id="32857" name="Text Box 79"/>
          <p:cNvSpPr txBox="1">
            <a:spLocks noChangeArrowheads="1"/>
          </p:cNvSpPr>
          <p:nvPr/>
        </p:nvSpPr>
        <p:spPr bwMode="auto">
          <a:xfrm rot="-5400000">
            <a:off x="-199231" y="3618707"/>
            <a:ext cx="1022350" cy="366712"/>
          </a:xfrm>
          <a:prstGeom prst="rect">
            <a:avLst/>
          </a:prstGeom>
          <a:noFill/>
          <a:ln w="9525">
            <a:noFill/>
            <a:miter lim="800000"/>
            <a:headEnd/>
            <a:tailEnd/>
          </a:ln>
          <a:effectLst/>
        </p:spPr>
        <p:txBody>
          <a:bodyPr wrap="none">
            <a:spAutoFit/>
          </a:bodyPr>
          <a:lstStyle/>
          <a:p>
            <a:pPr algn="l"/>
            <a:r>
              <a:rPr lang="en-US" b="1" i="1"/>
              <a:t>Percent</a:t>
            </a:r>
          </a:p>
        </p:txBody>
      </p:sp>
      <p:sp>
        <p:nvSpPr>
          <p:cNvPr id="32858" name="Text Box 80"/>
          <p:cNvSpPr txBox="1">
            <a:spLocks noChangeArrowheads="1"/>
          </p:cNvSpPr>
          <p:nvPr/>
        </p:nvSpPr>
        <p:spPr bwMode="auto">
          <a:xfrm>
            <a:off x="3848100" y="6186488"/>
            <a:ext cx="679450" cy="366712"/>
          </a:xfrm>
          <a:prstGeom prst="rect">
            <a:avLst/>
          </a:prstGeom>
          <a:noFill/>
          <a:ln w="9525">
            <a:noFill/>
            <a:miter lim="800000"/>
            <a:headEnd/>
            <a:tailEnd/>
          </a:ln>
          <a:effectLst/>
        </p:spPr>
        <p:txBody>
          <a:bodyPr wrap="none">
            <a:spAutoFit/>
          </a:bodyPr>
          <a:lstStyle/>
          <a:p>
            <a:pPr algn="l"/>
            <a:r>
              <a:rPr lang="en-US" b="1" i="1"/>
              <a:t>Year</a:t>
            </a:r>
          </a:p>
        </p:txBody>
      </p:sp>
      <p:sp>
        <p:nvSpPr>
          <p:cNvPr id="84049" name="Text Box 81"/>
          <p:cNvSpPr txBox="1">
            <a:spLocks noChangeArrowheads="1"/>
          </p:cNvSpPr>
          <p:nvPr/>
        </p:nvSpPr>
        <p:spPr bwMode="auto">
          <a:xfrm>
            <a:off x="3862388" y="2605088"/>
            <a:ext cx="2190750" cy="366712"/>
          </a:xfrm>
          <a:prstGeom prst="rect">
            <a:avLst/>
          </a:prstGeom>
          <a:noFill/>
          <a:ln w="9525">
            <a:noFill/>
            <a:miter lim="800000"/>
            <a:headEnd/>
            <a:tailEnd/>
          </a:ln>
          <a:effectLst/>
        </p:spPr>
        <p:txBody>
          <a:bodyPr wrap="none">
            <a:spAutoFit/>
          </a:bodyPr>
          <a:lstStyle/>
          <a:p>
            <a:pPr algn="l"/>
            <a:r>
              <a:rPr lang="en-US" b="1" i="1"/>
              <a:t>Prime interest rate</a:t>
            </a:r>
          </a:p>
        </p:txBody>
      </p:sp>
      <p:sp>
        <p:nvSpPr>
          <p:cNvPr id="84050" name="Text Box 82"/>
          <p:cNvSpPr txBox="1">
            <a:spLocks noChangeArrowheads="1"/>
          </p:cNvSpPr>
          <p:nvPr/>
        </p:nvSpPr>
        <p:spPr bwMode="auto">
          <a:xfrm>
            <a:off x="1119188" y="4510088"/>
            <a:ext cx="2165350" cy="366712"/>
          </a:xfrm>
          <a:prstGeom prst="rect">
            <a:avLst/>
          </a:prstGeom>
          <a:noFill/>
          <a:ln w="9525">
            <a:noFill/>
            <a:miter lim="800000"/>
            <a:headEnd/>
            <a:tailEnd/>
          </a:ln>
          <a:effectLst/>
        </p:spPr>
        <p:txBody>
          <a:bodyPr wrap="none">
            <a:spAutoFit/>
          </a:bodyPr>
          <a:lstStyle/>
          <a:p>
            <a:pPr algn="l"/>
            <a:r>
              <a:rPr lang="en-US" b="1" i="1"/>
              <a:t>Federal funds rate</a:t>
            </a:r>
          </a:p>
        </p:txBody>
      </p:sp>
      <p:sp>
        <p:nvSpPr>
          <p:cNvPr id="32861" name="Rectangle 2"/>
          <p:cNvSpPr>
            <a:spLocks noChangeArrowheads="1"/>
          </p:cNvSpPr>
          <p:nvPr/>
        </p:nvSpPr>
        <p:spPr bwMode="auto">
          <a:xfrm>
            <a:off x="0" y="0"/>
            <a:ext cx="9144000" cy="838200"/>
          </a:xfrm>
          <a:prstGeom prst="rect">
            <a:avLst/>
          </a:prstGeom>
          <a:noFill/>
          <a:ln w="9525">
            <a:noFill/>
            <a:miter lim="800000"/>
            <a:headEnd/>
            <a:tailEnd/>
          </a:ln>
        </p:spPr>
        <p:txBody>
          <a:bodyPr anchor="ctr"/>
          <a:lstStyle/>
          <a:p>
            <a:pPr eaLnBrk="0" hangingPunct="0"/>
            <a:r>
              <a:rPr lang="en-US" sz="3600" b="1">
                <a:solidFill>
                  <a:schemeClr val="bg1"/>
                </a:solidFill>
                <a:latin typeface="Tahoma" pitchFamily="34" charset="0"/>
              </a:rPr>
              <a:t>Monetary Policy</a:t>
            </a:r>
          </a:p>
        </p:txBody>
      </p:sp>
      <p:grpSp>
        <p:nvGrpSpPr>
          <p:cNvPr id="84088" name="Group 120"/>
          <p:cNvGrpSpPr>
            <a:grpSpLocks/>
          </p:cNvGrpSpPr>
          <p:nvPr/>
        </p:nvGrpSpPr>
        <p:grpSpPr bwMode="auto">
          <a:xfrm>
            <a:off x="814388" y="1614488"/>
            <a:ext cx="7964487" cy="2928937"/>
            <a:chOff x="513" y="1017"/>
            <a:chExt cx="5017" cy="1845"/>
          </a:xfrm>
        </p:grpSpPr>
        <p:sp>
          <p:nvSpPr>
            <p:cNvPr id="32871" name="Freeform 83"/>
            <p:cNvSpPr>
              <a:spLocks/>
            </p:cNvSpPr>
            <p:nvPr/>
          </p:nvSpPr>
          <p:spPr bwMode="auto">
            <a:xfrm>
              <a:off x="513" y="1017"/>
              <a:ext cx="4176" cy="1536"/>
            </a:xfrm>
            <a:custGeom>
              <a:avLst/>
              <a:gdLst>
                <a:gd name="T0" fmla="*/ 0 w 4176"/>
                <a:gd name="T1" fmla="*/ 288 h 1536"/>
                <a:gd name="T2" fmla="*/ 288 w 4176"/>
                <a:gd name="T3" fmla="*/ 288 h 1536"/>
                <a:gd name="T4" fmla="*/ 288 w 4176"/>
                <a:gd name="T5" fmla="*/ 384 h 1536"/>
                <a:gd name="T6" fmla="*/ 336 w 4176"/>
                <a:gd name="T7" fmla="*/ 528 h 1536"/>
                <a:gd name="T8" fmla="*/ 624 w 4176"/>
                <a:gd name="T9" fmla="*/ 528 h 1536"/>
                <a:gd name="T10" fmla="*/ 672 w 4176"/>
                <a:gd name="T11" fmla="*/ 432 h 1536"/>
                <a:gd name="T12" fmla="*/ 720 w 4176"/>
                <a:gd name="T13" fmla="*/ 432 h 1536"/>
                <a:gd name="T14" fmla="*/ 720 w 4176"/>
                <a:gd name="T15" fmla="*/ 384 h 1536"/>
                <a:gd name="T16" fmla="*/ 768 w 4176"/>
                <a:gd name="T17" fmla="*/ 384 h 1536"/>
                <a:gd name="T18" fmla="*/ 768 w 4176"/>
                <a:gd name="T19" fmla="*/ 336 h 1536"/>
                <a:gd name="T20" fmla="*/ 816 w 4176"/>
                <a:gd name="T21" fmla="*/ 288 h 1536"/>
                <a:gd name="T22" fmla="*/ 864 w 4176"/>
                <a:gd name="T23" fmla="*/ 336 h 1536"/>
                <a:gd name="T24" fmla="*/ 864 w 4176"/>
                <a:gd name="T25" fmla="*/ 240 h 1536"/>
                <a:gd name="T26" fmla="*/ 1008 w 4176"/>
                <a:gd name="T27" fmla="*/ 0 h 1536"/>
                <a:gd name="T28" fmla="*/ 1200 w 4176"/>
                <a:gd name="T29" fmla="*/ 0 h 1536"/>
                <a:gd name="T30" fmla="*/ 1248 w 4176"/>
                <a:gd name="T31" fmla="*/ 240 h 1536"/>
                <a:gd name="T32" fmla="*/ 1296 w 4176"/>
                <a:gd name="T33" fmla="*/ 240 h 1536"/>
                <a:gd name="T34" fmla="*/ 1392 w 4176"/>
                <a:gd name="T35" fmla="*/ 768 h 1536"/>
                <a:gd name="T36" fmla="*/ 1440 w 4176"/>
                <a:gd name="T37" fmla="*/ 768 h 1536"/>
                <a:gd name="T38" fmla="*/ 1632 w 4176"/>
                <a:gd name="T39" fmla="*/ 1296 h 1536"/>
                <a:gd name="T40" fmla="*/ 1872 w 4176"/>
                <a:gd name="T41" fmla="*/ 1296 h 1536"/>
                <a:gd name="T42" fmla="*/ 1920 w 4176"/>
                <a:gd name="T43" fmla="*/ 1440 h 1536"/>
                <a:gd name="T44" fmla="*/ 2208 w 4176"/>
                <a:gd name="T45" fmla="*/ 1440 h 1536"/>
                <a:gd name="T46" fmla="*/ 2256 w 4176"/>
                <a:gd name="T47" fmla="*/ 1536 h 1536"/>
                <a:gd name="T48" fmla="*/ 2592 w 4176"/>
                <a:gd name="T49" fmla="*/ 1536 h 1536"/>
                <a:gd name="T50" fmla="*/ 2736 w 4176"/>
                <a:gd name="T51" fmla="*/ 1536 h 1536"/>
                <a:gd name="T52" fmla="*/ 3120 w 4176"/>
                <a:gd name="T53" fmla="*/ 960 h 1536"/>
                <a:gd name="T54" fmla="*/ 3216 w 4176"/>
                <a:gd name="T55" fmla="*/ 912 h 1536"/>
                <a:gd name="T56" fmla="*/ 3264 w 4176"/>
                <a:gd name="T57" fmla="*/ 816 h 1536"/>
                <a:gd name="T58" fmla="*/ 3312 w 4176"/>
                <a:gd name="T59" fmla="*/ 816 h 1536"/>
                <a:gd name="T60" fmla="*/ 3312 w 4176"/>
                <a:gd name="T61" fmla="*/ 720 h 1536"/>
                <a:gd name="T62" fmla="*/ 3408 w 4176"/>
                <a:gd name="T63" fmla="*/ 720 h 1536"/>
                <a:gd name="T64" fmla="*/ 3600 w 4176"/>
                <a:gd name="T65" fmla="*/ 288 h 1536"/>
                <a:gd name="T66" fmla="*/ 4032 w 4176"/>
                <a:gd name="T67" fmla="*/ 288 h 1536"/>
                <a:gd name="T68" fmla="*/ 4176 w 4176"/>
                <a:gd name="T69" fmla="*/ 576 h 1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176" h="1536">
                  <a:moveTo>
                    <a:pt x="0" y="288"/>
                  </a:moveTo>
                  <a:lnTo>
                    <a:pt x="288" y="288"/>
                  </a:lnTo>
                  <a:lnTo>
                    <a:pt x="288" y="384"/>
                  </a:lnTo>
                  <a:lnTo>
                    <a:pt x="336" y="528"/>
                  </a:lnTo>
                  <a:lnTo>
                    <a:pt x="624" y="528"/>
                  </a:lnTo>
                  <a:lnTo>
                    <a:pt x="672" y="432"/>
                  </a:lnTo>
                  <a:lnTo>
                    <a:pt x="720" y="432"/>
                  </a:lnTo>
                  <a:lnTo>
                    <a:pt x="720" y="384"/>
                  </a:lnTo>
                  <a:lnTo>
                    <a:pt x="768" y="384"/>
                  </a:lnTo>
                  <a:lnTo>
                    <a:pt x="768" y="336"/>
                  </a:lnTo>
                  <a:lnTo>
                    <a:pt x="816" y="288"/>
                  </a:lnTo>
                  <a:lnTo>
                    <a:pt x="864" y="336"/>
                  </a:lnTo>
                  <a:lnTo>
                    <a:pt x="864" y="240"/>
                  </a:lnTo>
                  <a:lnTo>
                    <a:pt x="1008" y="0"/>
                  </a:lnTo>
                  <a:lnTo>
                    <a:pt x="1200" y="0"/>
                  </a:lnTo>
                  <a:lnTo>
                    <a:pt x="1248" y="240"/>
                  </a:lnTo>
                  <a:lnTo>
                    <a:pt x="1296" y="240"/>
                  </a:lnTo>
                  <a:lnTo>
                    <a:pt x="1392" y="768"/>
                  </a:lnTo>
                  <a:lnTo>
                    <a:pt x="1440" y="768"/>
                  </a:lnTo>
                  <a:lnTo>
                    <a:pt x="1632" y="1296"/>
                  </a:lnTo>
                  <a:lnTo>
                    <a:pt x="1872" y="1296"/>
                  </a:lnTo>
                  <a:lnTo>
                    <a:pt x="1920" y="1440"/>
                  </a:lnTo>
                  <a:lnTo>
                    <a:pt x="2208" y="1440"/>
                  </a:lnTo>
                  <a:lnTo>
                    <a:pt x="2256" y="1536"/>
                  </a:lnTo>
                  <a:lnTo>
                    <a:pt x="2592" y="1536"/>
                  </a:lnTo>
                  <a:lnTo>
                    <a:pt x="2736" y="1536"/>
                  </a:lnTo>
                  <a:lnTo>
                    <a:pt x="3120" y="960"/>
                  </a:lnTo>
                  <a:lnTo>
                    <a:pt x="3216" y="912"/>
                  </a:lnTo>
                  <a:lnTo>
                    <a:pt x="3264" y="816"/>
                  </a:lnTo>
                  <a:lnTo>
                    <a:pt x="3312" y="816"/>
                  </a:lnTo>
                  <a:lnTo>
                    <a:pt x="3312" y="720"/>
                  </a:lnTo>
                  <a:lnTo>
                    <a:pt x="3408" y="720"/>
                  </a:lnTo>
                  <a:lnTo>
                    <a:pt x="3600" y="288"/>
                  </a:lnTo>
                  <a:lnTo>
                    <a:pt x="4032" y="288"/>
                  </a:lnTo>
                  <a:lnTo>
                    <a:pt x="4176" y="576"/>
                  </a:lnTo>
                </a:path>
              </a:pathLst>
            </a:custGeom>
            <a:noFill/>
            <a:ln w="31750">
              <a:solidFill>
                <a:srgbClr val="000080"/>
              </a:solidFill>
              <a:round/>
              <a:headEnd/>
              <a:tailEnd/>
            </a:ln>
            <a:effectLst/>
          </p:spPr>
          <p:txBody>
            <a:bodyPr/>
            <a:lstStyle/>
            <a:p>
              <a:endParaRPr lang="en-US"/>
            </a:p>
          </p:txBody>
        </p:sp>
        <p:sp>
          <p:nvSpPr>
            <p:cNvPr id="32872" name="Line 110"/>
            <p:cNvSpPr>
              <a:spLocks noChangeShapeType="1"/>
            </p:cNvSpPr>
            <p:nvPr/>
          </p:nvSpPr>
          <p:spPr bwMode="auto">
            <a:xfrm>
              <a:off x="4688" y="1577"/>
              <a:ext cx="26" cy="461"/>
            </a:xfrm>
            <a:prstGeom prst="line">
              <a:avLst/>
            </a:prstGeom>
            <a:noFill/>
            <a:ln w="31750">
              <a:solidFill>
                <a:srgbClr val="000080"/>
              </a:solidFill>
              <a:round/>
              <a:headEnd/>
              <a:tailEnd/>
            </a:ln>
            <a:effectLst/>
          </p:spPr>
          <p:txBody>
            <a:bodyPr/>
            <a:lstStyle/>
            <a:p>
              <a:endParaRPr lang="en-US"/>
            </a:p>
          </p:txBody>
        </p:sp>
        <p:sp>
          <p:nvSpPr>
            <p:cNvPr id="32873" name="Line 111"/>
            <p:cNvSpPr>
              <a:spLocks noChangeShapeType="1"/>
            </p:cNvSpPr>
            <p:nvPr/>
          </p:nvSpPr>
          <p:spPr bwMode="auto">
            <a:xfrm>
              <a:off x="4714" y="2012"/>
              <a:ext cx="80" cy="265"/>
            </a:xfrm>
            <a:prstGeom prst="line">
              <a:avLst/>
            </a:prstGeom>
            <a:noFill/>
            <a:ln w="31750">
              <a:solidFill>
                <a:srgbClr val="000080"/>
              </a:solidFill>
              <a:round/>
              <a:headEnd/>
              <a:tailEnd/>
            </a:ln>
            <a:effectLst/>
          </p:spPr>
          <p:txBody>
            <a:bodyPr/>
            <a:lstStyle/>
            <a:p>
              <a:endParaRPr lang="en-US"/>
            </a:p>
          </p:txBody>
        </p:sp>
        <p:sp>
          <p:nvSpPr>
            <p:cNvPr id="32874" name="Line 112"/>
            <p:cNvSpPr>
              <a:spLocks noChangeShapeType="1"/>
            </p:cNvSpPr>
            <p:nvPr/>
          </p:nvSpPr>
          <p:spPr bwMode="auto">
            <a:xfrm>
              <a:off x="4795" y="2277"/>
              <a:ext cx="114" cy="0"/>
            </a:xfrm>
            <a:prstGeom prst="line">
              <a:avLst/>
            </a:prstGeom>
            <a:noFill/>
            <a:ln w="31750">
              <a:solidFill>
                <a:srgbClr val="000080"/>
              </a:solidFill>
              <a:round/>
              <a:headEnd/>
              <a:tailEnd/>
            </a:ln>
            <a:effectLst/>
          </p:spPr>
          <p:txBody>
            <a:bodyPr/>
            <a:lstStyle/>
            <a:p>
              <a:endParaRPr lang="en-US"/>
            </a:p>
          </p:txBody>
        </p:sp>
        <p:sp>
          <p:nvSpPr>
            <p:cNvPr id="32875" name="Line 113"/>
            <p:cNvSpPr>
              <a:spLocks noChangeShapeType="1"/>
            </p:cNvSpPr>
            <p:nvPr/>
          </p:nvSpPr>
          <p:spPr bwMode="auto">
            <a:xfrm>
              <a:off x="4918" y="2269"/>
              <a:ext cx="151" cy="593"/>
            </a:xfrm>
            <a:prstGeom prst="line">
              <a:avLst/>
            </a:prstGeom>
            <a:noFill/>
            <a:ln w="31750">
              <a:solidFill>
                <a:srgbClr val="000080"/>
              </a:solidFill>
              <a:round/>
              <a:headEnd/>
              <a:tailEnd/>
            </a:ln>
            <a:effectLst/>
          </p:spPr>
          <p:txBody>
            <a:bodyPr/>
            <a:lstStyle/>
            <a:p>
              <a:endParaRPr lang="en-US"/>
            </a:p>
          </p:txBody>
        </p:sp>
        <p:sp>
          <p:nvSpPr>
            <p:cNvPr id="32876" name="Line 114"/>
            <p:cNvSpPr>
              <a:spLocks noChangeShapeType="1"/>
            </p:cNvSpPr>
            <p:nvPr/>
          </p:nvSpPr>
          <p:spPr bwMode="auto">
            <a:xfrm>
              <a:off x="5060" y="2862"/>
              <a:ext cx="470" cy="0"/>
            </a:xfrm>
            <a:prstGeom prst="line">
              <a:avLst/>
            </a:prstGeom>
            <a:noFill/>
            <a:ln w="31750">
              <a:solidFill>
                <a:srgbClr val="000080"/>
              </a:solidFill>
              <a:round/>
              <a:headEnd/>
              <a:tailEnd/>
            </a:ln>
            <a:effectLst/>
          </p:spPr>
          <p:txBody>
            <a:bodyPr/>
            <a:lstStyle/>
            <a:p>
              <a:endParaRPr lang="en-US"/>
            </a:p>
          </p:txBody>
        </p:sp>
      </p:grpSp>
      <p:grpSp>
        <p:nvGrpSpPr>
          <p:cNvPr id="84089" name="Group 121"/>
          <p:cNvGrpSpPr>
            <a:grpSpLocks/>
          </p:cNvGrpSpPr>
          <p:nvPr/>
        </p:nvGrpSpPr>
        <p:grpSpPr bwMode="auto">
          <a:xfrm>
            <a:off x="814388" y="2909888"/>
            <a:ext cx="7964487" cy="2857500"/>
            <a:chOff x="513" y="1833"/>
            <a:chExt cx="5017" cy="1800"/>
          </a:xfrm>
        </p:grpSpPr>
        <p:sp>
          <p:nvSpPr>
            <p:cNvPr id="32865" name="Freeform 84"/>
            <p:cNvSpPr>
              <a:spLocks/>
            </p:cNvSpPr>
            <p:nvPr/>
          </p:nvSpPr>
          <p:spPr bwMode="auto">
            <a:xfrm>
              <a:off x="513" y="1833"/>
              <a:ext cx="4176" cy="1536"/>
            </a:xfrm>
            <a:custGeom>
              <a:avLst/>
              <a:gdLst>
                <a:gd name="T0" fmla="*/ 0 w 4176"/>
                <a:gd name="T1" fmla="*/ 288 h 1536"/>
                <a:gd name="T2" fmla="*/ 288 w 4176"/>
                <a:gd name="T3" fmla="*/ 288 h 1536"/>
                <a:gd name="T4" fmla="*/ 288 w 4176"/>
                <a:gd name="T5" fmla="*/ 384 h 1536"/>
                <a:gd name="T6" fmla="*/ 336 w 4176"/>
                <a:gd name="T7" fmla="*/ 528 h 1536"/>
                <a:gd name="T8" fmla="*/ 624 w 4176"/>
                <a:gd name="T9" fmla="*/ 528 h 1536"/>
                <a:gd name="T10" fmla="*/ 672 w 4176"/>
                <a:gd name="T11" fmla="*/ 432 h 1536"/>
                <a:gd name="T12" fmla="*/ 720 w 4176"/>
                <a:gd name="T13" fmla="*/ 432 h 1536"/>
                <a:gd name="T14" fmla="*/ 720 w 4176"/>
                <a:gd name="T15" fmla="*/ 384 h 1536"/>
                <a:gd name="T16" fmla="*/ 768 w 4176"/>
                <a:gd name="T17" fmla="*/ 384 h 1536"/>
                <a:gd name="T18" fmla="*/ 768 w 4176"/>
                <a:gd name="T19" fmla="*/ 336 h 1536"/>
                <a:gd name="T20" fmla="*/ 816 w 4176"/>
                <a:gd name="T21" fmla="*/ 288 h 1536"/>
                <a:gd name="T22" fmla="*/ 864 w 4176"/>
                <a:gd name="T23" fmla="*/ 336 h 1536"/>
                <a:gd name="T24" fmla="*/ 864 w 4176"/>
                <a:gd name="T25" fmla="*/ 240 h 1536"/>
                <a:gd name="T26" fmla="*/ 1008 w 4176"/>
                <a:gd name="T27" fmla="*/ 0 h 1536"/>
                <a:gd name="T28" fmla="*/ 1200 w 4176"/>
                <a:gd name="T29" fmla="*/ 0 h 1536"/>
                <a:gd name="T30" fmla="*/ 1248 w 4176"/>
                <a:gd name="T31" fmla="*/ 240 h 1536"/>
                <a:gd name="T32" fmla="*/ 1296 w 4176"/>
                <a:gd name="T33" fmla="*/ 240 h 1536"/>
                <a:gd name="T34" fmla="*/ 1392 w 4176"/>
                <a:gd name="T35" fmla="*/ 768 h 1536"/>
                <a:gd name="T36" fmla="*/ 1440 w 4176"/>
                <a:gd name="T37" fmla="*/ 768 h 1536"/>
                <a:gd name="T38" fmla="*/ 1632 w 4176"/>
                <a:gd name="T39" fmla="*/ 1296 h 1536"/>
                <a:gd name="T40" fmla="*/ 1872 w 4176"/>
                <a:gd name="T41" fmla="*/ 1296 h 1536"/>
                <a:gd name="T42" fmla="*/ 1920 w 4176"/>
                <a:gd name="T43" fmla="*/ 1440 h 1536"/>
                <a:gd name="T44" fmla="*/ 2208 w 4176"/>
                <a:gd name="T45" fmla="*/ 1440 h 1536"/>
                <a:gd name="T46" fmla="*/ 2256 w 4176"/>
                <a:gd name="T47" fmla="*/ 1536 h 1536"/>
                <a:gd name="T48" fmla="*/ 2592 w 4176"/>
                <a:gd name="T49" fmla="*/ 1536 h 1536"/>
                <a:gd name="T50" fmla="*/ 2736 w 4176"/>
                <a:gd name="T51" fmla="*/ 1536 h 1536"/>
                <a:gd name="T52" fmla="*/ 3120 w 4176"/>
                <a:gd name="T53" fmla="*/ 960 h 1536"/>
                <a:gd name="T54" fmla="*/ 3216 w 4176"/>
                <a:gd name="T55" fmla="*/ 912 h 1536"/>
                <a:gd name="T56" fmla="*/ 3264 w 4176"/>
                <a:gd name="T57" fmla="*/ 816 h 1536"/>
                <a:gd name="T58" fmla="*/ 3312 w 4176"/>
                <a:gd name="T59" fmla="*/ 816 h 1536"/>
                <a:gd name="T60" fmla="*/ 3312 w 4176"/>
                <a:gd name="T61" fmla="*/ 720 h 1536"/>
                <a:gd name="T62" fmla="*/ 3408 w 4176"/>
                <a:gd name="T63" fmla="*/ 720 h 1536"/>
                <a:gd name="T64" fmla="*/ 3600 w 4176"/>
                <a:gd name="T65" fmla="*/ 288 h 1536"/>
                <a:gd name="T66" fmla="*/ 4032 w 4176"/>
                <a:gd name="T67" fmla="*/ 288 h 1536"/>
                <a:gd name="T68" fmla="*/ 4176 w 4176"/>
                <a:gd name="T69" fmla="*/ 576 h 1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176" h="1536">
                  <a:moveTo>
                    <a:pt x="0" y="288"/>
                  </a:moveTo>
                  <a:lnTo>
                    <a:pt x="288" y="288"/>
                  </a:lnTo>
                  <a:lnTo>
                    <a:pt x="288" y="384"/>
                  </a:lnTo>
                  <a:lnTo>
                    <a:pt x="336" y="528"/>
                  </a:lnTo>
                  <a:lnTo>
                    <a:pt x="624" y="528"/>
                  </a:lnTo>
                  <a:lnTo>
                    <a:pt x="672" y="432"/>
                  </a:lnTo>
                  <a:lnTo>
                    <a:pt x="720" y="432"/>
                  </a:lnTo>
                  <a:lnTo>
                    <a:pt x="720" y="384"/>
                  </a:lnTo>
                  <a:lnTo>
                    <a:pt x="768" y="384"/>
                  </a:lnTo>
                  <a:lnTo>
                    <a:pt x="768" y="336"/>
                  </a:lnTo>
                  <a:lnTo>
                    <a:pt x="816" y="288"/>
                  </a:lnTo>
                  <a:lnTo>
                    <a:pt x="864" y="336"/>
                  </a:lnTo>
                  <a:lnTo>
                    <a:pt x="864" y="240"/>
                  </a:lnTo>
                  <a:lnTo>
                    <a:pt x="1008" y="0"/>
                  </a:lnTo>
                  <a:lnTo>
                    <a:pt x="1200" y="0"/>
                  </a:lnTo>
                  <a:lnTo>
                    <a:pt x="1248" y="240"/>
                  </a:lnTo>
                  <a:lnTo>
                    <a:pt x="1296" y="240"/>
                  </a:lnTo>
                  <a:lnTo>
                    <a:pt x="1392" y="768"/>
                  </a:lnTo>
                  <a:lnTo>
                    <a:pt x="1440" y="768"/>
                  </a:lnTo>
                  <a:lnTo>
                    <a:pt x="1632" y="1296"/>
                  </a:lnTo>
                  <a:lnTo>
                    <a:pt x="1872" y="1296"/>
                  </a:lnTo>
                  <a:lnTo>
                    <a:pt x="1920" y="1440"/>
                  </a:lnTo>
                  <a:lnTo>
                    <a:pt x="2208" y="1440"/>
                  </a:lnTo>
                  <a:lnTo>
                    <a:pt x="2256" y="1536"/>
                  </a:lnTo>
                  <a:lnTo>
                    <a:pt x="2592" y="1536"/>
                  </a:lnTo>
                  <a:lnTo>
                    <a:pt x="2736" y="1536"/>
                  </a:lnTo>
                  <a:lnTo>
                    <a:pt x="3120" y="960"/>
                  </a:lnTo>
                  <a:lnTo>
                    <a:pt x="3216" y="912"/>
                  </a:lnTo>
                  <a:lnTo>
                    <a:pt x="3264" y="816"/>
                  </a:lnTo>
                  <a:lnTo>
                    <a:pt x="3312" y="816"/>
                  </a:lnTo>
                  <a:lnTo>
                    <a:pt x="3312" y="720"/>
                  </a:lnTo>
                  <a:lnTo>
                    <a:pt x="3408" y="720"/>
                  </a:lnTo>
                  <a:lnTo>
                    <a:pt x="3600" y="288"/>
                  </a:lnTo>
                  <a:lnTo>
                    <a:pt x="4032" y="288"/>
                  </a:lnTo>
                  <a:lnTo>
                    <a:pt x="4176" y="576"/>
                  </a:lnTo>
                </a:path>
              </a:pathLst>
            </a:custGeom>
            <a:noFill/>
            <a:ln w="31750">
              <a:solidFill>
                <a:srgbClr val="800000"/>
              </a:solidFill>
              <a:round/>
              <a:headEnd/>
              <a:tailEnd/>
            </a:ln>
            <a:effectLst/>
          </p:spPr>
          <p:txBody>
            <a:bodyPr/>
            <a:lstStyle/>
            <a:p>
              <a:endParaRPr lang="en-US"/>
            </a:p>
          </p:txBody>
        </p:sp>
        <p:sp>
          <p:nvSpPr>
            <p:cNvPr id="32866" name="Line 115"/>
            <p:cNvSpPr>
              <a:spLocks noChangeShapeType="1"/>
            </p:cNvSpPr>
            <p:nvPr/>
          </p:nvSpPr>
          <p:spPr bwMode="auto">
            <a:xfrm>
              <a:off x="4679" y="2400"/>
              <a:ext cx="80" cy="702"/>
            </a:xfrm>
            <a:prstGeom prst="line">
              <a:avLst/>
            </a:prstGeom>
            <a:noFill/>
            <a:ln w="31750">
              <a:solidFill>
                <a:srgbClr val="800000"/>
              </a:solidFill>
              <a:round/>
              <a:headEnd/>
              <a:tailEnd/>
            </a:ln>
            <a:effectLst/>
          </p:spPr>
          <p:txBody>
            <a:bodyPr/>
            <a:lstStyle/>
            <a:p>
              <a:endParaRPr lang="en-US"/>
            </a:p>
          </p:txBody>
        </p:sp>
        <p:sp>
          <p:nvSpPr>
            <p:cNvPr id="32867" name="Line 116"/>
            <p:cNvSpPr>
              <a:spLocks noChangeShapeType="1"/>
            </p:cNvSpPr>
            <p:nvPr/>
          </p:nvSpPr>
          <p:spPr bwMode="auto">
            <a:xfrm flipV="1">
              <a:off x="4759" y="3084"/>
              <a:ext cx="79" cy="18"/>
            </a:xfrm>
            <a:prstGeom prst="line">
              <a:avLst/>
            </a:prstGeom>
            <a:noFill/>
            <a:ln w="31750">
              <a:solidFill>
                <a:srgbClr val="800000"/>
              </a:solidFill>
              <a:round/>
              <a:headEnd/>
              <a:tailEnd/>
            </a:ln>
            <a:effectLst/>
          </p:spPr>
          <p:txBody>
            <a:bodyPr/>
            <a:lstStyle/>
            <a:p>
              <a:endParaRPr lang="en-US"/>
            </a:p>
          </p:txBody>
        </p:sp>
        <p:sp>
          <p:nvSpPr>
            <p:cNvPr id="32868" name="Line 117"/>
            <p:cNvSpPr>
              <a:spLocks noChangeShapeType="1"/>
            </p:cNvSpPr>
            <p:nvPr/>
          </p:nvSpPr>
          <p:spPr bwMode="auto">
            <a:xfrm>
              <a:off x="4838" y="3084"/>
              <a:ext cx="204" cy="549"/>
            </a:xfrm>
            <a:prstGeom prst="line">
              <a:avLst/>
            </a:prstGeom>
            <a:noFill/>
            <a:ln w="31750">
              <a:solidFill>
                <a:srgbClr val="800000"/>
              </a:solidFill>
              <a:round/>
              <a:headEnd/>
              <a:tailEnd/>
            </a:ln>
            <a:effectLst/>
          </p:spPr>
          <p:txBody>
            <a:bodyPr/>
            <a:lstStyle/>
            <a:p>
              <a:endParaRPr lang="en-US"/>
            </a:p>
          </p:txBody>
        </p:sp>
        <p:sp>
          <p:nvSpPr>
            <p:cNvPr id="32869" name="Line 119"/>
            <p:cNvSpPr>
              <a:spLocks noChangeShapeType="1"/>
            </p:cNvSpPr>
            <p:nvPr/>
          </p:nvSpPr>
          <p:spPr bwMode="auto">
            <a:xfrm>
              <a:off x="5175" y="3589"/>
              <a:ext cx="355" cy="0"/>
            </a:xfrm>
            <a:prstGeom prst="line">
              <a:avLst/>
            </a:prstGeom>
            <a:noFill/>
            <a:ln w="31750">
              <a:solidFill>
                <a:srgbClr val="800000"/>
              </a:solidFill>
              <a:round/>
              <a:headEnd/>
              <a:tailEnd/>
            </a:ln>
            <a:effectLst/>
          </p:spPr>
          <p:txBody>
            <a:bodyPr/>
            <a:lstStyle/>
            <a:p>
              <a:endParaRPr lang="en-US"/>
            </a:p>
          </p:txBody>
        </p:sp>
        <p:sp>
          <p:nvSpPr>
            <p:cNvPr id="32870" name="Line 118"/>
            <p:cNvSpPr>
              <a:spLocks noChangeShapeType="1"/>
            </p:cNvSpPr>
            <p:nvPr/>
          </p:nvSpPr>
          <p:spPr bwMode="auto">
            <a:xfrm flipV="1">
              <a:off x="5024" y="3589"/>
              <a:ext cx="168" cy="44"/>
            </a:xfrm>
            <a:prstGeom prst="line">
              <a:avLst/>
            </a:prstGeom>
            <a:noFill/>
            <a:ln w="31750">
              <a:solidFill>
                <a:srgbClr val="800000"/>
              </a:solidFill>
              <a:round/>
              <a:headEnd/>
              <a:tailEnd/>
            </a:ln>
            <a:effectLst/>
          </p:spPr>
          <p:txBody>
            <a:bodyPr/>
            <a:lstStyle/>
            <a:p>
              <a:endParaRPr lang="en-US"/>
            </a:p>
          </p:txBody>
        </p:sp>
      </p:grpSp>
      <p:sp>
        <p:nvSpPr>
          <p:cNvPr id="32864"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B489BEC5-19D1-4475-AF54-24824CF8DFD7}" type="slidenum">
              <a:rPr lang="en-US" sz="1400">
                <a:solidFill>
                  <a:schemeClr val="bg1"/>
                </a:solidFill>
                <a:cs typeface="Arial" charset="0"/>
              </a:rPr>
              <a:pPr algn="l"/>
              <a:t>31</a:t>
            </a:fld>
            <a:endParaRPr lang="en-US" sz="1400">
              <a:solidFill>
                <a:schemeClr val="bg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84088"/>
                                        </p:tgtEl>
                                        <p:attrNameLst>
                                          <p:attrName>style.visibility</p:attrName>
                                        </p:attrNameLst>
                                      </p:cBhvr>
                                      <p:to>
                                        <p:strVal val="visible"/>
                                      </p:to>
                                    </p:set>
                                    <p:animEffect transition="in" filter="wipe(left)">
                                      <p:cBhvr>
                                        <p:cTn id="7" dur="500"/>
                                        <p:tgtEl>
                                          <p:spTgt spid="84088"/>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8404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84089"/>
                                        </p:tgtEl>
                                        <p:attrNameLst>
                                          <p:attrName>style.visibility</p:attrName>
                                        </p:attrNameLst>
                                      </p:cBhvr>
                                      <p:to>
                                        <p:strVal val="visible"/>
                                      </p:to>
                                    </p:set>
                                    <p:animEffect transition="in" filter="wipe(left)">
                                      <p:cBhvr>
                                        <p:cTn id="15" dur="500"/>
                                        <p:tgtEl>
                                          <p:spTgt spid="84089"/>
                                        </p:tgtEl>
                                      </p:cBhvr>
                                    </p:animEffect>
                                  </p:childTnLst>
                                </p:cTn>
                              </p:par>
                            </p:childTnLst>
                          </p:cTn>
                        </p:par>
                        <p:par>
                          <p:cTn id="16" fill="hold" nodeType="afterGroup">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84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049" grpId="0"/>
      <p:bldP spid="8405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2"/>
          </p:nvPr>
        </p:nvSpPr>
        <p:spPr bwMode="auto">
          <a:prstGeom prst="rect">
            <a:avLst/>
          </a:prstGeom>
          <a:noFill/>
          <a:ln>
            <a:miter lim="800000"/>
            <a:headEnd/>
            <a:tailEnd/>
          </a:ln>
        </p:spPr>
        <p:txBody>
          <a:bodyPr/>
          <a:lstStyle/>
          <a:p>
            <a:fld id="{66F7563E-BBB7-4DDC-9209-34DD114E9960}" type="slidenum">
              <a:rPr lang="en-US"/>
              <a:pPr/>
              <a:t>32</a:t>
            </a:fld>
            <a:endParaRPr lang="en-US"/>
          </a:p>
        </p:txBody>
      </p:sp>
      <p:sp>
        <p:nvSpPr>
          <p:cNvPr id="35843" name="Content Placeholder 2"/>
          <p:cNvSpPr>
            <a:spLocks noGrp="1"/>
          </p:cNvSpPr>
          <p:nvPr>
            <p:ph idx="4294967295"/>
          </p:nvPr>
        </p:nvSpPr>
        <p:spPr>
          <a:xfrm>
            <a:off x="914400" y="228600"/>
            <a:ext cx="8229600" cy="4525963"/>
          </a:xfrm>
        </p:spPr>
        <p:txBody>
          <a:bodyPr/>
          <a:lstStyle/>
          <a:p>
            <a:pPr eaLnBrk="1" hangingPunct="1">
              <a:buFontTx/>
              <a:buNone/>
            </a:pPr>
            <a:r>
              <a:rPr lang="en-US" smtClean="0"/>
              <a:t>    Effect of an increase in the money supply</a:t>
            </a:r>
          </a:p>
        </p:txBody>
      </p:sp>
      <p:grpSp>
        <p:nvGrpSpPr>
          <p:cNvPr id="2" name="Group 11"/>
          <p:cNvGrpSpPr>
            <a:grpSpLocks/>
          </p:cNvGrpSpPr>
          <p:nvPr/>
        </p:nvGrpSpPr>
        <p:grpSpPr bwMode="auto">
          <a:xfrm>
            <a:off x="1638300" y="2160588"/>
            <a:ext cx="3148013" cy="2276475"/>
            <a:chOff x="2279586" y="2375066"/>
            <a:chExt cx="3148084" cy="2275322"/>
          </a:xfrm>
        </p:grpSpPr>
        <p:sp>
          <p:nvSpPr>
            <p:cNvPr id="35878" name="Freeform 12"/>
            <p:cNvSpPr>
              <a:spLocks noChangeArrowheads="1"/>
            </p:cNvSpPr>
            <p:nvPr/>
          </p:nvSpPr>
          <p:spPr bwMode="auto">
            <a:xfrm>
              <a:off x="2279586" y="2375066"/>
              <a:ext cx="2636797" cy="2125684"/>
            </a:xfrm>
            <a:custGeom>
              <a:avLst/>
              <a:gdLst>
                <a:gd name="T0" fmla="*/ 0 w 1463040"/>
                <a:gd name="T1" fmla="*/ 0 h 1694688"/>
                <a:gd name="T2" fmla="*/ 80718480 w 1463040"/>
                <a:gd name="T3" fmla="*/ 8433302 h 1694688"/>
                <a:gd name="T4" fmla="*/ 293521543 w 1463040"/>
                <a:gd name="T5" fmla="*/ 13024767 h 1694688"/>
                <a:gd name="T6" fmla="*/ 0 60000 65536"/>
                <a:gd name="T7" fmla="*/ 0 60000 65536"/>
                <a:gd name="T8" fmla="*/ 0 60000 65536"/>
                <a:gd name="T9" fmla="*/ 0 w 1463040"/>
                <a:gd name="T10" fmla="*/ 0 h 1694688"/>
                <a:gd name="T11" fmla="*/ 1463040 w 1463040"/>
                <a:gd name="T12" fmla="*/ 1694688 h 1694688"/>
              </a:gdLst>
              <a:ahLst/>
              <a:cxnLst>
                <a:cxn ang="T6">
                  <a:pos x="T0" y="T1"/>
                </a:cxn>
                <a:cxn ang="T7">
                  <a:pos x="T2" y="T3"/>
                </a:cxn>
                <a:cxn ang="T8">
                  <a:pos x="T4" y="T5"/>
                </a:cxn>
              </a:cxnLst>
              <a:rect l="T9" t="T10" r="T11" b="T12"/>
              <a:pathLst>
                <a:path w="1463040" h="1694688">
                  <a:moveTo>
                    <a:pt x="0" y="0"/>
                  </a:moveTo>
                  <a:cubicBezTo>
                    <a:pt x="14438" y="342414"/>
                    <a:pt x="158496" y="814832"/>
                    <a:pt x="402336" y="1097280"/>
                  </a:cubicBezTo>
                  <a:cubicBezTo>
                    <a:pt x="646176" y="1379728"/>
                    <a:pt x="1024982" y="1556793"/>
                    <a:pt x="1463040" y="1694688"/>
                  </a:cubicBezTo>
                </a:path>
              </a:pathLst>
            </a:custGeom>
            <a:noFill/>
            <a:ln w="38100" algn="ctr">
              <a:solidFill>
                <a:schemeClr val="accent2"/>
              </a:solidFill>
              <a:round/>
              <a:headEnd/>
              <a:tailEnd/>
            </a:ln>
          </p:spPr>
          <p:txBody>
            <a:bodyPr wrap="none" anchor="ctr"/>
            <a:lstStyle/>
            <a:p>
              <a:endParaRPr lang="en-US"/>
            </a:p>
          </p:txBody>
        </p:sp>
        <p:sp>
          <p:nvSpPr>
            <p:cNvPr id="35879" name="TextBox 13"/>
            <p:cNvSpPr txBox="1">
              <a:spLocks noChangeArrowheads="1"/>
            </p:cNvSpPr>
            <p:nvPr/>
          </p:nvSpPr>
          <p:spPr bwMode="auto">
            <a:xfrm>
              <a:off x="4948052" y="4281056"/>
              <a:ext cx="479618" cy="369332"/>
            </a:xfrm>
            <a:prstGeom prst="rect">
              <a:avLst/>
            </a:prstGeom>
            <a:noFill/>
            <a:ln w="9525">
              <a:noFill/>
              <a:miter lim="800000"/>
              <a:headEnd/>
              <a:tailEnd/>
            </a:ln>
          </p:spPr>
          <p:txBody>
            <a:bodyPr wrap="none">
              <a:spAutoFit/>
            </a:bodyPr>
            <a:lstStyle/>
            <a:p>
              <a:r>
                <a:rPr lang="en-US">
                  <a:latin typeface="Calibri" pitchFamily="34" charset="0"/>
                </a:rPr>
                <a:t>D</a:t>
              </a:r>
              <a:r>
                <a:rPr lang="en-US" baseline="-25000">
                  <a:latin typeface="Calibri" pitchFamily="34" charset="0"/>
                </a:rPr>
                <a:t>m</a:t>
              </a:r>
              <a:endParaRPr lang="en-US">
                <a:latin typeface="Calibri" pitchFamily="34" charset="0"/>
              </a:endParaRPr>
            </a:p>
          </p:txBody>
        </p:sp>
      </p:grpSp>
      <p:sp>
        <p:nvSpPr>
          <p:cNvPr id="15" name="TextBox 14"/>
          <p:cNvSpPr txBox="1">
            <a:spLocks noChangeArrowheads="1"/>
          </p:cNvSpPr>
          <p:nvPr/>
        </p:nvSpPr>
        <p:spPr bwMode="auto">
          <a:xfrm>
            <a:off x="5468938" y="1501775"/>
            <a:ext cx="3675062" cy="1200150"/>
          </a:xfrm>
          <a:prstGeom prst="rect">
            <a:avLst/>
          </a:prstGeom>
          <a:noFill/>
          <a:ln w="9525">
            <a:noFill/>
            <a:miter lim="800000"/>
            <a:headEnd/>
            <a:tailEnd/>
          </a:ln>
        </p:spPr>
        <p:txBody>
          <a:bodyPr>
            <a:spAutoFit/>
          </a:bodyPr>
          <a:lstStyle/>
          <a:p>
            <a:r>
              <a:rPr lang="en-US">
                <a:solidFill>
                  <a:srgbClr val="660066"/>
                </a:solidFill>
                <a:latin typeface="Calibri" pitchFamily="34" charset="0"/>
              </a:rPr>
              <a:t>Because the money supply is determined by the Federal Reserve, it can be represented by a vertical line.</a:t>
            </a:r>
          </a:p>
        </p:txBody>
      </p:sp>
      <p:grpSp>
        <p:nvGrpSpPr>
          <p:cNvPr id="3" name="Group 45"/>
          <p:cNvGrpSpPr>
            <a:grpSpLocks/>
          </p:cNvGrpSpPr>
          <p:nvPr/>
        </p:nvGrpSpPr>
        <p:grpSpPr bwMode="auto">
          <a:xfrm>
            <a:off x="960438" y="4852988"/>
            <a:ext cx="4267200" cy="701675"/>
            <a:chOff x="959936" y="4853050"/>
            <a:chExt cx="4267208" cy="701731"/>
          </a:xfrm>
        </p:grpSpPr>
        <p:cxnSp>
          <p:nvCxnSpPr>
            <p:cNvPr id="35871" name="Straight Connector 8"/>
            <p:cNvCxnSpPr>
              <a:cxnSpLocks noChangeShapeType="1"/>
            </p:cNvCxnSpPr>
            <p:nvPr/>
          </p:nvCxnSpPr>
          <p:spPr bwMode="auto">
            <a:xfrm>
              <a:off x="1306300" y="4857008"/>
              <a:ext cx="3918857" cy="1588"/>
            </a:xfrm>
            <a:prstGeom prst="line">
              <a:avLst/>
            </a:prstGeom>
            <a:noFill/>
            <a:ln w="28575" algn="ctr">
              <a:solidFill>
                <a:schemeClr val="tx1"/>
              </a:solidFill>
              <a:round/>
              <a:headEnd/>
              <a:tailEnd/>
            </a:ln>
          </p:spPr>
        </p:cxnSp>
        <p:sp>
          <p:nvSpPr>
            <p:cNvPr id="35872" name="TextBox 9"/>
            <p:cNvSpPr txBox="1">
              <a:spLocks noChangeArrowheads="1"/>
            </p:cNvSpPr>
            <p:nvPr/>
          </p:nvSpPr>
          <p:spPr bwMode="auto">
            <a:xfrm>
              <a:off x="959936" y="4971802"/>
              <a:ext cx="312906" cy="369332"/>
            </a:xfrm>
            <a:prstGeom prst="rect">
              <a:avLst/>
            </a:prstGeom>
            <a:noFill/>
            <a:ln w="9525">
              <a:noFill/>
              <a:miter lim="800000"/>
              <a:headEnd/>
              <a:tailEnd/>
            </a:ln>
          </p:spPr>
          <p:txBody>
            <a:bodyPr wrap="none">
              <a:spAutoFit/>
            </a:bodyPr>
            <a:lstStyle/>
            <a:p>
              <a:r>
                <a:rPr lang="en-US">
                  <a:latin typeface="Calibri" pitchFamily="34" charset="0"/>
                </a:rPr>
                <a:t>0</a:t>
              </a:r>
            </a:p>
          </p:txBody>
        </p:sp>
        <p:sp>
          <p:nvSpPr>
            <p:cNvPr id="35873" name="TextBox 10"/>
            <p:cNvSpPr txBox="1">
              <a:spLocks noChangeArrowheads="1"/>
            </p:cNvSpPr>
            <p:nvPr/>
          </p:nvSpPr>
          <p:spPr bwMode="auto">
            <a:xfrm>
              <a:off x="3926788" y="4853050"/>
              <a:ext cx="1300356" cy="701731"/>
            </a:xfrm>
            <a:prstGeom prst="rect">
              <a:avLst/>
            </a:prstGeom>
            <a:noFill/>
            <a:ln w="9525">
              <a:noFill/>
              <a:miter lim="800000"/>
              <a:headEnd/>
              <a:tailEnd/>
            </a:ln>
          </p:spPr>
          <p:txBody>
            <a:bodyPr wrap="none">
              <a:spAutoFit/>
            </a:bodyPr>
            <a:lstStyle/>
            <a:p>
              <a:pPr algn="r"/>
              <a:r>
                <a:rPr lang="en-US">
                  <a:latin typeface="Calibri" pitchFamily="34" charset="0"/>
                </a:rPr>
                <a:t>Quantity of</a:t>
              </a:r>
            </a:p>
            <a:p>
              <a:pPr algn="r"/>
              <a:r>
                <a:rPr lang="en-US">
                  <a:latin typeface="Calibri" pitchFamily="34" charset="0"/>
                </a:rPr>
                <a:t> money</a:t>
              </a:r>
            </a:p>
          </p:txBody>
        </p:sp>
        <p:cxnSp>
          <p:nvCxnSpPr>
            <p:cNvPr id="35874" name="Straight Connector 16"/>
            <p:cNvCxnSpPr>
              <a:cxnSpLocks noChangeShapeType="1"/>
            </p:cNvCxnSpPr>
            <p:nvPr/>
          </p:nvCxnSpPr>
          <p:spPr bwMode="auto">
            <a:xfrm rot="5400000">
              <a:off x="2036619" y="4946072"/>
              <a:ext cx="154379" cy="1588"/>
            </a:xfrm>
            <a:prstGeom prst="line">
              <a:avLst/>
            </a:prstGeom>
            <a:noFill/>
            <a:ln w="9525" algn="ctr">
              <a:solidFill>
                <a:schemeClr val="tx1"/>
              </a:solidFill>
              <a:round/>
              <a:headEnd/>
              <a:tailEnd/>
            </a:ln>
          </p:spPr>
        </p:cxnSp>
        <p:cxnSp>
          <p:nvCxnSpPr>
            <p:cNvPr id="35875" name="Straight Connector 17"/>
            <p:cNvCxnSpPr>
              <a:cxnSpLocks noChangeShapeType="1"/>
            </p:cNvCxnSpPr>
            <p:nvPr/>
          </p:nvCxnSpPr>
          <p:spPr bwMode="auto">
            <a:xfrm rot="5400000">
              <a:off x="2925269" y="4946072"/>
              <a:ext cx="154379" cy="1588"/>
            </a:xfrm>
            <a:prstGeom prst="line">
              <a:avLst/>
            </a:prstGeom>
            <a:noFill/>
            <a:ln w="9525" algn="ctr">
              <a:solidFill>
                <a:schemeClr val="tx1"/>
              </a:solidFill>
              <a:round/>
              <a:headEnd/>
              <a:tailEnd/>
            </a:ln>
          </p:spPr>
        </p:cxnSp>
        <p:sp>
          <p:nvSpPr>
            <p:cNvPr id="35876" name="TextBox 18"/>
            <p:cNvSpPr txBox="1">
              <a:spLocks noChangeArrowheads="1"/>
            </p:cNvSpPr>
            <p:nvPr/>
          </p:nvSpPr>
          <p:spPr bwMode="auto">
            <a:xfrm>
              <a:off x="1931723" y="4995552"/>
              <a:ext cx="377026" cy="369332"/>
            </a:xfrm>
            <a:prstGeom prst="rect">
              <a:avLst/>
            </a:prstGeom>
            <a:noFill/>
            <a:ln w="9525">
              <a:noFill/>
              <a:miter lim="800000"/>
              <a:headEnd/>
              <a:tailEnd/>
            </a:ln>
          </p:spPr>
          <p:txBody>
            <a:bodyPr wrap="none">
              <a:spAutoFit/>
            </a:bodyPr>
            <a:lstStyle/>
            <a:p>
              <a:r>
                <a:rPr lang="en-US">
                  <a:latin typeface="Calibri" pitchFamily="34" charset="0"/>
                </a:rPr>
                <a:t>M</a:t>
              </a:r>
            </a:p>
          </p:txBody>
        </p:sp>
        <p:sp>
          <p:nvSpPr>
            <p:cNvPr id="35877" name="TextBox 19"/>
            <p:cNvSpPr txBox="1">
              <a:spLocks noChangeArrowheads="1"/>
            </p:cNvSpPr>
            <p:nvPr/>
          </p:nvSpPr>
          <p:spPr bwMode="auto">
            <a:xfrm>
              <a:off x="2796651" y="4995552"/>
              <a:ext cx="428322" cy="369332"/>
            </a:xfrm>
            <a:prstGeom prst="rect">
              <a:avLst/>
            </a:prstGeom>
            <a:noFill/>
            <a:ln w="9525">
              <a:noFill/>
              <a:miter lim="800000"/>
              <a:headEnd/>
              <a:tailEnd/>
            </a:ln>
          </p:spPr>
          <p:txBody>
            <a:bodyPr wrap="none">
              <a:spAutoFit/>
            </a:bodyPr>
            <a:lstStyle/>
            <a:p>
              <a:r>
                <a:rPr lang="en-US">
                  <a:latin typeface="Calibri" pitchFamily="34" charset="0"/>
                </a:rPr>
                <a:t>M’</a:t>
              </a:r>
            </a:p>
          </p:txBody>
        </p:sp>
      </p:grpSp>
      <p:grpSp>
        <p:nvGrpSpPr>
          <p:cNvPr id="4" name="Group 23"/>
          <p:cNvGrpSpPr>
            <a:grpSpLocks/>
          </p:cNvGrpSpPr>
          <p:nvPr/>
        </p:nvGrpSpPr>
        <p:grpSpPr bwMode="auto">
          <a:xfrm>
            <a:off x="1930400" y="1906588"/>
            <a:ext cx="466725" cy="2963862"/>
            <a:chOff x="1929744" y="1905988"/>
            <a:chExt cx="466794" cy="2963689"/>
          </a:xfrm>
        </p:grpSpPr>
        <p:cxnSp>
          <p:nvCxnSpPr>
            <p:cNvPr id="35869" name="Straight Connector 21"/>
            <p:cNvCxnSpPr>
              <a:cxnSpLocks noChangeShapeType="1"/>
            </p:cNvCxnSpPr>
            <p:nvPr/>
          </p:nvCxnSpPr>
          <p:spPr bwMode="auto">
            <a:xfrm rot="5400000" flipH="1" flipV="1">
              <a:off x="813460" y="3568535"/>
              <a:ext cx="2600696" cy="1588"/>
            </a:xfrm>
            <a:prstGeom prst="line">
              <a:avLst/>
            </a:prstGeom>
            <a:noFill/>
            <a:ln w="38100" algn="ctr">
              <a:solidFill>
                <a:srgbClr val="C00000"/>
              </a:solidFill>
              <a:round/>
              <a:headEnd/>
              <a:tailEnd/>
            </a:ln>
          </p:spPr>
        </p:cxnSp>
        <p:sp>
          <p:nvSpPr>
            <p:cNvPr id="35870" name="TextBox 22"/>
            <p:cNvSpPr txBox="1">
              <a:spLocks noChangeArrowheads="1"/>
            </p:cNvSpPr>
            <p:nvPr/>
          </p:nvSpPr>
          <p:spPr bwMode="auto">
            <a:xfrm>
              <a:off x="1929744" y="1905988"/>
              <a:ext cx="466794" cy="369332"/>
            </a:xfrm>
            <a:prstGeom prst="rect">
              <a:avLst/>
            </a:prstGeom>
            <a:noFill/>
            <a:ln w="9525">
              <a:noFill/>
              <a:miter lim="800000"/>
              <a:headEnd/>
              <a:tailEnd/>
            </a:ln>
          </p:spPr>
          <p:txBody>
            <a:bodyPr wrap="none">
              <a:spAutoFit/>
            </a:bodyPr>
            <a:lstStyle/>
            <a:p>
              <a:r>
                <a:rPr lang="en-US">
                  <a:latin typeface="Calibri" pitchFamily="34" charset="0"/>
                </a:rPr>
                <a:t>S</a:t>
              </a:r>
              <a:r>
                <a:rPr lang="en-US" baseline="-25000">
                  <a:latin typeface="Calibri" pitchFamily="34" charset="0"/>
                </a:rPr>
                <a:t>m</a:t>
              </a:r>
              <a:endParaRPr lang="en-US">
                <a:latin typeface="Calibri" pitchFamily="34" charset="0"/>
              </a:endParaRPr>
            </a:p>
          </p:txBody>
        </p:sp>
      </p:grpSp>
      <p:grpSp>
        <p:nvGrpSpPr>
          <p:cNvPr id="5" name="Group 24"/>
          <p:cNvGrpSpPr>
            <a:grpSpLocks/>
          </p:cNvGrpSpPr>
          <p:nvPr/>
        </p:nvGrpSpPr>
        <p:grpSpPr bwMode="auto">
          <a:xfrm>
            <a:off x="2817813" y="1879600"/>
            <a:ext cx="519112" cy="2963863"/>
            <a:chOff x="1929744" y="1905988"/>
            <a:chExt cx="518091" cy="2963689"/>
          </a:xfrm>
        </p:grpSpPr>
        <p:cxnSp>
          <p:nvCxnSpPr>
            <p:cNvPr id="35867" name="Straight Connector 25"/>
            <p:cNvCxnSpPr>
              <a:cxnSpLocks noChangeShapeType="1"/>
            </p:cNvCxnSpPr>
            <p:nvPr/>
          </p:nvCxnSpPr>
          <p:spPr bwMode="auto">
            <a:xfrm rot="5400000" flipH="1" flipV="1">
              <a:off x="813460" y="3568535"/>
              <a:ext cx="2600696" cy="1588"/>
            </a:xfrm>
            <a:prstGeom prst="line">
              <a:avLst/>
            </a:prstGeom>
            <a:noFill/>
            <a:ln w="38100" algn="ctr">
              <a:solidFill>
                <a:srgbClr val="FF0000"/>
              </a:solidFill>
              <a:round/>
              <a:headEnd/>
              <a:tailEnd/>
            </a:ln>
          </p:spPr>
        </p:cxnSp>
        <p:sp>
          <p:nvSpPr>
            <p:cNvPr id="35868" name="TextBox 26"/>
            <p:cNvSpPr txBox="1">
              <a:spLocks noChangeArrowheads="1"/>
            </p:cNvSpPr>
            <p:nvPr/>
          </p:nvSpPr>
          <p:spPr bwMode="auto">
            <a:xfrm>
              <a:off x="1929744" y="1905988"/>
              <a:ext cx="518091" cy="369332"/>
            </a:xfrm>
            <a:prstGeom prst="rect">
              <a:avLst/>
            </a:prstGeom>
            <a:noFill/>
            <a:ln w="9525">
              <a:noFill/>
              <a:miter lim="800000"/>
              <a:headEnd/>
              <a:tailEnd/>
            </a:ln>
          </p:spPr>
          <p:txBody>
            <a:bodyPr wrap="none">
              <a:spAutoFit/>
            </a:bodyPr>
            <a:lstStyle/>
            <a:p>
              <a:r>
                <a:rPr lang="en-US">
                  <a:latin typeface="Calibri" pitchFamily="34" charset="0"/>
                </a:rPr>
                <a:t>S’</a:t>
              </a:r>
              <a:r>
                <a:rPr lang="en-US" baseline="-25000">
                  <a:latin typeface="Calibri" pitchFamily="34" charset="0"/>
                </a:rPr>
                <a:t>m</a:t>
              </a:r>
              <a:endParaRPr lang="en-US">
                <a:latin typeface="Calibri" pitchFamily="34" charset="0"/>
              </a:endParaRPr>
            </a:p>
          </p:txBody>
        </p:sp>
      </p:grpSp>
      <p:grpSp>
        <p:nvGrpSpPr>
          <p:cNvPr id="6" name="Group 100"/>
          <p:cNvGrpSpPr>
            <a:grpSpLocks/>
          </p:cNvGrpSpPr>
          <p:nvPr/>
        </p:nvGrpSpPr>
        <p:grpSpPr bwMode="auto">
          <a:xfrm>
            <a:off x="2938463" y="3584575"/>
            <a:ext cx="420687" cy="396875"/>
            <a:chOff x="2084502" y="1841670"/>
            <a:chExt cx="422725" cy="395427"/>
          </a:xfrm>
        </p:grpSpPr>
        <p:sp>
          <p:nvSpPr>
            <p:cNvPr id="35865" name="Freeform 183"/>
            <p:cNvSpPr>
              <a:spLocks/>
            </p:cNvSpPr>
            <p:nvPr/>
          </p:nvSpPr>
          <p:spPr bwMode="auto">
            <a:xfrm>
              <a:off x="2084502" y="2100572"/>
              <a:ext cx="146050" cy="136525"/>
            </a:xfrm>
            <a:custGeom>
              <a:avLst/>
              <a:gdLst>
                <a:gd name="T0" fmla="*/ 2147483647 w 106"/>
                <a:gd name="T1" fmla="*/ 2147483647 h 68"/>
                <a:gd name="T2" fmla="*/ 2147483647 w 106"/>
                <a:gd name="T3" fmla="*/ 2147483647 h 68"/>
                <a:gd name="T4" fmla="*/ 2147483647 w 106"/>
                <a:gd name="T5" fmla="*/ 2147483647 h 68"/>
                <a:gd name="T6" fmla="*/ 2147483647 w 106"/>
                <a:gd name="T7" fmla="*/ 2147483647 h 68"/>
                <a:gd name="T8" fmla="*/ 2147483647 w 106"/>
                <a:gd name="T9" fmla="*/ 2147483647 h 68"/>
                <a:gd name="T10" fmla="*/ 2147483647 w 106"/>
                <a:gd name="T11" fmla="*/ 2147483647 h 68"/>
                <a:gd name="T12" fmla="*/ 2147483647 w 106"/>
                <a:gd name="T13" fmla="*/ 2147483647 h 68"/>
                <a:gd name="T14" fmla="*/ 2147483647 w 106"/>
                <a:gd name="T15" fmla="*/ 2147483647 h 68"/>
                <a:gd name="T16" fmla="*/ 2147483647 w 106"/>
                <a:gd name="T17" fmla="*/ 2147483647 h 68"/>
                <a:gd name="T18" fmla="*/ 2147483647 w 106"/>
                <a:gd name="T19" fmla="*/ 2147483647 h 68"/>
                <a:gd name="T20" fmla="*/ 2147483647 w 106"/>
                <a:gd name="T21" fmla="*/ 0 h 68"/>
                <a:gd name="T22" fmla="*/ 2147483647 w 106"/>
                <a:gd name="T23" fmla="*/ 0 h 68"/>
                <a:gd name="T24" fmla="*/ 2147483647 w 106"/>
                <a:gd name="T25" fmla="*/ 2147483647 h 68"/>
                <a:gd name="T26" fmla="*/ 2147483647 w 106"/>
                <a:gd name="T27" fmla="*/ 2147483647 h 68"/>
                <a:gd name="T28" fmla="*/ 2147483647 w 106"/>
                <a:gd name="T29" fmla="*/ 2147483647 h 68"/>
                <a:gd name="T30" fmla="*/ 0 w 106"/>
                <a:gd name="T31" fmla="*/ 2147483647 h 68"/>
                <a:gd name="T32" fmla="*/ 0 w 106"/>
                <a:gd name="T33" fmla="*/ 2147483647 h 68"/>
                <a:gd name="T34" fmla="*/ 2147483647 w 106"/>
                <a:gd name="T35" fmla="*/ 2147483647 h 68"/>
                <a:gd name="T36" fmla="*/ 2147483647 w 106"/>
                <a:gd name="T37" fmla="*/ 2147483647 h 68"/>
                <a:gd name="T38" fmla="*/ 2147483647 w 106"/>
                <a:gd name="T39" fmla="*/ 2147483647 h 68"/>
                <a:gd name="T40" fmla="*/ 2147483647 w 106"/>
                <a:gd name="T41" fmla="*/ 2147483647 h 68"/>
                <a:gd name="T42" fmla="*/ 2147483647 w 106"/>
                <a:gd name="T43" fmla="*/ 2147483647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6"/>
                <a:gd name="T67" fmla="*/ 0 h 68"/>
                <a:gd name="T68" fmla="*/ 106 w 106"/>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6" h="68">
                  <a:moveTo>
                    <a:pt x="56" y="68"/>
                  </a:moveTo>
                  <a:lnTo>
                    <a:pt x="56" y="68"/>
                  </a:lnTo>
                  <a:lnTo>
                    <a:pt x="76" y="65"/>
                  </a:lnTo>
                  <a:lnTo>
                    <a:pt x="91" y="58"/>
                  </a:lnTo>
                  <a:lnTo>
                    <a:pt x="101" y="45"/>
                  </a:lnTo>
                  <a:lnTo>
                    <a:pt x="106" y="32"/>
                  </a:lnTo>
                  <a:lnTo>
                    <a:pt x="101" y="19"/>
                  </a:lnTo>
                  <a:lnTo>
                    <a:pt x="91" y="9"/>
                  </a:lnTo>
                  <a:lnTo>
                    <a:pt x="76" y="3"/>
                  </a:lnTo>
                  <a:lnTo>
                    <a:pt x="56" y="0"/>
                  </a:lnTo>
                  <a:lnTo>
                    <a:pt x="36" y="3"/>
                  </a:lnTo>
                  <a:lnTo>
                    <a:pt x="15" y="9"/>
                  </a:lnTo>
                  <a:lnTo>
                    <a:pt x="5" y="19"/>
                  </a:lnTo>
                  <a:lnTo>
                    <a:pt x="0" y="32"/>
                  </a:lnTo>
                  <a:lnTo>
                    <a:pt x="5" y="45"/>
                  </a:lnTo>
                  <a:lnTo>
                    <a:pt x="15" y="58"/>
                  </a:lnTo>
                  <a:lnTo>
                    <a:pt x="36" y="65"/>
                  </a:lnTo>
                  <a:lnTo>
                    <a:pt x="56" y="68"/>
                  </a:lnTo>
                  <a:close/>
                </a:path>
              </a:pathLst>
            </a:custGeom>
            <a:solidFill>
              <a:srgbClr val="000000"/>
            </a:solidFill>
            <a:ln w="9525">
              <a:noFill/>
              <a:round/>
              <a:headEnd/>
              <a:tailEnd/>
            </a:ln>
          </p:spPr>
          <p:txBody>
            <a:bodyPr/>
            <a:lstStyle/>
            <a:p>
              <a:endParaRPr lang="en-US"/>
            </a:p>
          </p:txBody>
        </p:sp>
        <p:sp>
          <p:nvSpPr>
            <p:cNvPr id="35866" name="TextBox 69"/>
            <p:cNvSpPr txBox="1">
              <a:spLocks noChangeArrowheads="1"/>
            </p:cNvSpPr>
            <p:nvPr/>
          </p:nvSpPr>
          <p:spPr bwMode="auto">
            <a:xfrm>
              <a:off x="2194450" y="1841670"/>
              <a:ext cx="312777" cy="369094"/>
            </a:xfrm>
            <a:prstGeom prst="rect">
              <a:avLst/>
            </a:prstGeom>
            <a:noFill/>
            <a:ln w="9525">
              <a:noFill/>
              <a:miter lim="800000"/>
              <a:headEnd/>
              <a:tailEnd/>
            </a:ln>
          </p:spPr>
          <p:txBody>
            <a:bodyPr wrap="none">
              <a:spAutoFit/>
            </a:bodyPr>
            <a:lstStyle/>
            <a:p>
              <a:r>
                <a:rPr lang="en-US" i="1">
                  <a:latin typeface="Calibri" pitchFamily="34" charset="0"/>
                </a:rPr>
                <a:t>b</a:t>
              </a:r>
            </a:p>
          </p:txBody>
        </p:sp>
      </p:grpSp>
      <p:grpSp>
        <p:nvGrpSpPr>
          <p:cNvPr id="7" name="Group 100"/>
          <p:cNvGrpSpPr>
            <a:grpSpLocks/>
          </p:cNvGrpSpPr>
          <p:nvPr/>
        </p:nvGrpSpPr>
        <p:grpSpPr bwMode="auto">
          <a:xfrm>
            <a:off x="2058988" y="3005138"/>
            <a:ext cx="457200" cy="369887"/>
            <a:chOff x="2084502" y="1879909"/>
            <a:chExt cx="456927" cy="369094"/>
          </a:xfrm>
        </p:grpSpPr>
        <p:sp>
          <p:nvSpPr>
            <p:cNvPr id="35863" name="Freeform 183"/>
            <p:cNvSpPr>
              <a:spLocks/>
            </p:cNvSpPr>
            <p:nvPr/>
          </p:nvSpPr>
          <p:spPr bwMode="auto">
            <a:xfrm>
              <a:off x="2084502" y="2100572"/>
              <a:ext cx="146050" cy="136525"/>
            </a:xfrm>
            <a:custGeom>
              <a:avLst/>
              <a:gdLst>
                <a:gd name="T0" fmla="*/ 2147483647 w 106"/>
                <a:gd name="T1" fmla="*/ 2147483647 h 68"/>
                <a:gd name="T2" fmla="*/ 2147483647 w 106"/>
                <a:gd name="T3" fmla="*/ 2147483647 h 68"/>
                <a:gd name="T4" fmla="*/ 2147483647 w 106"/>
                <a:gd name="T5" fmla="*/ 2147483647 h 68"/>
                <a:gd name="T6" fmla="*/ 2147483647 w 106"/>
                <a:gd name="T7" fmla="*/ 2147483647 h 68"/>
                <a:gd name="T8" fmla="*/ 2147483647 w 106"/>
                <a:gd name="T9" fmla="*/ 2147483647 h 68"/>
                <a:gd name="T10" fmla="*/ 2147483647 w 106"/>
                <a:gd name="T11" fmla="*/ 2147483647 h 68"/>
                <a:gd name="T12" fmla="*/ 2147483647 w 106"/>
                <a:gd name="T13" fmla="*/ 2147483647 h 68"/>
                <a:gd name="T14" fmla="*/ 2147483647 w 106"/>
                <a:gd name="T15" fmla="*/ 2147483647 h 68"/>
                <a:gd name="T16" fmla="*/ 2147483647 w 106"/>
                <a:gd name="T17" fmla="*/ 2147483647 h 68"/>
                <a:gd name="T18" fmla="*/ 2147483647 w 106"/>
                <a:gd name="T19" fmla="*/ 2147483647 h 68"/>
                <a:gd name="T20" fmla="*/ 2147483647 w 106"/>
                <a:gd name="T21" fmla="*/ 0 h 68"/>
                <a:gd name="T22" fmla="*/ 2147483647 w 106"/>
                <a:gd name="T23" fmla="*/ 0 h 68"/>
                <a:gd name="T24" fmla="*/ 2147483647 w 106"/>
                <a:gd name="T25" fmla="*/ 2147483647 h 68"/>
                <a:gd name="T26" fmla="*/ 2147483647 w 106"/>
                <a:gd name="T27" fmla="*/ 2147483647 h 68"/>
                <a:gd name="T28" fmla="*/ 2147483647 w 106"/>
                <a:gd name="T29" fmla="*/ 2147483647 h 68"/>
                <a:gd name="T30" fmla="*/ 0 w 106"/>
                <a:gd name="T31" fmla="*/ 2147483647 h 68"/>
                <a:gd name="T32" fmla="*/ 0 w 106"/>
                <a:gd name="T33" fmla="*/ 2147483647 h 68"/>
                <a:gd name="T34" fmla="*/ 2147483647 w 106"/>
                <a:gd name="T35" fmla="*/ 2147483647 h 68"/>
                <a:gd name="T36" fmla="*/ 2147483647 w 106"/>
                <a:gd name="T37" fmla="*/ 2147483647 h 68"/>
                <a:gd name="T38" fmla="*/ 2147483647 w 106"/>
                <a:gd name="T39" fmla="*/ 2147483647 h 68"/>
                <a:gd name="T40" fmla="*/ 2147483647 w 106"/>
                <a:gd name="T41" fmla="*/ 2147483647 h 68"/>
                <a:gd name="T42" fmla="*/ 2147483647 w 106"/>
                <a:gd name="T43" fmla="*/ 2147483647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6"/>
                <a:gd name="T67" fmla="*/ 0 h 68"/>
                <a:gd name="T68" fmla="*/ 106 w 106"/>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6" h="68">
                  <a:moveTo>
                    <a:pt x="56" y="68"/>
                  </a:moveTo>
                  <a:lnTo>
                    <a:pt x="56" y="68"/>
                  </a:lnTo>
                  <a:lnTo>
                    <a:pt x="76" y="65"/>
                  </a:lnTo>
                  <a:lnTo>
                    <a:pt x="91" y="58"/>
                  </a:lnTo>
                  <a:lnTo>
                    <a:pt x="101" y="45"/>
                  </a:lnTo>
                  <a:lnTo>
                    <a:pt x="106" y="32"/>
                  </a:lnTo>
                  <a:lnTo>
                    <a:pt x="101" y="19"/>
                  </a:lnTo>
                  <a:lnTo>
                    <a:pt x="91" y="9"/>
                  </a:lnTo>
                  <a:lnTo>
                    <a:pt x="76" y="3"/>
                  </a:lnTo>
                  <a:lnTo>
                    <a:pt x="56" y="0"/>
                  </a:lnTo>
                  <a:lnTo>
                    <a:pt x="36" y="3"/>
                  </a:lnTo>
                  <a:lnTo>
                    <a:pt x="15" y="9"/>
                  </a:lnTo>
                  <a:lnTo>
                    <a:pt x="5" y="19"/>
                  </a:lnTo>
                  <a:lnTo>
                    <a:pt x="0" y="32"/>
                  </a:lnTo>
                  <a:lnTo>
                    <a:pt x="5" y="45"/>
                  </a:lnTo>
                  <a:lnTo>
                    <a:pt x="15" y="58"/>
                  </a:lnTo>
                  <a:lnTo>
                    <a:pt x="36" y="65"/>
                  </a:lnTo>
                  <a:lnTo>
                    <a:pt x="56" y="68"/>
                  </a:lnTo>
                  <a:close/>
                </a:path>
              </a:pathLst>
            </a:custGeom>
            <a:solidFill>
              <a:srgbClr val="000000"/>
            </a:solidFill>
            <a:ln w="9525">
              <a:noFill/>
              <a:round/>
              <a:headEnd/>
              <a:tailEnd/>
            </a:ln>
          </p:spPr>
          <p:txBody>
            <a:bodyPr/>
            <a:lstStyle/>
            <a:p>
              <a:endParaRPr lang="en-US"/>
            </a:p>
          </p:txBody>
        </p:sp>
        <p:sp>
          <p:nvSpPr>
            <p:cNvPr id="35864" name="TextBox 69"/>
            <p:cNvSpPr txBox="1">
              <a:spLocks noChangeArrowheads="1"/>
            </p:cNvSpPr>
            <p:nvPr/>
          </p:nvSpPr>
          <p:spPr bwMode="auto">
            <a:xfrm>
              <a:off x="2228731" y="1879909"/>
              <a:ext cx="312698" cy="369094"/>
            </a:xfrm>
            <a:prstGeom prst="rect">
              <a:avLst/>
            </a:prstGeom>
            <a:noFill/>
            <a:ln w="9525">
              <a:noFill/>
              <a:miter lim="800000"/>
              <a:headEnd/>
              <a:tailEnd/>
            </a:ln>
          </p:spPr>
          <p:txBody>
            <a:bodyPr wrap="none">
              <a:spAutoFit/>
            </a:bodyPr>
            <a:lstStyle/>
            <a:p>
              <a:r>
                <a:rPr lang="en-US" i="1">
                  <a:latin typeface="Calibri" pitchFamily="34" charset="0"/>
                </a:rPr>
                <a:t>a</a:t>
              </a:r>
            </a:p>
          </p:txBody>
        </p:sp>
      </p:grpSp>
      <p:cxnSp>
        <p:nvCxnSpPr>
          <p:cNvPr id="35" name="Straight Connector 34"/>
          <p:cNvCxnSpPr>
            <a:cxnSpLocks noChangeShapeType="1"/>
          </p:cNvCxnSpPr>
          <p:nvPr/>
        </p:nvCxnSpPr>
        <p:spPr bwMode="auto">
          <a:xfrm rot="10800000">
            <a:off x="1306513" y="3289300"/>
            <a:ext cx="819150" cy="1588"/>
          </a:xfrm>
          <a:prstGeom prst="line">
            <a:avLst/>
          </a:prstGeom>
          <a:noFill/>
          <a:ln w="9525" algn="ctr">
            <a:solidFill>
              <a:schemeClr val="tx1"/>
            </a:solidFill>
            <a:prstDash val="dash"/>
            <a:round/>
            <a:headEnd/>
            <a:tailEnd/>
          </a:ln>
        </p:spPr>
      </p:cxnSp>
      <p:cxnSp>
        <p:nvCxnSpPr>
          <p:cNvPr id="37" name="Straight Connector 36"/>
          <p:cNvCxnSpPr>
            <a:cxnSpLocks noChangeShapeType="1"/>
          </p:cNvCxnSpPr>
          <p:nvPr/>
        </p:nvCxnSpPr>
        <p:spPr bwMode="auto">
          <a:xfrm rot="10800000">
            <a:off x="1282700" y="3919538"/>
            <a:ext cx="1722438" cy="1587"/>
          </a:xfrm>
          <a:prstGeom prst="line">
            <a:avLst/>
          </a:prstGeom>
          <a:noFill/>
          <a:ln w="9525" algn="ctr">
            <a:solidFill>
              <a:schemeClr val="tx1"/>
            </a:solidFill>
            <a:prstDash val="dash"/>
            <a:round/>
            <a:headEnd/>
            <a:tailEnd/>
          </a:ln>
        </p:spPr>
      </p:cxnSp>
      <p:grpSp>
        <p:nvGrpSpPr>
          <p:cNvPr id="8" name="Group 46"/>
          <p:cNvGrpSpPr>
            <a:grpSpLocks/>
          </p:cNvGrpSpPr>
          <p:nvPr/>
        </p:nvGrpSpPr>
        <p:grpSpPr bwMode="auto">
          <a:xfrm>
            <a:off x="514350" y="1784350"/>
            <a:ext cx="792163" cy="3073400"/>
            <a:chOff x="514889" y="1784191"/>
            <a:chExt cx="792205" cy="3073611"/>
          </a:xfrm>
        </p:grpSpPr>
        <p:cxnSp>
          <p:nvCxnSpPr>
            <p:cNvPr id="35857" name="Straight Connector 5"/>
            <p:cNvCxnSpPr>
              <a:cxnSpLocks noChangeShapeType="1"/>
            </p:cNvCxnSpPr>
            <p:nvPr/>
          </p:nvCxnSpPr>
          <p:spPr bwMode="auto">
            <a:xfrm rot="5400000">
              <a:off x="-172178" y="3378530"/>
              <a:ext cx="2956956" cy="1588"/>
            </a:xfrm>
            <a:prstGeom prst="line">
              <a:avLst/>
            </a:prstGeom>
            <a:noFill/>
            <a:ln w="28575" algn="ctr">
              <a:solidFill>
                <a:schemeClr val="tx1"/>
              </a:solidFill>
              <a:round/>
              <a:headEnd/>
              <a:tailEnd/>
            </a:ln>
          </p:spPr>
        </p:cxnSp>
        <p:sp>
          <p:nvSpPr>
            <p:cNvPr id="35858" name="TextBox 6"/>
            <p:cNvSpPr txBox="1">
              <a:spLocks noChangeArrowheads="1"/>
            </p:cNvSpPr>
            <p:nvPr/>
          </p:nvSpPr>
          <p:spPr bwMode="auto">
            <a:xfrm rot="-5400000">
              <a:off x="388701" y="1910379"/>
              <a:ext cx="954107" cy="701731"/>
            </a:xfrm>
            <a:prstGeom prst="rect">
              <a:avLst/>
            </a:prstGeom>
            <a:noFill/>
            <a:ln w="9525">
              <a:noFill/>
              <a:miter lim="800000"/>
              <a:headEnd/>
              <a:tailEnd/>
            </a:ln>
          </p:spPr>
          <p:txBody>
            <a:bodyPr wrap="none">
              <a:spAutoFit/>
            </a:bodyPr>
            <a:lstStyle/>
            <a:p>
              <a:r>
                <a:rPr lang="en-US">
                  <a:latin typeface="Calibri" pitchFamily="34" charset="0"/>
                </a:rPr>
                <a:t>Interest</a:t>
              </a:r>
            </a:p>
            <a:p>
              <a:r>
                <a:rPr lang="en-US">
                  <a:latin typeface="Calibri" pitchFamily="34" charset="0"/>
                </a:rPr>
                <a:t> rate</a:t>
              </a:r>
            </a:p>
          </p:txBody>
        </p:sp>
        <p:cxnSp>
          <p:nvCxnSpPr>
            <p:cNvPr id="35859" name="Straight Connector 38"/>
            <p:cNvCxnSpPr>
              <a:cxnSpLocks noChangeShapeType="1"/>
            </p:cNvCxnSpPr>
            <p:nvPr/>
          </p:nvCxnSpPr>
          <p:spPr bwMode="auto">
            <a:xfrm rot="10800000" flipV="1">
              <a:off x="1152396" y="3920443"/>
              <a:ext cx="142017" cy="203"/>
            </a:xfrm>
            <a:prstGeom prst="line">
              <a:avLst/>
            </a:prstGeom>
            <a:noFill/>
            <a:ln w="9525" algn="ctr">
              <a:solidFill>
                <a:schemeClr val="tx1"/>
              </a:solidFill>
              <a:round/>
              <a:headEnd/>
              <a:tailEnd/>
            </a:ln>
          </p:spPr>
        </p:cxnSp>
        <p:cxnSp>
          <p:nvCxnSpPr>
            <p:cNvPr id="35860" name="Straight Connector 42"/>
            <p:cNvCxnSpPr>
              <a:cxnSpLocks noChangeShapeType="1"/>
            </p:cNvCxnSpPr>
            <p:nvPr/>
          </p:nvCxnSpPr>
          <p:spPr bwMode="auto">
            <a:xfrm rot="10800000" flipV="1">
              <a:off x="1152396" y="3289852"/>
              <a:ext cx="142017" cy="203"/>
            </a:xfrm>
            <a:prstGeom prst="line">
              <a:avLst/>
            </a:prstGeom>
            <a:noFill/>
            <a:ln w="9525" algn="ctr">
              <a:solidFill>
                <a:schemeClr val="tx1"/>
              </a:solidFill>
              <a:round/>
              <a:headEnd/>
              <a:tailEnd/>
            </a:ln>
          </p:spPr>
        </p:cxnSp>
        <p:sp>
          <p:nvSpPr>
            <p:cNvPr id="35861" name="TextBox 43"/>
            <p:cNvSpPr txBox="1">
              <a:spLocks noChangeArrowheads="1"/>
            </p:cNvSpPr>
            <p:nvPr/>
          </p:nvSpPr>
          <p:spPr bwMode="auto">
            <a:xfrm>
              <a:off x="966181" y="3104738"/>
              <a:ext cx="235962" cy="369332"/>
            </a:xfrm>
            <a:prstGeom prst="rect">
              <a:avLst/>
            </a:prstGeom>
            <a:noFill/>
            <a:ln w="9525">
              <a:noFill/>
              <a:miter lim="800000"/>
              <a:headEnd/>
              <a:tailEnd/>
            </a:ln>
          </p:spPr>
          <p:txBody>
            <a:bodyPr wrap="none">
              <a:spAutoFit/>
            </a:bodyPr>
            <a:lstStyle/>
            <a:p>
              <a:r>
                <a:rPr lang="en-US">
                  <a:latin typeface="Calibri" pitchFamily="34" charset="0"/>
                </a:rPr>
                <a:t>i</a:t>
              </a:r>
            </a:p>
          </p:txBody>
        </p:sp>
        <p:sp>
          <p:nvSpPr>
            <p:cNvPr id="35862" name="TextBox 44"/>
            <p:cNvSpPr txBox="1">
              <a:spLocks noChangeArrowheads="1"/>
            </p:cNvSpPr>
            <p:nvPr/>
          </p:nvSpPr>
          <p:spPr bwMode="auto">
            <a:xfrm>
              <a:off x="914885" y="3714338"/>
              <a:ext cx="287258" cy="369332"/>
            </a:xfrm>
            <a:prstGeom prst="rect">
              <a:avLst/>
            </a:prstGeom>
            <a:noFill/>
            <a:ln w="9525">
              <a:noFill/>
              <a:miter lim="800000"/>
              <a:headEnd/>
              <a:tailEnd/>
            </a:ln>
          </p:spPr>
          <p:txBody>
            <a:bodyPr wrap="none">
              <a:spAutoFit/>
            </a:bodyPr>
            <a:lstStyle/>
            <a:p>
              <a:r>
                <a:rPr lang="en-US">
                  <a:latin typeface="Calibri" pitchFamily="34" charset="0"/>
                </a:rPr>
                <a:t>i’</a:t>
              </a:r>
            </a:p>
          </p:txBody>
        </p:sp>
      </p:grpSp>
      <p:sp>
        <p:nvSpPr>
          <p:cNvPr id="48" name="TextBox 47"/>
          <p:cNvSpPr txBox="1">
            <a:spLocks noChangeArrowheads="1"/>
          </p:cNvSpPr>
          <p:nvPr/>
        </p:nvSpPr>
        <p:spPr bwMode="auto">
          <a:xfrm>
            <a:off x="5468938" y="2700338"/>
            <a:ext cx="3675062" cy="1200150"/>
          </a:xfrm>
          <a:prstGeom prst="rect">
            <a:avLst/>
          </a:prstGeom>
          <a:noFill/>
          <a:ln w="9525">
            <a:noFill/>
            <a:miter lim="800000"/>
            <a:headEnd/>
            <a:tailEnd/>
          </a:ln>
        </p:spPr>
        <p:txBody>
          <a:bodyPr>
            <a:spAutoFit/>
          </a:bodyPr>
          <a:lstStyle/>
          <a:p>
            <a:r>
              <a:rPr lang="en-US">
                <a:solidFill>
                  <a:srgbClr val="660066"/>
                </a:solidFill>
                <a:latin typeface="Calibri" pitchFamily="34" charset="0"/>
              </a:rPr>
              <a:t>At point a, the intersection of the money supply, S</a:t>
            </a:r>
            <a:r>
              <a:rPr lang="en-US" baseline="-25000">
                <a:solidFill>
                  <a:srgbClr val="660066"/>
                </a:solidFill>
                <a:latin typeface="Calibri" pitchFamily="34" charset="0"/>
              </a:rPr>
              <a:t>m</a:t>
            </a:r>
            <a:r>
              <a:rPr lang="en-US">
                <a:solidFill>
                  <a:srgbClr val="660066"/>
                </a:solidFill>
                <a:latin typeface="Calibri" pitchFamily="34" charset="0"/>
              </a:rPr>
              <a:t>, and the money demand, D</a:t>
            </a:r>
            <a:r>
              <a:rPr lang="en-US" baseline="-25000">
                <a:solidFill>
                  <a:srgbClr val="660066"/>
                </a:solidFill>
                <a:latin typeface="Calibri" pitchFamily="34" charset="0"/>
              </a:rPr>
              <a:t>m</a:t>
            </a:r>
            <a:r>
              <a:rPr lang="en-US">
                <a:solidFill>
                  <a:srgbClr val="660066"/>
                </a:solidFill>
                <a:latin typeface="Calibri" pitchFamily="34" charset="0"/>
              </a:rPr>
              <a:t>, determines the market interest rate, i.</a:t>
            </a:r>
          </a:p>
        </p:txBody>
      </p:sp>
      <p:sp>
        <p:nvSpPr>
          <p:cNvPr id="49" name="TextBox 48"/>
          <p:cNvSpPr txBox="1">
            <a:spLocks noChangeArrowheads="1"/>
          </p:cNvSpPr>
          <p:nvPr/>
        </p:nvSpPr>
        <p:spPr bwMode="auto">
          <a:xfrm>
            <a:off x="5468938" y="3884613"/>
            <a:ext cx="3675062" cy="1477962"/>
          </a:xfrm>
          <a:prstGeom prst="rect">
            <a:avLst/>
          </a:prstGeom>
          <a:noFill/>
          <a:ln w="9525">
            <a:noFill/>
            <a:miter lim="800000"/>
            <a:headEnd/>
            <a:tailEnd/>
          </a:ln>
        </p:spPr>
        <p:txBody>
          <a:bodyPr>
            <a:spAutoFit/>
          </a:bodyPr>
          <a:lstStyle/>
          <a:p>
            <a:r>
              <a:rPr lang="en-US">
                <a:solidFill>
                  <a:srgbClr val="660066"/>
                </a:solidFill>
                <a:latin typeface="Calibri" pitchFamily="34" charset="0"/>
              </a:rPr>
              <a:t>Following an increase in the money supply to S’</a:t>
            </a:r>
            <a:r>
              <a:rPr lang="en-US" baseline="-25000">
                <a:solidFill>
                  <a:srgbClr val="660066"/>
                </a:solidFill>
                <a:latin typeface="Calibri" pitchFamily="34" charset="0"/>
              </a:rPr>
              <a:t>m</a:t>
            </a:r>
            <a:r>
              <a:rPr lang="en-US">
                <a:solidFill>
                  <a:srgbClr val="660066"/>
                </a:solidFill>
                <a:latin typeface="Calibri" pitchFamily="34" charset="0"/>
              </a:rPr>
              <a:t>, the quantity of money supplied exceeds the quantity demanded at the original interest rate, i.</a:t>
            </a:r>
          </a:p>
        </p:txBody>
      </p:sp>
      <p:sp>
        <p:nvSpPr>
          <p:cNvPr id="50" name="TextBox 49"/>
          <p:cNvSpPr txBox="1">
            <a:spLocks noChangeArrowheads="1"/>
          </p:cNvSpPr>
          <p:nvPr/>
        </p:nvSpPr>
        <p:spPr bwMode="auto">
          <a:xfrm>
            <a:off x="442913" y="5657850"/>
            <a:ext cx="7940675" cy="923925"/>
          </a:xfrm>
          <a:prstGeom prst="rect">
            <a:avLst/>
          </a:prstGeom>
          <a:noFill/>
          <a:ln w="9525">
            <a:noFill/>
            <a:miter lim="800000"/>
            <a:headEnd/>
            <a:tailEnd/>
          </a:ln>
        </p:spPr>
        <p:txBody>
          <a:bodyPr>
            <a:spAutoFit/>
          </a:bodyPr>
          <a:lstStyle/>
          <a:p>
            <a:r>
              <a:rPr lang="en-US">
                <a:solidFill>
                  <a:srgbClr val="660066"/>
                </a:solidFill>
                <a:latin typeface="Calibri" pitchFamily="34" charset="0"/>
              </a:rPr>
              <a:t>People attempt to exchange money for bonds or other financial assets. In doing so, they push down the interest rate to i’, where quantity demanded equals quantity supplied. This new equilibrium occurs at point b.</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22" presetClass="entr" presetSubtype="4"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par>
                          <p:cTn id="11" fill="hold" nodeType="afterGroup">
                            <p:stCondLst>
                              <p:cond delay="5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nodeType="afterGroup">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left)">
                                      <p:cBhvr>
                                        <p:cTn id="18" dur="500"/>
                                        <p:tgtEl>
                                          <p:spTgt spid="1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left)">
                                      <p:cBhvr>
                                        <p:cTn id="23" dur="500"/>
                                        <p:tgtEl>
                                          <p:spTgt spid="2"/>
                                        </p:tgtEl>
                                      </p:cBhvr>
                                    </p:animEffect>
                                  </p:childTnLst>
                                </p:cTn>
                              </p:par>
                            </p:childTnLst>
                          </p:cTn>
                        </p:par>
                        <p:par>
                          <p:cTn id="24" fill="hold" nodeType="afterGroup">
                            <p:stCondLst>
                              <p:cond delay="500"/>
                            </p:stCondLst>
                            <p:childTnLst>
                              <p:par>
                                <p:cTn id="25" presetID="22" presetClass="entr" presetSubtype="8" fill="hold"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left)">
                                      <p:cBhvr>
                                        <p:cTn id="27" dur="500"/>
                                        <p:tgtEl>
                                          <p:spTgt spid="35"/>
                                        </p:tgtEl>
                                      </p:cBhvr>
                                    </p:animEffect>
                                  </p:childTnLst>
                                </p:cTn>
                              </p:par>
                            </p:childTnLst>
                          </p:cTn>
                        </p:par>
                        <p:par>
                          <p:cTn id="28" fill="hold" nodeType="afterGroup">
                            <p:stCondLst>
                              <p:cond delay="1000"/>
                            </p:stCondLst>
                            <p:childTnLst>
                              <p:par>
                                <p:cTn id="29" presetID="22" presetClass="entr" presetSubtype="8" fill="hold"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left)">
                                      <p:cBhvr>
                                        <p:cTn id="31" dur="500"/>
                                        <p:tgtEl>
                                          <p:spTgt spid="7"/>
                                        </p:tgtEl>
                                      </p:cBhvr>
                                    </p:animEffect>
                                  </p:childTnLst>
                                </p:cTn>
                              </p:par>
                            </p:childTnLst>
                          </p:cTn>
                        </p:par>
                        <p:par>
                          <p:cTn id="32" fill="hold" nodeType="afterGroup">
                            <p:stCondLst>
                              <p:cond delay="1500"/>
                            </p:stCondLst>
                            <p:childTnLst>
                              <p:par>
                                <p:cTn id="33" presetID="22" presetClass="entr" presetSubtype="8" fill="hold" grpId="0"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wipe(left)">
                                      <p:cBhvr>
                                        <p:cTn id="35" dur="500"/>
                                        <p:tgtEl>
                                          <p:spTgt spid="4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down)">
                                      <p:cBhvr>
                                        <p:cTn id="40" dur="500"/>
                                        <p:tgtEl>
                                          <p:spTgt spid="5"/>
                                        </p:tgtEl>
                                      </p:cBhvr>
                                    </p:animEffect>
                                  </p:childTnLst>
                                </p:cTn>
                              </p:par>
                            </p:childTnLst>
                          </p:cTn>
                        </p:par>
                        <p:par>
                          <p:cTn id="41" fill="hold" nodeType="afterGroup">
                            <p:stCondLst>
                              <p:cond delay="500"/>
                            </p:stCondLst>
                            <p:childTnLst>
                              <p:par>
                                <p:cTn id="42" presetID="22" presetClass="entr" presetSubtype="8" fill="hold" nodeType="after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wipe(left)">
                                      <p:cBhvr>
                                        <p:cTn id="44" dur="500"/>
                                        <p:tgtEl>
                                          <p:spTgt spid="6"/>
                                        </p:tgtEl>
                                      </p:cBhvr>
                                    </p:animEffect>
                                  </p:childTnLst>
                                </p:cTn>
                              </p:par>
                            </p:childTnLst>
                          </p:cTn>
                        </p:par>
                        <p:par>
                          <p:cTn id="45" fill="hold" nodeType="afterGroup">
                            <p:stCondLst>
                              <p:cond delay="1000"/>
                            </p:stCondLst>
                            <p:childTnLst>
                              <p:par>
                                <p:cTn id="46" presetID="22" presetClass="entr" presetSubtype="8" fill="hold"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wipe(left)">
                                      <p:cBhvr>
                                        <p:cTn id="48" dur="500"/>
                                        <p:tgtEl>
                                          <p:spTgt spid="37"/>
                                        </p:tgtEl>
                                      </p:cBhvr>
                                    </p:animEffect>
                                  </p:childTnLst>
                                </p:cTn>
                              </p:par>
                            </p:childTnLst>
                          </p:cTn>
                        </p:par>
                        <p:par>
                          <p:cTn id="49" fill="hold" nodeType="afterGroup">
                            <p:stCondLst>
                              <p:cond delay="2000"/>
                            </p:stCondLst>
                            <p:childTnLst>
                              <p:par>
                                <p:cTn id="50" presetID="22" presetClass="entr" presetSubtype="8" fill="hold" grpId="0" nodeType="after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wipe(left)">
                                      <p:cBhvr>
                                        <p:cTn id="52" dur="500"/>
                                        <p:tgtEl>
                                          <p:spTgt spid="49"/>
                                        </p:tgtEl>
                                      </p:cBhvr>
                                    </p:animEffect>
                                  </p:childTnLst>
                                </p:cTn>
                              </p:par>
                            </p:childTnLst>
                          </p:cTn>
                        </p:par>
                        <p:par>
                          <p:cTn id="53" fill="hold" nodeType="afterGroup">
                            <p:stCondLst>
                              <p:cond delay="2500"/>
                            </p:stCondLst>
                            <p:childTnLst>
                              <p:par>
                                <p:cTn id="54" presetID="22" presetClass="entr" presetSubtype="8" fill="hold" grpId="0" nodeType="afterEffect">
                                  <p:stCondLst>
                                    <p:cond delay="0"/>
                                  </p:stCondLst>
                                  <p:childTnLst>
                                    <p:set>
                                      <p:cBhvr>
                                        <p:cTn id="55" dur="1" fill="hold">
                                          <p:stCondLst>
                                            <p:cond delay="0"/>
                                          </p:stCondLst>
                                        </p:cTn>
                                        <p:tgtEl>
                                          <p:spTgt spid="50"/>
                                        </p:tgtEl>
                                        <p:attrNameLst>
                                          <p:attrName>style.visibility</p:attrName>
                                        </p:attrNameLst>
                                      </p:cBhvr>
                                      <p:to>
                                        <p:strVal val="visible"/>
                                      </p:to>
                                    </p:set>
                                    <p:animEffect transition="in" filter="wipe(left)">
                                      <p:cBhvr>
                                        <p:cTn id="56"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48" grpId="0"/>
      <p:bldP spid="49" grpId="0"/>
      <p:bldP spid="5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2"/>
          </p:nvPr>
        </p:nvSpPr>
        <p:spPr bwMode="auto">
          <a:prstGeom prst="rect">
            <a:avLst/>
          </a:prstGeom>
          <a:noFill/>
          <a:ln>
            <a:miter lim="800000"/>
            <a:headEnd/>
            <a:tailEnd/>
          </a:ln>
        </p:spPr>
        <p:txBody>
          <a:bodyPr/>
          <a:lstStyle/>
          <a:p>
            <a:fld id="{B9F425E0-2620-4778-B17C-7DF7A9372F1E}" type="slidenum">
              <a:rPr lang="en-US"/>
              <a:pPr/>
              <a:t>33</a:t>
            </a:fld>
            <a:endParaRPr lang="en-US"/>
          </a:p>
        </p:txBody>
      </p:sp>
      <p:sp>
        <p:nvSpPr>
          <p:cNvPr id="36867" name="Content Placeholder 2"/>
          <p:cNvSpPr>
            <a:spLocks noGrp="1"/>
          </p:cNvSpPr>
          <p:nvPr>
            <p:ph idx="4294967295"/>
          </p:nvPr>
        </p:nvSpPr>
        <p:spPr>
          <a:xfrm>
            <a:off x="914400" y="228600"/>
            <a:ext cx="8229600" cy="4525963"/>
          </a:xfrm>
        </p:spPr>
        <p:txBody>
          <a:bodyPr/>
          <a:lstStyle/>
          <a:p>
            <a:pPr eaLnBrk="1" hangingPunct="1">
              <a:buFontTx/>
              <a:buNone/>
            </a:pPr>
            <a:r>
              <a:rPr lang="en-US" smtClean="0"/>
              <a:t>Effects of an increase in the money supply on interest rates, investment, and aggregate demand</a:t>
            </a:r>
          </a:p>
        </p:txBody>
      </p:sp>
      <p:sp>
        <p:nvSpPr>
          <p:cNvPr id="5" name="TextBox 4"/>
          <p:cNvSpPr txBox="1">
            <a:spLocks noChangeArrowheads="1"/>
          </p:cNvSpPr>
          <p:nvPr/>
        </p:nvSpPr>
        <p:spPr bwMode="auto">
          <a:xfrm>
            <a:off x="379413" y="5335588"/>
            <a:ext cx="2554287" cy="1200150"/>
          </a:xfrm>
          <a:prstGeom prst="rect">
            <a:avLst/>
          </a:prstGeom>
          <a:noFill/>
          <a:ln w="9525">
            <a:noFill/>
            <a:miter lim="800000"/>
            <a:headEnd/>
            <a:tailEnd/>
          </a:ln>
        </p:spPr>
        <p:txBody>
          <a:bodyPr>
            <a:spAutoFit/>
          </a:bodyPr>
          <a:lstStyle/>
          <a:p>
            <a:r>
              <a:rPr lang="en-US">
                <a:solidFill>
                  <a:srgbClr val="660066"/>
                </a:solidFill>
                <a:latin typeface="Calibri" pitchFamily="34" charset="0"/>
              </a:rPr>
              <a:t>An increase in the money supply drives the interest rate down to i'. </a:t>
            </a:r>
          </a:p>
        </p:txBody>
      </p:sp>
      <p:grpSp>
        <p:nvGrpSpPr>
          <p:cNvPr id="2" name="Group 5"/>
          <p:cNvGrpSpPr>
            <a:grpSpLocks/>
          </p:cNvGrpSpPr>
          <p:nvPr/>
        </p:nvGrpSpPr>
        <p:grpSpPr bwMode="auto">
          <a:xfrm>
            <a:off x="1354138" y="2457450"/>
            <a:ext cx="2184400" cy="1841500"/>
            <a:chOff x="2522484" y="2692898"/>
            <a:chExt cx="2793327" cy="1970566"/>
          </a:xfrm>
        </p:grpSpPr>
        <p:sp>
          <p:nvSpPr>
            <p:cNvPr id="36969" name="Freeform 6"/>
            <p:cNvSpPr>
              <a:spLocks noChangeArrowheads="1"/>
            </p:cNvSpPr>
            <p:nvPr/>
          </p:nvSpPr>
          <p:spPr bwMode="auto">
            <a:xfrm>
              <a:off x="2522484" y="2692898"/>
              <a:ext cx="2393899" cy="1807852"/>
            </a:xfrm>
            <a:custGeom>
              <a:avLst/>
              <a:gdLst>
                <a:gd name="T0" fmla="*/ 0 w 1463040"/>
                <a:gd name="T1" fmla="*/ 0 h 1694688"/>
                <a:gd name="T2" fmla="*/ 33824794 w 1463040"/>
                <a:gd name="T3" fmla="*/ 1963251 h 1694688"/>
                <a:gd name="T4" fmla="*/ 122999044 w 1463040"/>
                <a:gd name="T5" fmla="*/ 3032129 h 1694688"/>
                <a:gd name="T6" fmla="*/ 0 60000 65536"/>
                <a:gd name="T7" fmla="*/ 0 60000 65536"/>
                <a:gd name="T8" fmla="*/ 0 60000 65536"/>
                <a:gd name="T9" fmla="*/ 0 w 1463040"/>
                <a:gd name="T10" fmla="*/ 0 h 1694688"/>
                <a:gd name="T11" fmla="*/ 1463040 w 1463040"/>
                <a:gd name="T12" fmla="*/ 1694688 h 1694688"/>
              </a:gdLst>
              <a:ahLst/>
              <a:cxnLst>
                <a:cxn ang="T6">
                  <a:pos x="T0" y="T1"/>
                </a:cxn>
                <a:cxn ang="T7">
                  <a:pos x="T2" y="T3"/>
                </a:cxn>
                <a:cxn ang="T8">
                  <a:pos x="T4" y="T5"/>
                </a:cxn>
              </a:cxnLst>
              <a:rect l="T9" t="T10" r="T11" b="T12"/>
              <a:pathLst>
                <a:path w="1463040" h="1694688">
                  <a:moveTo>
                    <a:pt x="0" y="0"/>
                  </a:moveTo>
                  <a:cubicBezTo>
                    <a:pt x="14438" y="342414"/>
                    <a:pt x="158496" y="814832"/>
                    <a:pt x="402336" y="1097280"/>
                  </a:cubicBezTo>
                  <a:cubicBezTo>
                    <a:pt x="646176" y="1379728"/>
                    <a:pt x="1024982" y="1556793"/>
                    <a:pt x="1463040" y="1694688"/>
                  </a:cubicBezTo>
                </a:path>
              </a:pathLst>
            </a:custGeom>
            <a:noFill/>
            <a:ln w="38100" algn="ctr">
              <a:solidFill>
                <a:schemeClr val="accent2"/>
              </a:solidFill>
              <a:round/>
              <a:headEnd/>
              <a:tailEnd/>
            </a:ln>
          </p:spPr>
          <p:txBody>
            <a:bodyPr wrap="none" anchor="ctr"/>
            <a:lstStyle/>
            <a:p>
              <a:endParaRPr lang="en-US"/>
            </a:p>
          </p:txBody>
        </p:sp>
        <p:sp>
          <p:nvSpPr>
            <p:cNvPr id="36970" name="TextBox 7"/>
            <p:cNvSpPr txBox="1">
              <a:spLocks noChangeArrowheads="1"/>
            </p:cNvSpPr>
            <p:nvPr/>
          </p:nvSpPr>
          <p:spPr bwMode="auto">
            <a:xfrm>
              <a:off x="4836193" y="4294132"/>
              <a:ext cx="479618" cy="369332"/>
            </a:xfrm>
            <a:prstGeom prst="rect">
              <a:avLst/>
            </a:prstGeom>
            <a:noFill/>
            <a:ln w="9525">
              <a:noFill/>
              <a:miter lim="800000"/>
              <a:headEnd/>
              <a:tailEnd/>
            </a:ln>
          </p:spPr>
          <p:txBody>
            <a:bodyPr wrap="none">
              <a:spAutoFit/>
            </a:bodyPr>
            <a:lstStyle/>
            <a:p>
              <a:r>
                <a:rPr lang="en-US">
                  <a:latin typeface="Calibri" pitchFamily="34" charset="0"/>
                </a:rPr>
                <a:t>D</a:t>
              </a:r>
              <a:r>
                <a:rPr lang="en-US" baseline="-25000">
                  <a:latin typeface="Calibri" pitchFamily="34" charset="0"/>
                </a:rPr>
                <a:t>m</a:t>
              </a:r>
              <a:endParaRPr lang="en-US">
                <a:latin typeface="Calibri" pitchFamily="34" charset="0"/>
              </a:endParaRPr>
            </a:p>
          </p:txBody>
        </p:sp>
      </p:grpSp>
      <p:grpSp>
        <p:nvGrpSpPr>
          <p:cNvPr id="3" name="Group 8"/>
          <p:cNvGrpSpPr>
            <a:grpSpLocks/>
          </p:cNvGrpSpPr>
          <p:nvPr/>
        </p:nvGrpSpPr>
        <p:grpSpPr bwMode="auto">
          <a:xfrm>
            <a:off x="508000" y="4857750"/>
            <a:ext cx="3125788" cy="506413"/>
            <a:chOff x="959936" y="4857008"/>
            <a:chExt cx="3125163" cy="507876"/>
          </a:xfrm>
        </p:grpSpPr>
        <p:cxnSp>
          <p:nvCxnSpPr>
            <p:cNvPr id="36962" name="Straight Connector 9"/>
            <p:cNvCxnSpPr>
              <a:cxnSpLocks noChangeShapeType="1"/>
            </p:cNvCxnSpPr>
            <p:nvPr/>
          </p:nvCxnSpPr>
          <p:spPr bwMode="auto">
            <a:xfrm>
              <a:off x="1306300" y="4857008"/>
              <a:ext cx="2778799" cy="1588"/>
            </a:xfrm>
            <a:prstGeom prst="line">
              <a:avLst/>
            </a:prstGeom>
            <a:noFill/>
            <a:ln w="28575" algn="ctr">
              <a:solidFill>
                <a:schemeClr val="tx1"/>
              </a:solidFill>
              <a:round/>
              <a:headEnd/>
              <a:tailEnd/>
            </a:ln>
          </p:spPr>
        </p:cxnSp>
        <p:sp>
          <p:nvSpPr>
            <p:cNvPr id="36963" name="TextBox 10"/>
            <p:cNvSpPr txBox="1">
              <a:spLocks noChangeArrowheads="1"/>
            </p:cNvSpPr>
            <p:nvPr/>
          </p:nvSpPr>
          <p:spPr bwMode="auto">
            <a:xfrm>
              <a:off x="959936" y="4971802"/>
              <a:ext cx="312906" cy="369332"/>
            </a:xfrm>
            <a:prstGeom prst="rect">
              <a:avLst/>
            </a:prstGeom>
            <a:noFill/>
            <a:ln w="9525">
              <a:noFill/>
              <a:miter lim="800000"/>
              <a:headEnd/>
              <a:tailEnd/>
            </a:ln>
          </p:spPr>
          <p:txBody>
            <a:bodyPr wrap="none">
              <a:spAutoFit/>
            </a:bodyPr>
            <a:lstStyle/>
            <a:p>
              <a:r>
                <a:rPr lang="en-US">
                  <a:latin typeface="Calibri" pitchFamily="34" charset="0"/>
                </a:rPr>
                <a:t>0</a:t>
              </a:r>
            </a:p>
          </p:txBody>
        </p:sp>
        <p:sp>
          <p:nvSpPr>
            <p:cNvPr id="36964" name="TextBox 11"/>
            <p:cNvSpPr txBox="1">
              <a:spLocks noChangeArrowheads="1"/>
            </p:cNvSpPr>
            <p:nvPr/>
          </p:nvSpPr>
          <p:spPr bwMode="auto">
            <a:xfrm>
              <a:off x="3166771" y="4983678"/>
              <a:ext cx="877163" cy="369332"/>
            </a:xfrm>
            <a:prstGeom prst="rect">
              <a:avLst/>
            </a:prstGeom>
            <a:noFill/>
            <a:ln w="9525">
              <a:noFill/>
              <a:miter lim="800000"/>
              <a:headEnd/>
              <a:tailEnd/>
            </a:ln>
          </p:spPr>
          <p:txBody>
            <a:bodyPr wrap="none">
              <a:spAutoFit/>
            </a:bodyPr>
            <a:lstStyle/>
            <a:p>
              <a:r>
                <a:rPr lang="en-US">
                  <a:latin typeface="Calibri" pitchFamily="34" charset="0"/>
                </a:rPr>
                <a:t>Money</a:t>
              </a:r>
            </a:p>
          </p:txBody>
        </p:sp>
        <p:cxnSp>
          <p:nvCxnSpPr>
            <p:cNvPr id="36965" name="Straight Connector 12"/>
            <p:cNvCxnSpPr>
              <a:cxnSpLocks noChangeShapeType="1"/>
            </p:cNvCxnSpPr>
            <p:nvPr/>
          </p:nvCxnSpPr>
          <p:spPr bwMode="auto">
            <a:xfrm rot="5400000">
              <a:off x="2036619" y="4946072"/>
              <a:ext cx="154379" cy="1588"/>
            </a:xfrm>
            <a:prstGeom prst="line">
              <a:avLst/>
            </a:prstGeom>
            <a:noFill/>
            <a:ln w="9525" algn="ctr">
              <a:solidFill>
                <a:schemeClr val="tx1"/>
              </a:solidFill>
              <a:round/>
              <a:headEnd/>
              <a:tailEnd/>
            </a:ln>
          </p:spPr>
        </p:cxnSp>
        <p:cxnSp>
          <p:nvCxnSpPr>
            <p:cNvPr id="36966" name="Straight Connector 13"/>
            <p:cNvCxnSpPr>
              <a:cxnSpLocks noChangeShapeType="1"/>
            </p:cNvCxnSpPr>
            <p:nvPr/>
          </p:nvCxnSpPr>
          <p:spPr bwMode="auto">
            <a:xfrm rot="5400000">
              <a:off x="2925269" y="4946072"/>
              <a:ext cx="154379" cy="1588"/>
            </a:xfrm>
            <a:prstGeom prst="line">
              <a:avLst/>
            </a:prstGeom>
            <a:noFill/>
            <a:ln w="9525" algn="ctr">
              <a:solidFill>
                <a:schemeClr val="tx1"/>
              </a:solidFill>
              <a:round/>
              <a:headEnd/>
              <a:tailEnd/>
            </a:ln>
          </p:spPr>
        </p:cxnSp>
        <p:sp>
          <p:nvSpPr>
            <p:cNvPr id="36967" name="TextBox 14"/>
            <p:cNvSpPr txBox="1">
              <a:spLocks noChangeArrowheads="1"/>
            </p:cNvSpPr>
            <p:nvPr/>
          </p:nvSpPr>
          <p:spPr bwMode="auto">
            <a:xfrm>
              <a:off x="1931723" y="4995552"/>
              <a:ext cx="377026" cy="369332"/>
            </a:xfrm>
            <a:prstGeom prst="rect">
              <a:avLst/>
            </a:prstGeom>
            <a:noFill/>
            <a:ln w="9525">
              <a:noFill/>
              <a:miter lim="800000"/>
              <a:headEnd/>
              <a:tailEnd/>
            </a:ln>
          </p:spPr>
          <p:txBody>
            <a:bodyPr wrap="none">
              <a:spAutoFit/>
            </a:bodyPr>
            <a:lstStyle/>
            <a:p>
              <a:r>
                <a:rPr lang="en-US">
                  <a:latin typeface="Calibri" pitchFamily="34" charset="0"/>
                </a:rPr>
                <a:t>M</a:t>
              </a:r>
            </a:p>
          </p:txBody>
        </p:sp>
        <p:sp>
          <p:nvSpPr>
            <p:cNvPr id="36968" name="TextBox 15"/>
            <p:cNvSpPr txBox="1">
              <a:spLocks noChangeArrowheads="1"/>
            </p:cNvSpPr>
            <p:nvPr/>
          </p:nvSpPr>
          <p:spPr bwMode="auto">
            <a:xfrm>
              <a:off x="2796651" y="4995552"/>
              <a:ext cx="428322" cy="369332"/>
            </a:xfrm>
            <a:prstGeom prst="rect">
              <a:avLst/>
            </a:prstGeom>
            <a:noFill/>
            <a:ln w="9525">
              <a:noFill/>
              <a:miter lim="800000"/>
              <a:headEnd/>
              <a:tailEnd/>
            </a:ln>
          </p:spPr>
          <p:txBody>
            <a:bodyPr wrap="none">
              <a:spAutoFit/>
            </a:bodyPr>
            <a:lstStyle/>
            <a:p>
              <a:r>
                <a:rPr lang="en-US">
                  <a:latin typeface="Calibri" pitchFamily="34" charset="0"/>
                </a:rPr>
                <a:t>M’</a:t>
              </a:r>
            </a:p>
          </p:txBody>
        </p:sp>
      </p:grpSp>
      <p:grpSp>
        <p:nvGrpSpPr>
          <p:cNvPr id="4" name="Group 16"/>
          <p:cNvGrpSpPr>
            <a:grpSpLocks/>
          </p:cNvGrpSpPr>
          <p:nvPr/>
        </p:nvGrpSpPr>
        <p:grpSpPr bwMode="auto">
          <a:xfrm>
            <a:off x="1477963" y="2339975"/>
            <a:ext cx="466725" cy="2530475"/>
            <a:chOff x="1929744" y="1877906"/>
            <a:chExt cx="466794" cy="2991771"/>
          </a:xfrm>
        </p:grpSpPr>
        <p:cxnSp>
          <p:nvCxnSpPr>
            <p:cNvPr id="36960" name="Straight Connector 17"/>
            <p:cNvCxnSpPr>
              <a:cxnSpLocks noChangeShapeType="1"/>
            </p:cNvCxnSpPr>
            <p:nvPr/>
          </p:nvCxnSpPr>
          <p:spPr bwMode="auto">
            <a:xfrm rot="5400000" flipH="1" flipV="1">
              <a:off x="813460" y="3568535"/>
              <a:ext cx="2600696" cy="1588"/>
            </a:xfrm>
            <a:prstGeom prst="line">
              <a:avLst/>
            </a:prstGeom>
            <a:noFill/>
            <a:ln w="38100" algn="ctr">
              <a:solidFill>
                <a:srgbClr val="C00000"/>
              </a:solidFill>
              <a:round/>
              <a:headEnd/>
              <a:tailEnd/>
            </a:ln>
          </p:spPr>
        </p:cxnSp>
        <p:sp>
          <p:nvSpPr>
            <p:cNvPr id="36961" name="TextBox 18"/>
            <p:cNvSpPr txBox="1">
              <a:spLocks noChangeArrowheads="1"/>
            </p:cNvSpPr>
            <p:nvPr/>
          </p:nvSpPr>
          <p:spPr bwMode="auto">
            <a:xfrm>
              <a:off x="1929744" y="1877906"/>
              <a:ext cx="466794" cy="369332"/>
            </a:xfrm>
            <a:prstGeom prst="rect">
              <a:avLst/>
            </a:prstGeom>
            <a:noFill/>
            <a:ln w="9525">
              <a:noFill/>
              <a:miter lim="800000"/>
              <a:headEnd/>
              <a:tailEnd/>
            </a:ln>
          </p:spPr>
          <p:txBody>
            <a:bodyPr wrap="none">
              <a:spAutoFit/>
            </a:bodyPr>
            <a:lstStyle/>
            <a:p>
              <a:r>
                <a:rPr lang="en-US">
                  <a:latin typeface="Calibri" pitchFamily="34" charset="0"/>
                </a:rPr>
                <a:t>S</a:t>
              </a:r>
              <a:r>
                <a:rPr lang="en-US" baseline="-25000">
                  <a:latin typeface="Calibri" pitchFamily="34" charset="0"/>
                </a:rPr>
                <a:t>m</a:t>
              </a:r>
              <a:endParaRPr lang="en-US">
                <a:latin typeface="Calibri" pitchFamily="34" charset="0"/>
              </a:endParaRPr>
            </a:p>
          </p:txBody>
        </p:sp>
      </p:grpSp>
      <p:grpSp>
        <p:nvGrpSpPr>
          <p:cNvPr id="6" name="Group 19"/>
          <p:cNvGrpSpPr>
            <a:grpSpLocks/>
          </p:cNvGrpSpPr>
          <p:nvPr/>
        </p:nvGrpSpPr>
        <p:grpSpPr bwMode="auto">
          <a:xfrm>
            <a:off x="2366963" y="2374900"/>
            <a:ext cx="517525" cy="2468563"/>
            <a:chOff x="1929744" y="1877200"/>
            <a:chExt cx="518091" cy="2992477"/>
          </a:xfrm>
        </p:grpSpPr>
        <p:cxnSp>
          <p:nvCxnSpPr>
            <p:cNvPr id="36958" name="Straight Connector 20"/>
            <p:cNvCxnSpPr>
              <a:cxnSpLocks noChangeShapeType="1"/>
            </p:cNvCxnSpPr>
            <p:nvPr/>
          </p:nvCxnSpPr>
          <p:spPr bwMode="auto">
            <a:xfrm rot="5400000" flipH="1" flipV="1">
              <a:off x="813460" y="3568535"/>
              <a:ext cx="2600696" cy="1588"/>
            </a:xfrm>
            <a:prstGeom prst="line">
              <a:avLst/>
            </a:prstGeom>
            <a:noFill/>
            <a:ln w="38100" algn="ctr">
              <a:solidFill>
                <a:srgbClr val="FF0000"/>
              </a:solidFill>
              <a:round/>
              <a:headEnd/>
              <a:tailEnd/>
            </a:ln>
          </p:spPr>
        </p:cxnSp>
        <p:sp>
          <p:nvSpPr>
            <p:cNvPr id="36959" name="TextBox 21"/>
            <p:cNvSpPr txBox="1">
              <a:spLocks noChangeArrowheads="1"/>
            </p:cNvSpPr>
            <p:nvPr/>
          </p:nvSpPr>
          <p:spPr bwMode="auto">
            <a:xfrm>
              <a:off x="1929744" y="1877200"/>
              <a:ext cx="518091" cy="369332"/>
            </a:xfrm>
            <a:prstGeom prst="rect">
              <a:avLst/>
            </a:prstGeom>
            <a:noFill/>
            <a:ln w="9525">
              <a:noFill/>
              <a:miter lim="800000"/>
              <a:headEnd/>
              <a:tailEnd/>
            </a:ln>
          </p:spPr>
          <p:txBody>
            <a:bodyPr wrap="none">
              <a:spAutoFit/>
            </a:bodyPr>
            <a:lstStyle/>
            <a:p>
              <a:r>
                <a:rPr lang="en-US">
                  <a:latin typeface="Calibri" pitchFamily="34" charset="0"/>
                </a:rPr>
                <a:t>S’</a:t>
              </a:r>
              <a:r>
                <a:rPr lang="en-US" baseline="-25000">
                  <a:latin typeface="Calibri" pitchFamily="34" charset="0"/>
                </a:rPr>
                <a:t>m</a:t>
              </a:r>
              <a:endParaRPr lang="en-US">
                <a:latin typeface="Calibri" pitchFamily="34" charset="0"/>
              </a:endParaRPr>
            </a:p>
          </p:txBody>
        </p:sp>
      </p:grpSp>
      <p:grpSp>
        <p:nvGrpSpPr>
          <p:cNvPr id="7" name="Group 100"/>
          <p:cNvGrpSpPr>
            <a:grpSpLocks/>
          </p:cNvGrpSpPr>
          <p:nvPr/>
        </p:nvGrpSpPr>
        <p:grpSpPr bwMode="auto">
          <a:xfrm>
            <a:off x="2487613" y="3597275"/>
            <a:ext cx="420687" cy="395288"/>
            <a:chOff x="2084502" y="1841670"/>
            <a:chExt cx="422725" cy="395427"/>
          </a:xfrm>
        </p:grpSpPr>
        <p:sp>
          <p:nvSpPr>
            <p:cNvPr id="36956" name="Freeform 183"/>
            <p:cNvSpPr>
              <a:spLocks/>
            </p:cNvSpPr>
            <p:nvPr/>
          </p:nvSpPr>
          <p:spPr bwMode="auto">
            <a:xfrm>
              <a:off x="2084502" y="2100572"/>
              <a:ext cx="146050" cy="136525"/>
            </a:xfrm>
            <a:custGeom>
              <a:avLst/>
              <a:gdLst>
                <a:gd name="T0" fmla="*/ 2147483647 w 106"/>
                <a:gd name="T1" fmla="*/ 2147483647 h 68"/>
                <a:gd name="T2" fmla="*/ 2147483647 w 106"/>
                <a:gd name="T3" fmla="*/ 2147483647 h 68"/>
                <a:gd name="T4" fmla="*/ 2147483647 w 106"/>
                <a:gd name="T5" fmla="*/ 2147483647 h 68"/>
                <a:gd name="T6" fmla="*/ 2147483647 w 106"/>
                <a:gd name="T7" fmla="*/ 2147483647 h 68"/>
                <a:gd name="T8" fmla="*/ 2147483647 w 106"/>
                <a:gd name="T9" fmla="*/ 2147483647 h 68"/>
                <a:gd name="T10" fmla="*/ 2147483647 w 106"/>
                <a:gd name="T11" fmla="*/ 2147483647 h 68"/>
                <a:gd name="T12" fmla="*/ 2147483647 w 106"/>
                <a:gd name="T13" fmla="*/ 2147483647 h 68"/>
                <a:gd name="T14" fmla="*/ 2147483647 w 106"/>
                <a:gd name="T15" fmla="*/ 2147483647 h 68"/>
                <a:gd name="T16" fmla="*/ 2147483647 w 106"/>
                <a:gd name="T17" fmla="*/ 2147483647 h 68"/>
                <a:gd name="T18" fmla="*/ 2147483647 w 106"/>
                <a:gd name="T19" fmla="*/ 2147483647 h 68"/>
                <a:gd name="T20" fmla="*/ 2147483647 w 106"/>
                <a:gd name="T21" fmla="*/ 0 h 68"/>
                <a:gd name="T22" fmla="*/ 2147483647 w 106"/>
                <a:gd name="T23" fmla="*/ 0 h 68"/>
                <a:gd name="T24" fmla="*/ 2147483647 w 106"/>
                <a:gd name="T25" fmla="*/ 2147483647 h 68"/>
                <a:gd name="T26" fmla="*/ 2147483647 w 106"/>
                <a:gd name="T27" fmla="*/ 2147483647 h 68"/>
                <a:gd name="T28" fmla="*/ 2147483647 w 106"/>
                <a:gd name="T29" fmla="*/ 2147483647 h 68"/>
                <a:gd name="T30" fmla="*/ 0 w 106"/>
                <a:gd name="T31" fmla="*/ 2147483647 h 68"/>
                <a:gd name="T32" fmla="*/ 0 w 106"/>
                <a:gd name="T33" fmla="*/ 2147483647 h 68"/>
                <a:gd name="T34" fmla="*/ 2147483647 w 106"/>
                <a:gd name="T35" fmla="*/ 2147483647 h 68"/>
                <a:gd name="T36" fmla="*/ 2147483647 w 106"/>
                <a:gd name="T37" fmla="*/ 2147483647 h 68"/>
                <a:gd name="T38" fmla="*/ 2147483647 w 106"/>
                <a:gd name="T39" fmla="*/ 2147483647 h 68"/>
                <a:gd name="T40" fmla="*/ 2147483647 w 106"/>
                <a:gd name="T41" fmla="*/ 2147483647 h 68"/>
                <a:gd name="T42" fmla="*/ 2147483647 w 106"/>
                <a:gd name="T43" fmla="*/ 2147483647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6"/>
                <a:gd name="T67" fmla="*/ 0 h 68"/>
                <a:gd name="T68" fmla="*/ 106 w 106"/>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6" h="68">
                  <a:moveTo>
                    <a:pt x="56" y="68"/>
                  </a:moveTo>
                  <a:lnTo>
                    <a:pt x="56" y="68"/>
                  </a:lnTo>
                  <a:lnTo>
                    <a:pt x="76" y="65"/>
                  </a:lnTo>
                  <a:lnTo>
                    <a:pt x="91" y="58"/>
                  </a:lnTo>
                  <a:lnTo>
                    <a:pt x="101" y="45"/>
                  </a:lnTo>
                  <a:lnTo>
                    <a:pt x="106" y="32"/>
                  </a:lnTo>
                  <a:lnTo>
                    <a:pt x="101" y="19"/>
                  </a:lnTo>
                  <a:lnTo>
                    <a:pt x="91" y="9"/>
                  </a:lnTo>
                  <a:lnTo>
                    <a:pt x="76" y="3"/>
                  </a:lnTo>
                  <a:lnTo>
                    <a:pt x="56" y="0"/>
                  </a:lnTo>
                  <a:lnTo>
                    <a:pt x="36" y="3"/>
                  </a:lnTo>
                  <a:lnTo>
                    <a:pt x="15" y="9"/>
                  </a:lnTo>
                  <a:lnTo>
                    <a:pt x="5" y="19"/>
                  </a:lnTo>
                  <a:lnTo>
                    <a:pt x="0" y="32"/>
                  </a:lnTo>
                  <a:lnTo>
                    <a:pt x="5" y="45"/>
                  </a:lnTo>
                  <a:lnTo>
                    <a:pt x="15" y="58"/>
                  </a:lnTo>
                  <a:lnTo>
                    <a:pt x="36" y="65"/>
                  </a:lnTo>
                  <a:lnTo>
                    <a:pt x="56" y="68"/>
                  </a:lnTo>
                  <a:close/>
                </a:path>
              </a:pathLst>
            </a:custGeom>
            <a:solidFill>
              <a:srgbClr val="000000"/>
            </a:solidFill>
            <a:ln w="9525">
              <a:noFill/>
              <a:round/>
              <a:headEnd/>
              <a:tailEnd/>
            </a:ln>
          </p:spPr>
          <p:txBody>
            <a:bodyPr/>
            <a:lstStyle/>
            <a:p>
              <a:endParaRPr lang="en-US"/>
            </a:p>
          </p:txBody>
        </p:sp>
        <p:sp>
          <p:nvSpPr>
            <p:cNvPr id="36957" name="TextBox 69"/>
            <p:cNvSpPr txBox="1">
              <a:spLocks noChangeArrowheads="1"/>
            </p:cNvSpPr>
            <p:nvPr/>
          </p:nvSpPr>
          <p:spPr bwMode="auto">
            <a:xfrm>
              <a:off x="2194450" y="1841670"/>
              <a:ext cx="312777" cy="369094"/>
            </a:xfrm>
            <a:prstGeom prst="rect">
              <a:avLst/>
            </a:prstGeom>
            <a:noFill/>
            <a:ln w="9525">
              <a:noFill/>
              <a:miter lim="800000"/>
              <a:headEnd/>
              <a:tailEnd/>
            </a:ln>
          </p:spPr>
          <p:txBody>
            <a:bodyPr wrap="none">
              <a:spAutoFit/>
            </a:bodyPr>
            <a:lstStyle/>
            <a:p>
              <a:r>
                <a:rPr lang="en-US" i="1">
                  <a:latin typeface="Calibri" pitchFamily="34" charset="0"/>
                </a:rPr>
                <a:t>b</a:t>
              </a:r>
            </a:p>
          </p:txBody>
        </p:sp>
      </p:grpSp>
      <p:grpSp>
        <p:nvGrpSpPr>
          <p:cNvPr id="8" name="Group 100"/>
          <p:cNvGrpSpPr>
            <a:grpSpLocks/>
          </p:cNvGrpSpPr>
          <p:nvPr/>
        </p:nvGrpSpPr>
        <p:grpSpPr bwMode="auto">
          <a:xfrm>
            <a:off x="1595438" y="3016250"/>
            <a:ext cx="457200" cy="369888"/>
            <a:chOff x="2084502" y="1879909"/>
            <a:chExt cx="456927" cy="369094"/>
          </a:xfrm>
        </p:grpSpPr>
        <p:sp>
          <p:nvSpPr>
            <p:cNvPr id="36954" name="Freeform 183"/>
            <p:cNvSpPr>
              <a:spLocks/>
            </p:cNvSpPr>
            <p:nvPr/>
          </p:nvSpPr>
          <p:spPr bwMode="auto">
            <a:xfrm>
              <a:off x="2084502" y="2100572"/>
              <a:ext cx="146050" cy="136525"/>
            </a:xfrm>
            <a:custGeom>
              <a:avLst/>
              <a:gdLst>
                <a:gd name="T0" fmla="*/ 2147483647 w 106"/>
                <a:gd name="T1" fmla="*/ 2147483647 h 68"/>
                <a:gd name="T2" fmla="*/ 2147483647 w 106"/>
                <a:gd name="T3" fmla="*/ 2147483647 h 68"/>
                <a:gd name="T4" fmla="*/ 2147483647 w 106"/>
                <a:gd name="T5" fmla="*/ 2147483647 h 68"/>
                <a:gd name="T6" fmla="*/ 2147483647 w 106"/>
                <a:gd name="T7" fmla="*/ 2147483647 h 68"/>
                <a:gd name="T8" fmla="*/ 2147483647 w 106"/>
                <a:gd name="T9" fmla="*/ 2147483647 h 68"/>
                <a:gd name="T10" fmla="*/ 2147483647 w 106"/>
                <a:gd name="T11" fmla="*/ 2147483647 h 68"/>
                <a:gd name="T12" fmla="*/ 2147483647 w 106"/>
                <a:gd name="T13" fmla="*/ 2147483647 h 68"/>
                <a:gd name="T14" fmla="*/ 2147483647 w 106"/>
                <a:gd name="T15" fmla="*/ 2147483647 h 68"/>
                <a:gd name="T16" fmla="*/ 2147483647 w 106"/>
                <a:gd name="T17" fmla="*/ 2147483647 h 68"/>
                <a:gd name="T18" fmla="*/ 2147483647 w 106"/>
                <a:gd name="T19" fmla="*/ 2147483647 h 68"/>
                <a:gd name="T20" fmla="*/ 2147483647 w 106"/>
                <a:gd name="T21" fmla="*/ 0 h 68"/>
                <a:gd name="T22" fmla="*/ 2147483647 w 106"/>
                <a:gd name="T23" fmla="*/ 0 h 68"/>
                <a:gd name="T24" fmla="*/ 2147483647 w 106"/>
                <a:gd name="T25" fmla="*/ 2147483647 h 68"/>
                <a:gd name="T26" fmla="*/ 2147483647 w 106"/>
                <a:gd name="T27" fmla="*/ 2147483647 h 68"/>
                <a:gd name="T28" fmla="*/ 2147483647 w 106"/>
                <a:gd name="T29" fmla="*/ 2147483647 h 68"/>
                <a:gd name="T30" fmla="*/ 0 w 106"/>
                <a:gd name="T31" fmla="*/ 2147483647 h 68"/>
                <a:gd name="T32" fmla="*/ 0 w 106"/>
                <a:gd name="T33" fmla="*/ 2147483647 h 68"/>
                <a:gd name="T34" fmla="*/ 2147483647 w 106"/>
                <a:gd name="T35" fmla="*/ 2147483647 h 68"/>
                <a:gd name="T36" fmla="*/ 2147483647 w 106"/>
                <a:gd name="T37" fmla="*/ 2147483647 h 68"/>
                <a:gd name="T38" fmla="*/ 2147483647 w 106"/>
                <a:gd name="T39" fmla="*/ 2147483647 h 68"/>
                <a:gd name="T40" fmla="*/ 2147483647 w 106"/>
                <a:gd name="T41" fmla="*/ 2147483647 h 68"/>
                <a:gd name="T42" fmla="*/ 2147483647 w 106"/>
                <a:gd name="T43" fmla="*/ 2147483647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6"/>
                <a:gd name="T67" fmla="*/ 0 h 68"/>
                <a:gd name="T68" fmla="*/ 106 w 106"/>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6" h="68">
                  <a:moveTo>
                    <a:pt x="56" y="68"/>
                  </a:moveTo>
                  <a:lnTo>
                    <a:pt x="56" y="68"/>
                  </a:lnTo>
                  <a:lnTo>
                    <a:pt x="76" y="65"/>
                  </a:lnTo>
                  <a:lnTo>
                    <a:pt x="91" y="58"/>
                  </a:lnTo>
                  <a:lnTo>
                    <a:pt x="101" y="45"/>
                  </a:lnTo>
                  <a:lnTo>
                    <a:pt x="106" y="32"/>
                  </a:lnTo>
                  <a:lnTo>
                    <a:pt x="101" y="19"/>
                  </a:lnTo>
                  <a:lnTo>
                    <a:pt x="91" y="9"/>
                  </a:lnTo>
                  <a:lnTo>
                    <a:pt x="76" y="3"/>
                  </a:lnTo>
                  <a:lnTo>
                    <a:pt x="56" y="0"/>
                  </a:lnTo>
                  <a:lnTo>
                    <a:pt x="36" y="3"/>
                  </a:lnTo>
                  <a:lnTo>
                    <a:pt x="15" y="9"/>
                  </a:lnTo>
                  <a:lnTo>
                    <a:pt x="5" y="19"/>
                  </a:lnTo>
                  <a:lnTo>
                    <a:pt x="0" y="32"/>
                  </a:lnTo>
                  <a:lnTo>
                    <a:pt x="5" y="45"/>
                  </a:lnTo>
                  <a:lnTo>
                    <a:pt x="15" y="58"/>
                  </a:lnTo>
                  <a:lnTo>
                    <a:pt x="36" y="65"/>
                  </a:lnTo>
                  <a:lnTo>
                    <a:pt x="56" y="68"/>
                  </a:lnTo>
                  <a:close/>
                </a:path>
              </a:pathLst>
            </a:custGeom>
            <a:solidFill>
              <a:srgbClr val="000000"/>
            </a:solidFill>
            <a:ln w="9525">
              <a:noFill/>
              <a:round/>
              <a:headEnd/>
              <a:tailEnd/>
            </a:ln>
          </p:spPr>
          <p:txBody>
            <a:bodyPr/>
            <a:lstStyle/>
            <a:p>
              <a:endParaRPr lang="en-US"/>
            </a:p>
          </p:txBody>
        </p:sp>
        <p:sp>
          <p:nvSpPr>
            <p:cNvPr id="36955" name="TextBox 69"/>
            <p:cNvSpPr txBox="1">
              <a:spLocks noChangeArrowheads="1"/>
            </p:cNvSpPr>
            <p:nvPr/>
          </p:nvSpPr>
          <p:spPr bwMode="auto">
            <a:xfrm>
              <a:off x="2228731" y="1879909"/>
              <a:ext cx="312698" cy="369094"/>
            </a:xfrm>
            <a:prstGeom prst="rect">
              <a:avLst/>
            </a:prstGeom>
            <a:noFill/>
            <a:ln w="9525">
              <a:noFill/>
              <a:miter lim="800000"/>
              <a:headEnd/>
              <a:tailEnd/>
            </a:ln>
          </p:spPr>
          <p:txBody>
            <a:bodyPr wrap="none">
              <a:spAutoFit/>
            </a:bodyPr>
            <a:lstStyle/>
            <a:p>
              <a:r>
                <a:rPr lang="en-US" i="1">
                  <a:latin typeface="Calibri" pitchFamily="34" charset="0"/>
                </a:rPr>
                <a:t>a</a:t>
              </a:r>
            </a:p>
          </p:txBody>
        </p:sp>
      </p:grpSp>
      <p:cxnSp>
        <p:nvCxnSpPr>
          <p:cNvPr id="29" name="Straight Connector 28"/>
          <p:cNvCxnSpPr>
            <a:cxnSpLocks noChangeShapeType="1"/>
          </p:cNvCxnSpPr>
          <p:nvPr/>
        </p:nvCxnSpPr>
        <p:spPr bwMode="auto">
          <a:xfrm rot="10800000">
            <a:off x="855663" y="3286125"/>
            <a:ext cx="819150" cy="1588"/>
          </a:xfrm>
          <a:prstGeom prst="line">
            <a:avLst/>
          </a:prstGeom>
          <a:noFill/>
          <a:ln w="9525" algn="ctr">
            <a:solidFill>
              <a:schemeClr val="tx1"/>
            </a:solidFill>
            <a:prstDash val="dash"/>
            <a:round/>
            <a:headEnd/>
            <a:tailEnd/>
          </a:ln>
        </p:spPr>
      </p:cxnSp>
      <p:cxnSp>
        <p:nvCxnSpPr>
          <p:cNvPr id="30" name="Straight Connector 29"/>
          <p:cNvCxnSpPr>
            <a:cxnSpLocks noChangeShapeType="1"/>
          </p:cNvCxnSpPr>
          <p:nvPr/>
        </p:nvCxnSpPr>
        <p:spPr bwMode="auto">
          <a:xfrm rot="10800000">
            <a:off x="831850" y="3919538"/>
            <a:ext cx="1720850" cy="1587"/>
          </a:xfrm>
          <a:prstGeom prst="line">
            <a:avLst/>
          </a:prstGeom>
          <a:noFill/>
          <a:ln w="9525" algn="ctr">
            <a:solidFill>
              <a:schemeClr val="tx1"/>
            </a:solidFill>
            <a:prstDash val="dash"/>
            <a:round/>
            <a:headEnd/>
            <a:tailEnd/>
          </a:ln>
        </p:spPr>
      </p:cxnSp>
      <p:grpSp>
        <p:nvGrpSpPr>
          <p:cNvPr id="9" name="Group 30"/>
          <p:cNvGrpSpPr>
            <a:grpSpLocks/>
          </p:cNvGrpSpPr>
          <p:nvPr/>
        </p:nvGrpSpPr>
        <p:grpSpPr bwMode="auto">
          <a:xfrm>
            <a:off x="463550" y="1708150"/>
            <a:ext cx="390525" cy="3149600"/>
            <a:chOff x="914885" y="1707736"/>
            <a:chExt cx="390621" cy="3150066"/>
          </a:xfrm>
        </p:grpSpPr>
        <p:cxnSp>
          <p:nvCxnSpPr>
            <p:cNvPr id="36948" name="Straight Connector 31"/>
            <p:cNvCxnSpPr>
              <a:cxnSpLocks noChangeShapeType="1"/>
            </p:cNvCxnSpPr>
            <p:nvPr/>
          </p:nvCxnSpPr>
          <p:spPr bwMode="auto">
            <a:xfrm rot="16200000" flipH="1">
              <a:off x="-793" y="3551503"/>
              <a:ext cx="2601490" cy="11108"/>
            </a:xfrm>
            <a:prstGeom prst="line">
              <a:avLst/>
            </a:prstGeom>
            <a:noFill/>
            <a:ln w="28575" algn="ctr">
              <a:solidFill>
                <a:schemeClr val="tx1"/>
              </a:solidFill>
              <a:round/>
              <a:headEnd/>
              <a:tailEnd/>
            </a:ln>
          </p:spPr>
        </p:cxnSp>
        <p:sp>
          <p:nvSpPr>
            <p:cNvPr id="36949" name="TextBox 32"/>
            <p:cNvSpPr txBox="1">
              <a:spLocks noChangeArrowheads="1"/>
            </p:cNvSpPr>
            <p:nvPr/>
          </p:nvSpPr>
          <p:spPr bwMode="auto">
            <a:xfrm rot="-5400000">
              <a:off x="395375" y="2230956"/>
              <a:ext cx="1415772" cy="369332"/>
            </a:xfrm>
            <a:prstGeom prst="rect">
              <a:avLst/>
            </a:prstGeom>
            <a:noFill/>
            <a:ln w="9525">
              <a:noFill/>
              <a:miter lim="800000"/>
              <a:headEnd/>
              <a:tailEnd/>
            </a:ln>
          </p:spPr>
          <p:txBody>
            <a:bodyPr wrap="none">
              <a:spAutoFit/>
            </a:bodyPr>
            <a:lstStyle/>
            <a:p>
              <a:r>
                <a:rPr lang="en-US">
                  <a:latin typeface="Calibri" pitchFamily="34" charset="0"/>
                </a:rPr>
                <a:t>Interest rate</a:t>
              </a:r>
            </a:p>
          </p:txBody>
        </p:sp>
        <p:cxnSp>
          <p:nvCxnSpPr>
            <p:cNvPr id="36950" name="Straight Connector 33"/>
            <p:cNvCxnSpPr>
              <a:cxnSpLocks noChangeShapeType="1"/>
            </p:cNvCxnSpPr>
            <p:nvPr/>
          </p:nvCxnSpPr>
          <p:spPr bwMode="auto">
            <a:xfrm rot="10800000" flipV="1">
              <a:off x="1152396" y="3920443"/>
              <a:ext cx="142017" cy="203"/>
            </a:xfrm>
            <a:prstGeom prst="line">
              <a:avLst/>
            </a:prstGeom>
            <a:noFill/>
            <a:ln w="9525" algn="ctr">
              <a:solidFill>
                <a:schemeClr val="tx1"/>
              </a:solidFill>
              <a:round/>
              <a:headEnd/>
              <a:tailEnd/>
            </a:ln>
          </p:spPr>
        </p:cxnSp>
        <p:cxnSp>
          <p:nvCxnSpPr>
            <p:cNvPr id="36951" name="Straight Connector 34"/>
            <p:cNvCxnSpPr>
              <a:cxnSpLocks noChangeShapeType="1"/>
            </p:cNvCxnSpPr>
            <p:nvPr/>
          </p:nvCxnSpPr>
          <p:spPr bwMode="auto">
            <a:xfrm rot="10800000" flipV="1">
              <a:off x="1152396" y="3289852"/>
              <a:ext cx="142017" cy="203"/>
            </a:xfrm>
            <a:prstGeom prst="line">
              <a:avLst/>
            </a:prstGeom>
            <a:noFill/>
            <a:ln w="9525" algn="ctr">
              <a:solidFill>
                <a:schemeClr val="tx1"/>
              </a:solidFill>
              <a:round/>
              <a:headEnd/>
              <a:tailEnd/>
            </a:ln>
          </p:spPr>
        </p:cxnSp>
        <p:sp>
          <p:nvSpPr>
            <p:cNvPr id="36952" name="TextBox 35"/>
            <p:cNvSpPr txBox="1">
              <a:spLocks noChangeArrowheads="1"/>
            </p:cNvSpPr>
            <p:nvPr/>
          </p:nvSpPr>
          <p:spPr bwMode="auto">
            <a:xfrm>
              <a:off x="966181" y="3104738"/>
              <a:ext cx="235962" cy="369332"/>
            </a:xfrm>
            <a:prstGeom prst="rect">
              <a:avLst/>
            </a:prstGeom>
            <a:noFill/>
            <a:ln w="9525">
              <a:noFill/>
              <a:miter lim="800000"/>
              <a:headEnd/>
              <a:tailEnd/>
            </a:ln>
          </p:spPr>
          <p:txBody>
            <a:bodyPr wrap="none">
              <a:spAutoFit/>
            </a:bodyPr>
            <a:lstStyle/>
            <a:p>
              <a:r>
                <a:rPr lang="en-US">
                  <a:latin typeface="Calibri" pitchFamily="34" charset="0"/>
                </a:rPr>
                <a:t>i</a:t>
              </a:r>
            </a:p>
          </p:txBody>
        </p:sp>
        <p:sp>
          <p:nvSpPr>
            <p:cNvPr id="36953" name="TextBox 36"/>
            <p:cNvSpPr txBox="1">
              <a:spLocks noChangeArrowheads="1"/>
            </p:cNvSpPr>
            <p:nvPr/>
          </p:nvSpPr>
          <p:spPr bwMode="auto">
            <a:xfrm>
              <a:off x="914885" y="3714338"/>
              <a:ext cx="287258" cy="369332"/>
            </a:xfrm>
            <a:prstGeom prst="rect">
              <a:avLst/>
            </a:prstGeom>
            <a:noFill/>
            <a:ln w="9525">
              <a:noFill/>
              <a:miter lim="800000"/>
              <a:headEnd/>
              <a:tailEnd/>
            </a:ln>
          </p:spPr>
          <p:txBody>
            <a:bodyPr wrap="none">
              <a:spAutoFit/>
            </a:bodyPr>
            <a:lstStyle/>
            <a:p>
              <a:r>
                <a:rPr lang="en-US">
                  <a:latin typeface="Calibri" pitchFamily="34" charset="0"/>
                </a:rPr>
                <a:t>i’</a:t>
              </a:r>
            </a:p>
          </p:txBody>
        </p:sp>
      </p:grpSp>
      <p:sp>
        <p:nvSpPr>
          <p:cNvPr id="39" name="TextBox 38"/>
          <p:cNvSpPr txBox="1">
            <a:spLocks noChangeArrowheads="1"/>
          </p:cNvSpPr>
          <p:nvPr/>
        </p:nvSpPr>
        <p:spPr bwMode="auto">
          <a:xfrm>
            <a:off x="860425" y="1692275"/>
            <a:ext cx="2582863" cy="701675"/>
          </a:xfrm>
          <a:prstGeom prst="rect">
            <a:avLst/>
          </a:prstGeom>
          <a:noFill/>
          <a:ln w="9525">
            <a:noFill/>
            <a:miter lim="800000"/>
            <a:headEnd/>
            <a:tailEnd/>
          </a:ln>
        </p:spPr>
        <p:txBody>
          <a:bodyPr wrap="none">
            <a:spAutoFit/>
          </a:bodyPr>
          <a:lstStyle/>
          <a:p>
            <a:pPr marL="342900" indent="-342900"/>
            <a:r>
              <a:rPr lang="en-US">
                <a:solidFill>
                  <a:srgbClr val="660066"/>
                </a:solidFill>
                <a:latin typeface="Calibri" pitchFamily="34" charset="0"/>
              </a:rPr>
              <a:t>(a) Supply and demand</a:t>
            </a:r>
          </a:p>
          <a:p>
            <a:pPr marL="342900" indent="-342900"/>
            <a:r>
              <a:rPr lang="en-US">
                <a:solidFill>
                  <a:srgbClr val="660066"/>
                </a:solidFill>
                <a:latin typeface="Calibri" pitchFamily="34" charset="0"/>
              </a:rPr>
              <a:t> for money</a:t>
            </a:r>
          </a:p>
        </p:txBody>
      </p:sp>
      <p:grpSp>
        <p:nvGrpSpPr>
          <p:cNvPr id="10" name="Group 40"/>
          <p:cNvGrpSpPr>
            <a:grpSpLocks/>
          </p:cNvGrpSpPr>
          <p:nvPr/>
        </p:nvGrpSpPr>
        <p:grpSpPr bwMode="auto">
          <a:xfrm>
            <a:off x="4381500" y="2624138"/>
            <a:ext cx="1774825" cy="2065337"/>
            <a:chOff x="2525113" y="2872999"/>
            <a:chExt cx="2269084" cy="2210640"/>
          </a:xfrm>
        </p:grpSpPr>
        <p:sp>
          <p:nvSpPr>
            <p:cNvPr id="42" name="Freeform 41"/>
            <p:cNvSpPr/>
            <p:nvPr/>
          </p:nvSpPr>
          <p:spPr bwMode="auto">
            <a:xfrm>
              <a:off x="2525113" y="2872999"/>
              <a:ext cx="1700798" cy="1855511"/>
            </a:xfrm>
            <a:custGeom>
              <a:avLst/>
              <a:gdLst>
                <a:gd name="connsiteX0" fmla="*/ 0 w 1463040"/>
                <a:gd name="connsiteY0" fmla="*/ 0 h 1694688"/>
                <a:gd name="connsiteX1" fmla="*/ 402336 w 1463040"/>
                <a:gd name="connsiteY1" fmla="*/ 1097280 h 1694688"/>
                <a:gd name="connsiteX2" fmla="*/ 1463040 w 1463040"/>
                <a:gd name="connsiteY2" fmla="*/ 1694688 h 1694688"/>
                <a:gd name="connsiteX0" fmla="*/ 0 w 1463040"/>
                <a:gd name="connsiteY0" fmla="*/ 0 h 1694688"/>
                <a:gd name="connsiteX1" fmla="*/ 402336 w 1463040"/>
                <a:gd name="connsiteY1" fmla="*/ 1097280 h 1694688"/>
                <a:gd name="connsiteX2" fmla="*/ 1463040 w 1463040"/>
                <a:gd name="connsiteY2" fmla="*/ 1694688 h 1694688"/>
                <a:gd name="connsiteX0" fmla="*/ 0 w 1463040"/>
                <a:gd name="connsiteY0" fmla="*/ 0 h 1694688"/>
                <a:gd name="connsiteX1" fmla="*/ 402336 w 1463040"/>
                <a:gd name="connsiteY1" fmla="*/ 1097280 h 1694688"/>
                <a:gd name="connsiteX2" fmla="*/ 1463040 w 1463040"/>
                <a:gd name="connsiteY2" fmla="*/ 1694688 h 1694688"/>
                <a:gd name="connsiteX0" fmla="*/ 0 w 1463040"/>
                <a:gd name="connsiteY0" fmla="*/ 0 h 1694688"/>
                <a:gd name="connsiteX1" fmla="*/ 402336 w 1463040"/>
                <a:gd name="connsiteY1" fmla="*/ 1097280 h 1694688"/>
                <a:gd name="connsiteX2" fmla="*/ 1463040 w 1463040"/>
                <a:gd name="connsiteY2" fmla="*/ 1694688 h 1694688"/>
              </a:gdLst>
              <a:ahLst/>
              <a:cxnLst>
                <a:cxn ang="0">
                  <a:pos x="connsiteX0" y="connsiteY0"/>
                </a:cxn>
                <a:cxn ang="0">
                  <a:pos x="connsiteX1" y="connsiteY1"/>
                </a:cxn>
                <a:cxn ang="0">
                  <a:pos x="connsiteX2" y="connsiteY2"/>
                </a:cxn>
              </a:cxnLst>
              <a:rect l="l" t="t" r="r" b="b"/>
              <a:pathLst>
                <a:path w="1463040" h="1694688">
                  <a:moveTo>
                    <a:pt x="0" y="0"/>
                  </a:moveTo>
                  <a:cubicBezTo>
                    <a:pt x="14438" y="342414"/>
                    <a:pt x="158496" y="814832"/>
                    <a:pt x="402336" y="1097280"/>
                  </a:cubicBezTo>
                  <a:cubicBezTo>
                    <a:pt x="646176" y="1379728"/>
                    <a:pt x="1024982" y="1556793"/>
                    <a:pt x="1463040" y="1694688"/>
                  </a:cubicBezTo>
                </a:path>
              </a:pathLst>
            </a:custGeom>
            <a:noFill/>
            <a:ln w="38100" cap="flat" cmpd="sng" algn="ctr">
              <a:solidFill>
                <a:schemeClr val="accent2">
                  <a:lumMod val="75000"/>
                </a:schemeClr>
              </a:solidFill>
              <a:prstDash val="solid"/>
              <a:round/>
              <a:headEnd type="none" w="med" len="med"/>
              <a:tailEnd type="none" w="med" len="med"/>
            </a:ln>
            <a:effectLst/>
          </p:spPr>
          <p:txBody>
            <a:bodyPr wrap="none" anchor="ctr"/>
            <a:lstStyle/>
            <a:p>
              <a:pPr marL="342900" indent="-342900" fontAlgn="auto">
                <a:spcBef>
                  <a:spcPts val="0"/>
                </a:spcBef>
                <a:spcAft>
                  <a:spcPts val="0"/>
                </a:spcAft>
                <a:defRPr/>
              </a:pPr>
              <a:endParaRPr lang="en-US">
                <a:latin typeface="+mn-lt"/>
              </a:endParaRPr>
            </a:p>
          </p:txBody>
        </p:sp>
        <p:sp>
          <p:nvSpPr>
            <p:cNvPr id="36947" name="TextBox 42"/>
            <p:cNvSpPr txBox="1">
              <a:spLocks noChangeArrowheads="1"/>
            </p:cNvSpPr>
            <p:nvPr/>
          </p:nvSpPr>
          <p:spPr bwMode="auto">
            <a:xfrm>
              <a:off x="4289674" y="4688245"/>
              <a:ext cx="504523" cy="395394"/>
            </a:xfrm>
            <a:prstGeom prst="rect">
              <a:avLst/>
            </a:prstGeom>
            <a:noFill/>
            <a:ln w="9525">
              <a:noFill/>
              <a:miter lim="800000"/>
              <a:headEnd/>
              <a:tailEnd/>
            </a:ln>
          </p:spPr>
          <p:txBody>
            <a:bodyPr wrap="none">
              <a:spAutoFit/>
            </a:bodyPr>
            <a:lstStyle/>
            <a:p>
              <a:r>
                <a:rPr lang="en-US">
                  <a:latin typeface="Calibri" pitchFamily="34" charset="0"/>
                </a:rPr>
                <a:t>D</a:t>
              </a:r>
              <a:r>
                <a:rPr lang="en-US" baseline="-25000">
                  <a:latin typeface="Calibri" pitchFamily="34" charset="0"/>
                </a:rPr>
                <a:t>I</a:t>
              </a:r>
              <a:endParaRPr lang="en-US">
                <a:latin typeface="Calibri" pitchFamily="34" charset="0"/>
              </a:endParaRPr>
            </a:p>
          </p:txBody>
        </p:sp>
      </p:grpSp>
      <p:grpSp>
        <p:nvGrpSpPr>
          <p:cNvPr id="11" name="Group 43"/>
          <p:cNvGrpSpPr>
            <a:grpSpLocks/>
          </p:cNvGrpSpPr>
          <p:nvPr/>
        </p:nvGrpSpPr>
        <p:grpSpPr bwMode="auto">
          <a:xfrm>
            <a:off x="3724275" y="4854575"/>
            <a:ext cx="1987550" cy="817563"/>
            <a:chOff x="1149936" y="4857008"/>
            <a:chExt cx="1987195" cy="816636"/>
          </a:xfrm>
        </p:grpSpPr>
        <p:cxnSp>
          <p:nvCxnSpPr>
            <p:cNvPr id="36939" name="Straight Connector 44"/>
            <p:cNvCxnSpPr>
              <a:cxnSpLocks noChangeShapeType="1"/>
            </p:cNvCxnSpPr>
            <p:nvPr/>
          </p:nvCxnSpPr>
          <p:spPr bwMode="auto">
            <a:xfrm>
              <a:off x="1306300" y="4857008"/>
              <a:ext cx="1830831" cy="1975"/>
            </a:xfrm>
            <a:prstGeom prst="line">
              <a:avLst/>
            </a:prstGeom>
            <a:noFill/>
            <a:ln w="28575" algn="ctr">
              <a:solidFill>
                <a:schemeClr val="tx1"/>
              </a:solidFill>
              <a:round/>
              <a:headEnd/>
              <a:tailEnd/>
            </a:ln>
          </p:spPr>
        </p:cxnSp>
        <p:sp>
          <p:nvSpPr>
            <p:cNvPr id="36940" name="TextBox 45"/>
            <p:cNvSpPr txBox="1">
              <a:spLocks noChangeArrowheads="1"/>
            </p:cNvSpPr>
            <p:nvPr/>
          </p:nvSpPr>
          <p:spPr bwMode="auto">
            <a:xfrm>
              <a:off x="1149936" y="4971802"/>
              <a:ext cx="312906" cy="369332"/>
            </a:xfrm>
            <a:prstGeom prst="rect">
              <a:avLst/>
            </a:prstGeom>
            <a:noFill/>
            <a:ln w="9525">
              <a:noFill/>
              <a:miter lim="800000"/>
              <a:headEnd/>
              <a:tailEnd/>
            </a:ln>
          </p:spPr>
          <p:txBody>
            <a:bodyPr wrap="none">
              <a:spAutoFit/>
            </a:bodyPr>
            <a:lstStyle/>
            <a:p>
              <a:r>
                <a:rPr lang="en-US">
                  <a:latin typeface="Calibri" pitchFamily="34" charset="0"/>
                </a:rPr>
                <a:t>0</a:t>
              </a:r>
            </a:p>
          </p:txBody>
        </p:sp>
        <p:sp>
          <p:nvSpPr>
            <p:cNvPr id="36941" name="TextBox 46"/>
            <p:cNvSpPr txBox="1">
              <a:spLocks noChangeArrowheads="1"/>
            </p:cNvSpPr>
            <p:nvPr/>
          </p:nvSpPr>
          <p:spPr bwMode="auto">
            <a:xfrm>
              <a:off x="1492370" y="5304312"/>
              <a:ext cx="1313180" cy="369332"/>
            </a:xfrm>
            <a:prstGeom prst="rect">
              <a:avLst/>
            </a:prstGeom>
            <a:noFill/>
            <a:ln w="9525">
              <a:noFill/>
              <a:miter lim="800000"/>
              <a:headEnd/>
              <a:tailEnd/>
            </a:ln>
          </p:spPr>
          <p:txBody>
            <a:bodyPr wrap="none">
              <a:spAutoFit/>
            </a:bodyPr>
            <a:lstStyle/>
            <a:p>
              <a:r>
                <a:rPr lang="en-US">
                  <a:latin typeface="Calibri" pitchFamily="34" charset="0"/>
                </a:rPr>
                <a:t>Investment</a:t>
              </a:r>
            </a:p>
          </p:txBody>
        </p:sp>
        <p:cxnSp>
          <p:nvCxnSpPr>
            <p:cNvPr id="36942" name="Straight Connector 47"/>
            <p:cNvCxnSpPr>
              <a:cxnSpLocks noChangeShapeType="1"/>
            </p:cNvCxnSpPr>
            <p:nvPr/>
          </p:nvCxnSpPr>
          <p:spPr bwMode="auto">
            <a:xfrm rot="5400000">
              <a:off x="1858494" y="4946072"/>
              <a:ext cx="154379" cy="1588"/>
            </a:xfrm>
            <a:prstGeom prst="line">
              <a:avLst/>
            </a:prstGeom>
            <a:noFill/>
            <a:ln w="9525" algn="ctr">
              <a:solidFill>
                <a:schemeClr val="tx1"/>
              </a:solidFill>
              <a:round/>
              <a:headEnd/>
              <a:tailEnd/>
            </a:ln>
          </p:spPr>
        </p:cxnSp>
        <p:cxnSp>
          <p:nvCxnSpPr>
            <p:cNvPr id="36943" name="Straight Connector 48"/>
            <p:cNvCxnSpPr>
              <a:cxnSpLocks noChangeShapeType="1"/>
            </p:cNvCxnSpPr>
            <p:nvPr/>
          </p:nvCxnSpPr>
          <p:spPr bwMode="auto">
            <a:xfrm rot="5400000">
              <a:off x="2284019" y="4946072"/>
              <a:ext cx="154379" cy="1588"/>
            </a:xfrm>
            <a:prstGeom prst="line">
              <a:avLst/>
            </a:prstGeom>
            <a:noFill/>
            <a:ln w="9525" algn="ctr">
              <a:solidFill>
                <a:schemeClr val="tx1"/>
              </a:solidFill>
              <a:round/>
              <a:headEnd/>
              <a:tailEnd/>
            </a:ln>
          </p:spPr>
        </p:cxnSp>
        <p:sp>
          <p:nvSpPr>
            <p:cNvPr id="36944" name="TextBox 49"/>
            <p:cNvSpPr txBox="1">
              <a:spLocks noChangeArrowheads="1"/>
            </p:cNvSpPr>
            <p:nvPr/>
          </p:nvSpPr>
          <p:spPr bwMode="auto">
            <a:xfrm>
              <a:off x="1824848" y="4995552"/>
              <a:ext cx="248786" cy="369332"/>
            </a:xfrm>
            <a:prstGeom prst="rect">
              <a:avLst/>
            </a:prstGeom>
            <a:noFill/>
            <a:ln w="9525">
              <a:noFill/>
              <a:miter lim="800000"/>
              <a:headEnd/>
              <a:tailEnd/>
            </a:ln>
          </p:spPr>
          <p:txBody>
            <a:bodyPr wrap="none">
              <a:spAutoFit/>
            </a:bodyPr>
            <a:lstStyle/>
            <a:p>
              <a:r>
                <a:rPr lang="en-US">
                  <a:latin typeface="Calibri" pitchFamily="34" charset="0"/>
                </a:rPr>
                <a:t>I</a:t>
              </a:r>
            </a:p>
          </p:txBody>
        </p:sp>
        <p:sp>
          <p:nvSpPr>
            <p:cNvPr id="36945" name="TextBox 50"/>
            <p:cNvSpPr txBox="1">
              <a:spLocks noChangeArrowheads="1"/>
            </p:cNvSpPr>
            <p:nvPr/>
          </p:nvSpPr>
          <p:spPr bwMode="auto">
            <a:xfrm>
              <a:off x="2226651" y="4995552"/>
              <a:ext cx="300082" cy="369332"/>
            </a:xfrm>
            <a:prstGeom prst="rect">
              <a:avLst/>
            </a:prstGeom>
            <a:noFill/>
            <a:ln w="9525">
              <a:noFill/>
              <a:miter lim="800000"/>
              <a:headEnd/>
              <a:tailEnd/>
            </a:ln>
          </p:spPr>
          <p:txBody>
            <a:bodyPr wrap="none">
              <a:spAutoFit/>
            </a:bodyPr>
            <a:lstStyle/>
            <a:p>
              <a:r>
                <a:rPr lang="en-US">
                  <a:latin typeface="Calibri" pitchFamily="34" charset="0"/>
                </a:rPr>
                <a:t>I’</a:t>
              </a:r>
            </a:p>
          </p:txBody>
        </p:sp>
      </p:grpSp>
      <p:cxnSp>
        <p:nvCxnSpPr>
          <p:cNvPr id="64" name="Straight Connector 63"/>
          <p:cNvCxnSpPr>
            <a:cxnSpLocks noChangeShapeType="1"/>
          </p:cNvCxnSpPr>
          <p:nvPr/>
        </p:nvCxnSpPr>
        <p:spPr bwMode="auto">
          <a:xfrm rot="10800000">
            <a:off x="3881438" y="3287713"/>
            <a:ext cx="631825" cy="1587"/>
          </a:xfrm>
          <a:prstGeom prst="line">
            <a:avLst/>
          </a:prstGeom>
          <a:noFill/>
          <a:ln w="9525" algn="ctr">
            <a:solidFill>
              <a:schemeClr val="tx1"/>
            </a:solidFill>
            <a:prstDash val="dash"/>
            <a:round/>
            <a:headEnd/>
            <a:tailEnd/>
          </a:ln>
        </p:spPr>
      </p:cxnSp>
      <p:cxnSp>
        <p:nvCxnSpPr>
          <p:cNvPr id="65" name="Straight Connector 64"/>
          <p:cNvCxnSpPr>
            <a:cxnSpLocks noChangeShapeType="1"/>
          </p:cNvCxnSpPr>
          <p:nvPr/>
        </p:nvCxnSpPr>
        <p:spPr bwMode="auto">
          <a:xfrm rot="10800000">
            <a:off x="3857625" y="3916363"/>
            <a:ext cx="1058863" cy="14287"/>
          </a:xfrm>
          <a:prstGeom prst="line">
            <a:avLst/>
          </a:prstGeom>
          <a:noFill/>
          <a:ln w="9525" algn="ctr">
            <a:solidFill>
              <a:schemeClr val="tx1"/>
            </a:solidFill>
            <a:prstDash val="dash"/>
            <a:round/>
            <a:headEnd/>
            <a:tailEnd/>
          </a:ln>
        </p:spPr>
      </p:cxnSp>
      <p:grpSp>
        <p:nvGrpSpPr>
          <p:cNvPr id="12" name="Group 65"/>
          <p:cNvGrpSpPr>
            <a:grpSpLocks/>
          </p:cNvGrpSpPr>
          <p:nvPr/>
        </p:nvGrpSpPr>
        <p:grpSpPr bwMode="auto">
          <a:xfrm>
            <a:off x="3489325" y="1704975"/>
            <a:ext cx="390525" cy="3151188"/>
            <a:chOff x="914885" y="1707736"/>
            <a:chExt cx="390621" cy="3150066"/>
          </a:xfrm>
        </p:grpSpPr>
        <p:cxnSp>
          <p:nvCxnSpPr>
            <p:cNvPr id="36933" name="Straight Connector 66"/>
            <p:cNvCxnSpPr>
              <a:cxnSpLocks noChangeShapeType="1"/>
            </p:cNvCxnSpPr>
            <p:nvPr/>
          </p:nvCxnSpPr>
          <p:spPr bwMode="auto">
            <a:xfrm rot="16200000" flipH="1">
              <a:off x="-793" y="3551503"/>
              <a:ext cx="2601490" cy="11108"/>
            </a:xfrm>
            <a:prstGeom prst="line">
              <a:avLst/>
            </a:prstGeom>
            <a:noFill/>
            <a:ln w="28575" algn="ctr">
              <a:solidFill>
                <a:schemeClr val="tx1"/>
              </a:solidFill>
              <a:round/>
              <a:headEnd/>
              <a:tailEnd/>
            </a:ln>
          </p:spPr>
        </p:cxnSp>
        <p:sp>
          <p:nvSpPr>
            <p:cNvPr id="36934" name="TextBox 67"/>
            <p:cNvSpPr txBox="1">
              <a:spLocks noChangeArrowheads="1"/>
            </p:cNvSpPr>
            <p:nvPr/>
          </p:nvSpPr>
          <p:spPr bwMode="auto">
            <a:xfrm rot="-5400000">
              <a:off x="395375" y="2230956"/>
              <a:ext cx="1415772" cy="369332"/>
            </a:xfrm>
            <a:prstGeom prst="rect">
              <a:avLst/>
            </a:prstGeom>
            <a:noFill/>
            <a:ln w="9525">
              <a:noFill/>
              <a:miter lim="800000"/>
              <a:headEnd/>
              <a:tailEnd/>
            </a:ln>
          </p:spPr>
          <p:txBody>
            <a:bodyPr wrap="none">
              <a:spAutoFit/>
            </a:bodyPr>
            <a:lstStyle/>
            <a:p>
              <a:r>
                <a:rPr lang="en-US">
                  <a:latin typeface="Calibri" pitchFamily="34" charset="0"/>
                </a:rPr>
                <a:t>Interest rate</a:t>
              </a:r>
            </a:p>
          </p:txBody>
        </p:sp>
        <p:cxnSp>
          <p:nvCxnSpPr>
            <p:cNvPr id="36935" name="Straight Connector 68"/>
            <p:cNvCxnSpPr>
              <a:cxnSpLocks noChangeShapeType="1"/>
            </p:cNvCxnSpPr>
            <p:nvPr/>
          </p:nvCxnSpPr>
          <p:spPr bwMode="auto">
            <a:xfrm rot="10800000" flipV="1">
              <a:off x="1152396" y="3920443"/>
              <a:ext cx="142017" cy="203"/>
            </a:xfrm>
            <a:prstGeom prst="line">
              <a:avLst/>
            </a:prstGeom>
            <a:noFill/>
            <a:ln w="9525" algn="ctr">
              <a:solidFill>
                <a:schemeClr val="tx1"/>
              </a:solidFill>
              <a:round/>
              <a:headEnd/>
              <a:tailEnd/>
            </a:ln>
          </p:spPr>
        </p:cxnSp>
        <p:cxnSp>
          <p:nvCxnSpPr>
            <p:cNvPr id="36936" name="Straight Connector 69"/>
            <p:cNvCxnSpPr>
              <a:cxnSpLocks noChangeShapeType="1"/>
            </p:cNvCxnSpPr>
            <p:nvPr/>
          </p:nvCxnSpPr>
          <p:spPr bwMode="auto">
            <a:xfrm rot="10800000" flipV="1">
              <a:off x="1152396" y="3289852"/>
              <a:ext cx="142017" cy="203"/>
            </a:xfrm>
            <a:prstGeom prst="line">
              <a:avLst/>
            </a:prstGeom>
            <a:noFill/>
            <a:ln w="9525" algn="ctr">
              <a:solidFill>
                <a:schemeClr val="tx1"/>
              </a:solidFill>
              <a:round/>
              <a:headEnd/>
              <a:tailEnd/>
            </a:ln>
          </p:spPr>
        </p:cxnSp>
        <p:sp>
          <p:nvSpPr>
            <p:cNvPr id="36937" name="TextBox 70"/>
            <p:cNvSpPr txBox="1">
              <a:spLocks noChangeArrowheads="1"/>
            </p:cNvSpPr>
            <p:nvPr/>
          </p:nvSpPr>
          <p:spPr bwMode="auto">
            <a:xfrm>
              <a:off x="966181" y="3104738"/>
              <a:ext cx="235962" cy="369332"/>
            </a:xfrm>
            <a:prstGeom prst="rect">
              <a:avLst/>
            </a:prstGeom>
            <a:noFill/>
            <a:ln w="9525">
              <a:noFill/>
              <a:miter lim="800000"/>
              <a:headEnd/>
              <a:tailEnd/>
            </a:ln>
          </p:spPr>
          <p:txBody>
            <a:bodyPr wrap="none">
              <a:spAutoFit/>
            </a:bodyPr>
            <a:lstStyle/>
            <a:p>
              <a:r>
                <a:rPr lang="en-US">
                  <a:latin typeface="Calibri" pitchFamily="34" charset="0"/>
                </a:rPr>
                <a:t>i</a:t>
              </a:r>
            </a:p>
          </p:txBody>
        </p:sp>
        <p:sp>
          <p:nvSpPr>
            <p:cNvPr id="36938" name="TextBox 71"/>
            <p:cNvSpPr txBox="1">
              <a:spLocks noChangeArrowheads="1"/>
            </p:cNvSpPr>
            <p:nvPr/>
          </p:nvSpPr>
          <p:spPr bwMode="auto">
            <a:xfrm>
              <a:off x="914885" y="3714338"/>
              <a:ext cx="287258" cy="369332"/>
            </a:xfrm>
            <a:prstGeom prst="rect">
              <a:avLst/>
            </a:prstGeom>
            <a:noFill/>
            <a:ln w="9525">
              <a:noFill/>
              <a:miter lim="800000"/>
              <a:headEnd/>
              <a:tailEnd/>
            </a:ln>
          </p:spPr>
          <p:txBody>
            <a:bodyPr wrap="none">
              <a:spAutoFit/>
            </a:bodyPr>
            <a:lstStyle/>
            <a:p>
              <a:r>
                <a:rPr lang="en-US">
                  <a:latin typeface="Calibri" pitchFamily="34" charset="0"/>
                </a:rPr>
                <a:t>i’</a:t>
              </a:r>
            </a:p>
          </p:txBody>
        </p:sp>
      </p:grpSp>
      <p:sp>
        <p:nvSpPr>
          <p:cNvPr id="73" name="TextBox 72"/>
          <p:cNvSpPr txBox="1">
            <a:spLocks noChangeArrowheads="1"/>
          </p:cNvSpPr>
          <p:nvPr/>
        </p:nvSpPr>
        <p:spPr bwMode="auto">
          <a:xfrm>
            <a:off x="3887788" y="1690688"/>
            <a:ext cx="1735137" cy="701675"/>
          </a:xfrm>
          <a:prstGeom prst="rect">
            <a:avLst/>
          </a:prstGeom>
          <a:noFill/>
          <a:ln w="9525">
            <a:noFill/>
            <a:miter lim="800000"/>
            <a:headEnd/>
            <a:tailEnd/>
          </a:ln>
        </p:spPr>
        <p:txBody>
          <a:bodyPr wrap="none">
            <a:spAutoFit/>
          </a:bodyPr>
          <a:lstStyle/>
          <a:p>
            <a:pPr marL="342900" indent="-342900"/>
            <a:r>
              <a:rPr lang="en-US">
                <a:solidFill>
                  <a:srgbClr val="660066"/>
                </a:solidFill>
                <a:latin typeface="Calibri" pitchFamily="34" charset="0"/>
              </a:rPr>
              <a:t>(b) Demand for</a:t>
            </a:r>
          </a:p>
          <a:p>
            <a:pPr marL="342900" indent="-342900"/>
            <a:r>
              <a:rPr lang="en-US">
                <a:solidFill>
                  <a:srgbClr val="660066"/>
                </a:solidFill>
                <a:latin typeface="Calibri" pitchFamily="34" charset="0"/>
              </a:rPr>
              <a:t> investment</a:t>
            </a:r>
          </a:p>
        </p:txBody>
      </p:sp>
      <p:cxnSp>
        <p:nvCxnSpPr>
          <p:cNvPr id="77" name="Straight Connector 76"/>
          <p:cNvCxnSpPr>
            <a:cxnSpLocks noChangeShapeType="1"/>
          </p:cNvCxnSpPr>
          <p:nvPr/>
        </p:nvCxnSpPr>
        <p:spPr bwMode="auto">
          <a:xfrm rot="5400000">
            <a:off x="3746500" y="4079875"/>
            <a:ext cx="1531938" cy="1588"/>
          </a:xfrm>
          <a:prstGeom prst="line">
            <a:avLst/>
          </a:prstGeom>
          <a:noFill/>
          <a:ln w="9525" algn="ctr">
            <a:solidFill>
              <a:schemeClr val="tx1"/>
            </a:solidFill>
            <a:prstDash val="dash"/>
            <a:round/>
            <a:headEnd/>
            <a:tailEnd/>
          </a:ln>
        </p:spPr>
      </p:cxnSp>
      <p:cxnSp>
        <p:nvCxnSpPr>
          <p:cNvPr id="79" name="Straight Connector 78"/>
          <p:cNvCxnSpPr>
            <a:cxnSpLocks noChangeShapeType="1"/>
          </p:cNvCxnSpPr>
          <p:nvPr/>
        </p:nvCxnSpPr>
        <p:spPr bwMode="auto">
          <a:xfrm rot="5400000">
            <a:off x="4459288" y="4400550"/>
            <a:ext cx="938212" cy="1588"/>
          </a:xfrm>
          <a:prstGeom prst="line">
            <a:avLst/>
          </a:prstGeom>
          <a:noFill/>
          <a:ln w="9525" algn="ctr">
            <a:solidFill>
              <a:schemeClr val="tx1"/>
            </a:solidFill>
            <a:prstDash val="dash"/>
            <a:round/>
            <a:headEnd/>
            <a:tailEnd/>
          </a:ln>
        </p:spPr>
      </p:cxnSp>
      <p:sp>
        <p:nvSpPr>
          <p:cNvPr id="81" name="TextBox 80"/>
          <p:cNvSpPr txBox="1">
            <a:spLocks noChangeArrowheads="1"/>
          </p:cNvSpPr>
          <p:nvPr/>
        </p:nvSpPr>
        <p:spPr bwMode="auto">
          <a:xfrm>
            <a:off x="3049588" y="5656263"/>
            <a:ext cx="2828925" cy="1200150"/>
          </a:xfrm>
          <a:prstGeom prst="rect">
            <a:avLst/>
          </a:prstGeom>
          <a:noFill/>
          <a:ln w="9525">
            <a:noFill/>
            <a:miter lim="800000"/>
            <a:headEnd/>
            <a:tailEnd/>
          </a:ln>
        </p:spPr>
        <p:txBody>
          <a:bodyPr>
            <a:spAutoFit/>
          </a:bodyPr>
          <a:lstStyle/>
          <a:p>
            <a:r>
              <a:rPr lang="en-US">
                <a:solidFill>
                  <a:srgbClr val="660066"/>
                </a:solidFill>
                <a:latin typeface="Calibri" pitchFamily="34" charset="0"/>
              </a:rPr>
              <a:t>With the cost of borrowing lower, the amount invested increases from I to I‘.</a:t>
            </a:r>
          </a:p>
        </p:txBody>
      </p:sp>
      <p:sp>
        <p:nvSpPr>
          <p:cNvPr id="82" name="TextBox 81"/>
          <p:cNvSpPr txBox="1">
            <a:spLocks noChangeArrowheads="1"/>
          </p:cNvSpPr>
          <p:nvPr/>
        </p:nvSpPr>
        <p:spPr bwMode="auto">
          <a:xfrm>
            <a:off x="5992813" y="5335588"/>
            <a:ext cx="3151187" cy="1476375"/>
          </a:xfrm>
          <a:prstGeom prst="rect">
            <a:avLst/>
          </a:prstGeom>
          <a:solidFill>
            <a:schemeClr val="bg1"/>
          </a:solidFill>
          <a:ln w="9525">
            <a:noFill/>
            <a:miter lim="800000"/>
            <a:headEnd/>
            <a:tailEnd/>
          </a:ln>
        </p:spPr>
        <p:txBody>
          <a:bodyPr>
            <a:spAutoFit/>
          </a:bodyPr>
          <a:lstStyle/>
          <a:p>
            <a:r>
              <a:rPr lang="en-US">
                <a:solidFill>
                  <a:srgbClr val="660066"/>
                </a:solidFill>
                <a:latin typeface="Calibri" pitchFamily="34" charset="0"/>
              </a:rPr>
              <a:t>This sets off the spending multiplier process, so the aggregate output demanded at price level P increases from Y to Y ‘</a:t>
            </a:r>
          </a:p>
        </p:txBody>
      </p:sp>
      <p:grpSp>
        <p:nvGrpSpPr>
          <p:cNvPr id="13" name="Group 82"/>
          <p:cNvGrpSpPr>
            <a:grpSpLocks/>
          </p:cNvGrpSpPr>
          <p:nvPr/>
        </p:nvGrpSpPr>
        <p:grpSpPr bwMode="auto">
          <a:xfrm>
            <a:off x="6769100" y="2862263"/>
            <a:ext cx="2030413" cy="1781175"/>
            <a:chOff x="2208927" y="3536207"/>
            <a:chExt cx="2664346" cy="1548988"/>
          </a:xfrm>
        </p:grpSpPr>
        <p:sp>
          <p:nvSpPr>
            <p:cNvPr id="36931" name="Freeform 83"/>
            <p:cNvSpPr>
              <a:spLocks noChangeArrowheads="1"/>
            </p:cNvSpPr>
            <p:nvPr/>
          </p:nvSpPr>
          <p:spPr bwMode="auto">
            <a:xfrm>
              <a:off x="2208927" y="3536207"/>
              <a:ext cx="2140538" cy="1233193"/>
            </a:xfrm>
            <a:custGeom>
              <a:avLst/>
              <a:gdLst>
                <a:gd name="T0" fmla="*/ 0 w 1463040"/>
                <a:gd name="T1" fmla="*/ 0 h 1694688"/>
                <a:gd name="T2" fmla="*/ 12359175 w 1463040"/>
                <a:gd name="T3" fmla="*/ 62775 h 1694688"/>
                <a:gd name="T4" fmla="*/ 44942391 w 1463040"/>
                <a:gd name="T5" fmla="*/ 96953 h 1694688"/>
                <a:gd name="T6" fmla="*/ 0 60000 65536"/>
                <a:gd name="T7" fmla="*/ 0 60000 65536"/>
                <a:gd name="T8" fmla="*/ 0 60000 65536"/>
                <a:gd name="T9" fmla="*/ 0 w 1463040"/>
                <a:gd name="T10" fmla="*/ 0 h 1694688"/>
                <a:gd name="T11" fmla="*/ 1463040 w 1463040"/>
                <a:gd name="T12" fmla="*/ 1694688 h 1694688"/>
              </a:gdLst>
              <a:ahLst/>
              <a:cxnLst>
                <a:cxn ang="T6">
                  <a:pos x="T0" y="T1"/>
                </a:cxn>
                <a:cxn ang="T7">
                  <a:pos x="T2" y="T3"/>
                </a:cxn>
                <a:cxn ang="T8">
                  <a:pos x="T4" y="T5"/>
                </a:cxn>
              </a:cxnLst>
              <a:rect l="T9" t="T10" r="T11" b="T12"/>
              <a:pathLst>
                <a:path w="1463040" h="1694688">
                  <a:moveTo>
                    <a:pt x="0" y="0"/>
                  </a:moveTo>
                  <a:cubicBezTo>
                    <a:pt x="14438" y="342414"/>
                    <a:pt x="158496" y="814832"/>
                    <a:pt x="402336" y="1097280"/>
                  </a:cubicBezTo>
                  <a:cubicBezTo>
                    <a:pt x="646176" y="1379728"/>
                    <a:pt x="1024982" y="1556793"/>
                    <a:pt x="1463040" y="1694688"/>
                  </a:cubicBezTo>
                </a:path>
              </a:pathLst>
            </a:custGeom>
            <a:noFill/>
            <a:ln w="38100" algn="ctr">
              <a:solidFill>
                <a:srgbClr val="005392"/>
              </a:solidFill>
              <a:round/>
              <a:headEnd/>
              <a:tailEnd/>
            </a:ln>
          </p:spPr>
          <p:txBody>
            <a:bodyPr wrap="none" anchor="ctr"/>
            <a:lstStyle/>
            <a:p>
              <a:endParaRPr lang="en-US"/>
            </a:p>
          </p:txBody>
        </p:sp>
        <p:sp>
          <p:nvSpPr>
            <p:cNvPr id="36932" name="TextBox 84"/>
            <p:cNvSpPr txBox="1">
              <a:spLocks noChangeArrowheads="1"/>
            </p:cNvSpPr>
            <p:nvPr/>
          </p:nvSpPr>
          <p:spPr bwMode="auto">
            <a:xfrm>
              <a:off x="4227352" y="4689800"/>
              <a:ext cx="645921" cy="395395"/>
            </a:xfrm>
            <a:prstGeom prst="rect">
              <a:avLst/>
            </a:prstGeom>
            <a:noFill/>
            <a:ln w="9525">
              <a:noFill/>
              <a:miter lim="800000"/>
              <a:headEnd/>
              <a:tailEnd/>
            </a:ln>
          </p:spPr>
          <p:txBody>
            <a:bodyPr wrap="none">
              <a:spAutoFit/>
            </a:bodyPr>
            <a:lstStyle/>
            <a:p>
              <a:r>
                <a:rPr lang="en-US">
                  <a:latin typeface="Calibri" pitchFamily="34" charset="0"/>
                </a:rPr>
                <a:t>AD</a:t>
              </a:r>
            </a:p>
          </p:txBody>
        </p:sp>
      </p:grpSp>
      <p:grpSp>
        <p:nvGrpSpPr>
          <p:cNvPr id="14" name="Group 85"/>
          <p:cNvGrpSpPr>
            <a:grpSpLocks/>
          </p:cNvGrpSpPr>
          <p:nvPr/>
        </p:nvGrpSpPr>
        <p:grpSpPr bwMode="auto">
          <a:xfrm>
            <a:off x="6264275" y="4852988"/>
            <a:ext cx="2789238" cy="508000"/>
            <a:chOff x="1043061" y="4857008"/>
            <a:chExt cx="2790121" cy="507876"/>
          </a:xfrm>
        </p:grpSpPr>
        <p:cxnSp>
          <p:nvCxnSpPr>
            <p:cNvPr id="36924" name="Straight Connector 86"/>
            <p:cNvCxnSpPr>
              <a:cxnSpLocks noChangeShapeType="1"/>
            </p:cNvCxnSpPr>
            <p:nvPr/>
          </p:nvCxnSpPr>
          <p:spPr bwMode="auto">
            <a:xfrm>
              <a:off x="1306300" y="4857008"/>
              <a:ext cx="1830831" cy="1975"/>
            </a:xfrm>
            <a:prstGeom prst="line">
              <a:avLst/>
            </a:prstGeom>
            <a:noFill/>
            <a:ln w="28575" algn="ctr">
              <a:solidFill>
                <a:schemeClr val="tx1"/>
              </a:solidFill>
              <a:round/>
              <a:headEnd/>
              <a:tailEnd/>
            </a:ln>
          </p:spPr>
        </p:cxnSp>
        <p:sp>
          <p:nvSpPr>
            <p:cNvPr id="36925" name="TextBox 87"/>
            <p:cNvSpPr txBox="1">
              <a:spLocks noChangeArrowheads="1"/>
            </p:cNvSpPr>
            <p:nvPr/>
          </p:nvSpPr>
          <p:spPr bwMode="auto">
            <a:xfrm>
              <a:off x="1043061" y="4971802"/>
              <a:ext cx="312906" cy="369332"/>
            </a:xfrm>
            <a:prstGeom prst="rect">
              <a:avLst/>
            </a:prstGeom>
            <a:noFill/>
            <a:ln w="9525">
              <a:noFill/>
              <a:miter lim="800000"/>
              <a:headEnd/>
              <a:tailEnd/>
            </a:ln>
          </p:spPr>
          <p:txBody>
            <a:bodyPr wrap="none">
              <a:spAutoFit/>
            </a:bodyPr>
            <a:lstStyle/>
            <a:p>
              <a:r>
                <a:rPr lang="en-US">
                  <a:latin typeface="Calibri" pitchFamily="34" charset="0"/>
                </a:rPr>
                <a:t>0</a:t>
              </a:r>
            </a:p>
          </p:txBody>
        </p:sp>
        <p:sp>
          <p:nvSpPr>
            <p:cNvPr id="36926" name="TextBox 88"/>
            <p:cNvSpPr txBox="1">
              <a:spLocks noChangeArrowheads="1"/>
            </p:cNvSpPr>
            <p:nvPr/>
          </p:nvSpPr>
          <p:spPr bwMode="auto">
            <a:xfrm>
              <a:off x="2609770" y="4983679"/>
              <a:ext cx="1223412" cy="369332"/>
            </a:xfrm>
            <a:prstGeom prst="rect">
              <a:avLst/>
            </a:prstGeom>
            <a:noFill/>
            <a:ln w="9525">
              <a:noFill/>
              <a:miter lim="800000"/>
              <a:headEnd/>
              <a:tailEnd/>
            </a:ln>
          </p:spPr>
          <p:txBody>
            <a:bodyPr wrap="none">
              <a:spAutoFit/>
            </a:bodyPr>
            <a:lstStyle/>
            <a:p>
              <a:r>
                <a:rPr lang="en-US">
                  <a:latin typeface="Calibri" pitchFamily="34" charset="0"/>
                </a:rPr>
                <a:t>Real GDP</a:t>
              </a:r>
            </a:p>
          </p:txBody>
        </p:sp>
        <p:cxnSp>
          <p:nvCxnSpPr>
            <p:cNvPr id="36927" name="Straight Connector 89"/>
            <p:cNvCxnSpPr>
              <a:cxnSpLocks noChangeShapeType="1"/>
            </p:cNvCxnSpPr>
            <p:nvPr/>
          </p:nvCxnSpPr>
          <p:spPr bwMode="auto">
            <a:xfrm rot="5400000">
              <a:off x="1858494" y="4946072"/>
              <a:ext cx="154379" cy="1588"/>
            </a:xfrm>
            <a:prstGeom prst="line">
              <a:avLst/>
            </a:prstGeom>
            <a:noFill/>
            <a:ln w="9525" algn="ctr">
              <a:solidFill>
                <a:schemeClr val="tx1"/>
              </a:solidFill>
              <a:round/>
              <a:headEnd/>
              <a:tailEnd/>
            </a:ln>
          </p:spPr>
        </p:cxnSp>
        <p:cxnSp>
          <p:nvCxnSpPr>
            <p:cNvPr id="36928" name="Straight Connector 90"/>
            <p:cNvCxnSpPr>
              <a:cxnSpLocks noChangeShapeType="1"/>
            </p:cNvCxnSpPr>
            <p:nvPr/>
          </p:nvCxnSpPr>
          <p:spPr bwMode="auto">
            <a:xfrm rot="5400000">
              <a:off x="2284019" y="4946072"/>
              <a:ext cx="154379" cy="1588"/>
            </a:xfrm>
            <a:prstGeom prst="line">
              <a:avLst/>
            </a:prstGeom>
            <a:noFill/>
            <a:ln w="9525" algn="ctr">
              <a:solidFill>
                <a:schemeClr val="tx1"/>
              </a:solidFill>
              <a:round/>
              <a:headEnd/>
              <a:tailEnd/>
            </a:ln>
          </p:spPr>
        </p:cxnSp>
        <p:sp>
          <p:nvSpPr>
            <p:cNvPr id="36929" name="TextBox 91"/>
            <p:cNvSpPr txBox="1">
              <a:spLocks noChangeArrowheads="1"/>
            </p:cNvSpPr>
            <p:nvPr/>
          </p:nvSpPr>
          <p:spPr bwMode="auto">
            <a:xfrm>
              <a:off x="1777348" y="4995552"/>
              <a:ext cx="338554" cy="369332"/>
            </a:xfrm>
            <a:prstGeom prst="rect">
              <a:avLst/>
            </a:prstGeom>
            <a:noFill/>
            <a:ln w="9525">
              <a:noFill/>
              <a:miter lim="800000"/>
              <a:headEnd/>
              <a:tailEnd/>
            </a:ln>
          </p:spPr>
          <p:txBody>
            <a:bodyPr wrap="none">
              <a:spAutoFit/>
            </a:bodyPr>
            <a:lstStyle/>
            <a:p>
              <a:r>
                <a:rPr lang="en-US">
                  <a:latin typeface="Calibri" pitchFamily="34" charset="0"/>
                </a:rPr>
                <a:t>Y</a:t>
              </a:r>
            </a:p>
          </p:txBody>
        </p:sp>
        <p:sp>
          <p:nvSpPr>
            <p:cNvPr id="36930" name="TextBox 92"/>
            <p:cNvSpPr txBox="1">
              <a:spLocks noChangeArrowheads="1"/>
            </p:cNvSpPr>
            <p:nvPr/>
          </p:nvSpPr>
          <p:spPr bwMode="auto">
            <a:xfrm>
              <a:off x="2167276" y="4995552"/>
              <a:ext cx="389850" cy="369332"/>
            </a:xfrm>
            <a:prstGeom prst="rect">
              <a:avLst/>
            </a:prstGeom>
            <a:noFill/>
            <a:ln w="9525">
              <a:noFill/>
              <a:miter lim="800000"/>
              <a:headEnd/>
              <a:tailEnd/>
            </a:ln>
          </p:spPr>
          <p:txBody>
            <a:bodyPr wrap="none">
              <a:spAutoFit/>
            </a:bodyPr>
            <a:lstStyle/>
            <a:p>
              <a:r>
                <a:rPr lang="en-US">
                  <a:latin typeface="Calibri" pitchFamily="34" charset="0"/>
                </a:rPr>
                <a:t>Y’</a:t>
              </a:r>
            </a:p>
          </p:txBody>
        </p:sp>
      </p:grpSp>
      <p:cxnSp>
        <p:nvCxnSpPr>
          <p:cNvPr id="94" name="Straight Connector 93"/>
          <p:cNvCxnSpPr>
            <a:cxnSpLocks noChangeShapeType="1"/>
          </p:cNvCxnSpPr>
          <p:nvPr/>
        </p:nvCxnSpPr>
        <p:spPr bwMode="auto">
          <a:xfrm rot="10800000">
            <a:off x="6503988" y="3676650"/>
            <a:ext cx="644525" cy="4763"/>
          </a:xfrm>
          <a:prstGeom prst="line">
            <a:avLst/>
          </a:prstGeom>
          <a:noFill/>
          <a:ln w="9525" algn="ctr">
            <a:solidFill>
              <a:schemeClr val="tx1"/>
            </a:solidFill>
            <a:prstDash val="dash"/>
            <a:round/>
            <a:headEnd/>
            <a:tailEnd/>
          </a:ln>
        </p:spPr>
      </p:cxnSp>
      <p:grpSp>
        <p:nvGrpSpPr>
          <p:cNvPr id="15" name="Group 94"/>
          <p:cNvGrpSpPr>
            <a:grpSpLocks/>
          </p:cNvGrpSpPr>
          <p:nvPr/>
        </p:nvGrpSpPr>
        <p:grpSpPr bwMode="auto">
          <a:xfrm>
            <a:off x="6103938" y="2227263"/>
            <a:ext cx="422275" cy="2627312"/>
            <a:chOff x="882969" y="2230479"/>
            <a:chExt cx="422537" cy="2627323"/>
          </a:xfrm>
        </p:grpSpPr>
        <p:cxnSp>
          <p:nvCxnSpPr>
            <p:cNvPr id="36920" name="Straight Connector 95"/>
            <p:cNvCxnSpPr>
              <a:cxnSpLocks noChangeShapeType="1"/>
            </p:cNvCxnSpPr>
            <p:nvPr/>
          </p:nvCxnSpPr>
          <p:spPr bwMode="auto">
            <a:xfrm rot="16200000" flipH="1">
              <a:off x="-793" y="3551503"/>
              <a:ext cx="2601490" cy="11108"/>
            </a:xfrm>
            <a:prstGeom prst="line">
              <a:avLst/>
            </a:prstGeom>
            <a:noFill/>
            <a:ln w="28575" algn="ctr">
              <a:solidFill>
                <a:schemeClr val="tx1"/>
              </a:solidFill>
              <a:round/>
              <a:headEnd/>
              <a:tailEnd/>
            </a:ln>
          </p:spPr>
        </p:cxnSp>
        <p:sp>
          <p:nvSpPr>
            <p:cNvPr id="36921" name="TextBox 96"/>
            <p:cNvSpPr txBox="1">
              <a:spLocks noChangeArrowheads="1"/>
            </p:cNvSpPr>
            <p:nvPr/>
          </p:nvSpPr>
          <p:spPr bwMode="auto">
            <a:xfrm rot="-5400000">
              <a:off x="443105" y="2670343"/>
              <a:ext cx="1249060" cy="369332"/>
            </a:xfrm>
            <a:prstGeom prst="rect">
              <a:avLst/>
            </a:prstGeom>
            <a:noFill/>
            <a:ln w="9525">
              <a:noFill/>
              <a:miter lim="800000"/>
              <a:headEnd/>
              <a:tailEnd/>
            </a:ln>
          </p:spPr>
          <p:txBody>
            <a:bodyPr wrap="none">
              <a:spAutoFit/>
            </a:bodyPr>
            <a:lstStyle/>
            <a:p>
              <a:r>
                <a:rPr lang="en-US">
                  <a:latin typeface="Calibri" pitchFamily="34" charset="0"/>
                </a:rPr>
                <a:t>Price level</a:t>
              </a:r>
            </a:p>
          </p:txBody>
        </p:sp>
        <p:cxnSp>
          <p:nvCxnSpPr>
            <p:cNvPr id="36922" name="Straight Connector 97"/>
            <p:cNvCxnSpPr>
              <a:cxnSpLocks noChangeShapeType="1"/>
            </p:cNvCxnSpPr>
            <p:nvPr/>
          </p:nvCxnSpPr>
          <p:spPr bwMode="auto">
            <a:xfrm rot="10800000" flipV="1">
              <a:off x="1152396" y="3682943"/>
              <a:ext cx="142017" cy="203"/>
            </a:xfrm>
            <a:prstGeom prst="line">
              <a:avLst/>
            </a:prstGeom>
            <a:noFill/>
            <a:ln w="9525" algn="ctr">
              <a:solidFill>
                <a:schemeClr val="tx1"/>
              </a:solidFill>
              <a:round/>
              <a:headEnd/>
              <a:tailEnd/>
            </a:ln>
          </p:spPr>
        </p:cxnSp>
        <p:sp>
          <p:nvSpPr>
            <p:cNvPr id="36923" name="TextBox 100"/>
            <p:cNvSpPr txBox="1">
              <a:spLocks noChangeArrowheads="1"/>
            </p:cNvSpPr>
            <p:nvPr/>
          </p:nvSpPr>
          <p:spPr bwMode="auto">
            <a:xfrm>
              <a:off x="891133" y="3512463"/>
              <a:ext cx="338554" cy="369332"/>
            </a:xfrm>
            <a:prstGeom prst="rect">
              <a:avLst/>
            </a:prstGeom>
            <a:noFill/>
            <a:ln w="9525">
              <a:noFill/>
              <a:miter lim="800000"/>
              <a:headEnd/>
              <a:tailEnd/>
            </a:ln>
          </p:spPr>
          <p:txBody>
            <a:bodyPr wrap="none">
              <a:spAutoFit/>
            </a:bodyPr>
            <a:lstStyle/>
            <a:p>
              <a:r>
                <a:rPr lang="en-US">
                  <a:latin typeface="Calibri" pitchFamily="34" charset="0"/>
                </a:rPr>
                <a:t>P</a:t>
              </a:r>
            </a:p>
          </p:txBody>
        </p:sp>
      </p:grpSp>
      <p:sp>
        <p:nvSpPr>
          <p:cNvPr id="102" name="TextBox 101"/>
          <p:cNvSpPr txBox="1">
            <a:spLocks noChangeArrowheads="1"/>
          </p:cNvSpPr>
          <p:nvPr/>
        </p:nvSpPr>
        <p:spPr bwMode="auto">
          <a:xfrm>
            <a:off x="6532563" y="1687513"/>
            <a:ext cx="2468562" cy="369887"/>
          </a:xfrm>
          <a:prstGeom prst="rect">
            <a:avLst/>
          </a:prstGeom>
          <a:noFill/>
          <a:ln w="9525">
            <a:noFill/>
            <a:miter lim="800000"/>
            <a:headEnd/>
            <a:tailEnd/>
          </a:ln>
        </p:spPr>
        <p:txBody>
          <a:bodyPr wrap="none">
            <a:spAutoFit/>
          </a:bodyPr>
          <a:lstStyle/>
          <a:p>
            <a:pPr marL="342900" indent="-342900"/>
            <a:r>
              <a:rPr lang="en-US">
                <a:solidFill>
                  <a:srgbClr val="660066"/>
                </a:solidFill>
                <a:latin typeface="Calibri" pitchFamily="34" charset="0"/>
              </a:rPr>
              <a:t>(c) Aggregate demand</a:t>
            </a:r>
          </a:p>
        </p:txBody>
      </p:sp>
      <p:cxnSp>
        <p:nvCxnSpPr>
          <p:cNvPr id="109" name="Straight Connector 108"/>
          <p:cNvCxnSpPr>
            <a:cxnSpLocks noChangeShapeType="1"/>
          </p:cNvCxnSpPr>
          <p:nvPr/>
        </p:nvCxnSpPr>
        <p:spPr bwMode="auto">
          <a:xfrm rot="16200000" flipH="1">
            <a:off x="6565901" y="4264025"/>
            <a:ext cx="1174750" cy="9525"/>
          </a:xfrm>
          <a:prstGeom prst="line">
            <a:avLst/>
          </a:prstGeom>
          <a:noFill/>
          <a:ln w="9525" algn="ctr">
            <a:solidFill>
              <a:schemeClr val="tx1"/>
            </a:solidFill>
            <a:prstDash val="dash"/>
            <a:round/>
            <a:headEnd/>
            <a:tailEnd/>
          </a:ln>
        </p:spPr>
      </p:cxnSp>
      <p:cxnSp>
        <p:nvCxnSpPr>
          <p:cNvPr id="110" name="Straight Connector 109"/>
          <p:cNvCxnSpPr>
            <a:cxnSpLocks noChangeShapeType="1"/>
          </p:cNvCxnSpPr>
          <p:nvPr/>
        </p:nvCxnSpPr>
        <p:spPr bwMode="auto">
          <a:xfrm rot="5400000">
            <a:off x="7005638" y="4308475"/>
            <a:ext cx="1139825" cy="3175"/>
          </a:xfrm>
          <a:prstGeom prst="line">
            <a:avLst/>
          </a:prstGeom>
          <a:noFill/>
          <a:ln w="9525" algn="ctr">
            <a:solidFill>
              <a:schemeClr val="tx1"/>
            </a:solidFill>
            <a:prstDash val="dash"/>
            <a:round/>
            <a:headEnd/>
            <a:tailEnd/>
          </a:ln>
        </p:spPr>
      </p:cxnSp>
      <p:grpSp>
        <p:nvGrpSpPr>
          <p:cNvPr id="16" name="Group 115"/>
          <p:cNvGrpSpPr>
            <a:grpSpLocks/>
          </p:cNvGrpSpPr>
          <p:nvPr/>
        </p:nvGrpSpPr>
        <p:grpSpPr bwMode="auto">
          <a:xfrm>
            <a:off x="7077075" y="2752725"/>
            <a:ext cx="1965325" cy="1458913"/>
            <a:chOff x="2068700" y="3505226"/>
            <a:chExt cx="2577267" cy="1268227"/>
          </a:xfrm>
        </p:grpSpPr>
        <p:sp>
          <p:nvSpPr>
            <p:cNvPr id="36918" name="Freeform 116"/>
            <p:cNvSpPr>
              <a:spLocks noChangeArrowheads="1"/>
            </p:cNvSpPr>
            <p:nvPr/>
          </p:nvSpPr>
          <p:spPr bwMode="auto">
            <a:xfrm>
              <a:off x="2068700" y="3505226"/>
              <a:ext cx="1854135" cy="1147975"/>
            </a:xfrm>
            <a:custGeom>
              <a:avLst/>
              <a:gdLst>
                <a:gd name="T0" fmla="*/ 0 w 1463040"/>
                <a:gd name="T1" fmla="*/ 0 h 1694688"/>
                <a:gd name="T2" fmla="*/ 3392773 w 1463040"/>
                <a:gd name="T3" fmla="*/ 32953 h 1694688"/>
                <a:gd name="T4" fmla="*/ 12337352 w 1463040"/>
                <a:gd name="T5" fmla="*/ 50895 h 1694688"/>
                <a:gd name="T6" fmla="*/ 0 60000 65536"/>
                <a:gd name="T7" fmla="*/ 0 60000 65536"/>
                <a:gd name="T8" fmla="*/ 0 60000 65536"/>
                <a:gd name="T9" fmla="*/ 0 w 1463040"/>
                <a:gd name="T10" fmla="*/ 0 h 1694688"/>
                <a:gd name="T11" fmla="*/ 1463040 w 1463040"/>
                <a:gd name="T12" fmla="*/ 1694688 h 1694688"/>
              </a:gdLst>
              <a:ahLst/>
              <a:cxnLst>
                <a:cxn ang="T6">
                  <a:pos x="T0" y="T1"/>
                </a:cxn>
                <a:cxn ang="T7">
                  <a:pos x="T2" y="T3"/>
                </a:cxn>
                <a:cxn ang="T8">
                  <a:pos x="T4" y="T5"/>
                </a:cxn>
              </a:cxnLst>
              <a:rect l="T9" t="T10" r="T11" b="T12"/>
              <a:pathLst>
                <a:path w="1463040" h="1694688">
                  <a:moveTo>
                    <a:pt x="0" y="0"/>
                  </a:moveTo>
                  <a:cubicBezTo>
                    <a:pt x="14438" y="342414"/>
                    <a:pt x="158496" y="814832"/>
                    <a:pt x="402336" y="1097280"/>
                  </a:cubicBezTo>
                  <a:cubicBezTo>
                    <a:pt x="646176" y="1379728"/>
                    <a:pt x="1024982" y="1556793"/>
                    <a:pt x="1463040" y="1694688"/>
                  </a:cubicBezTo>
                </a:path>
              </a:pathLst>
            </a:custGeom>
            <a:noFill/>
            <a:ln w="38100" algn="ctr">
              <a:solidFill>
                <a:srgbClr val="0070C0"/>
              </a:solidFill>
              <a:round/>
              <a:headEnd/>
              <a:tailEnd/>
            </a:ln>
          </p:spPr>
          <p:txBody>
            <a:bodyPr wrap="none" anchor="ctr"/>
            <a:lstStyle/>
            <a:p>
              <a:endParaRPr lang="en-US"/>
            </a:p>
          </p:txBody>
        </p:sp>
        <p:sp>
          <p:nvSpPr>
            <p:cNvPr id="36919" name="TextBox 117"/>
            <p:cNvSpPr txBox="1">
              <a:spLocks noChangeArrowheads="1"/>
            </p:cNvSpPr>
            <p:nvPr/>
          </p:nvSpPr>
          <p:spPr bwMode="auto">
            <a:xfrm>
              <a:off x="3915731" y="4452287"/>
              <a:ext cx="730236" cy="321166"/>
            </a:xfrm>
            <a:prstGeom prst="rect">
              <a:avLst/>
            </a:prstGeom>
            <a:noFill/>
            <a:ln w="9525">
              <a:noFill/>
              <a:miter lim="800000"/>
              <a:headEnd/>
              <a:tailEnd/>
            </a:ln>
          </p:spPr>
          <p:txBody>
            <a:bodyPr wrap="none">
              <a:spAutoFit/>
            </a:bodyPr>
            <a:lstStyle/>
            <a:p>
              <a:r>
                <a:rPr lang="en-US">
                  <a:latin typeface="Calibri" pitchFamily="34" charset="0"/>
                </a:rPr>
                <a:t>AD’</a:t>
              </a:r>
            </a:p>
          </p:txBody>
        </p:sp>
      </p:grpSp>
      <p:cxnSp>
        <p:nvCxnSpPr>
          <p:cNvPr id="120" name="Straight Connector 119"/>
          <p:cNvCxnSpPr>
            <a:cxnSpLocks noChangeShapeType="1"/>
          </p:cNvCxnSpPr>
          <p:nvPr/>
        </p:nvCxnSpPr>
        <p:spPr bwMode="auto">
          <a:xfrm rot="10800000" flipV="1">
            <a:off x="7137400" y="3679825"/>
            <a:ext cx="436563" cy="1588"/>
          </a:xfrm>
          <a:prstGeom prst="line">
            <a:avLst/>
          </a:prstGeom>
          <a:noFill/>
          <a:ln w="9525" algn="ctr">
            <a:solidFill>
              <a:schemeClr val="tx1"/>
            </a:solidFill>
            <a:prstDash val="dash"/>
            <a:round/>
            <a:headEnd/>
            <a:tailEnd/>
          </a:ln>
        </p:spPr>
      </p:cxnSp>
      <p:grpSp>
        <p:nvGrpSpPr>
          <p:cNvPr id="17" name="Group 124"/>
          <p:cNvGrpSpPr>
            <a:grpSpLocks/>
          </p:cNvGrpSpPr>
          <p:nvPr/>
        </p:nvGrpSpPr>
        <p:grpSpPr bwMode="auto">
          <a:xfrm>
            <a:off x="1722438" y="2873375"/>
            <a:ext cx="747712" cy="1543050"/>
            <a:chOff x="1721922" y="2873829"/>
            <a:chExt cx="748146" cy="1543363"/>
          </a:xfrm>
        </p:grpSpPr>
        <p:cxnSp>
          <p:nvCxnSpPr>
            <p:cNvPr id="36916" name="Straight Arrow Connector 122"/>
            <p:cNvCxnSpPr>
              <a:cxnSpLocks noChangeShapeType="1"/>
            </p:cNvCxnSpPr>
            <p:nvPr/>
          </p:nvCxnSpPr>
          <p:spPr bwMode="auto">
            <a:xfrm>
              <a:off x="1721922" y="2873829"/>
              <a:ext cx="748146" cy="1588"/>
            </a:xfrm>
            <a:prstGeom prst="straightConnector1">
              <a:avLst/>
            </a:prstGeom>
            <a:noFill/>
            <a:ln w="28575" algn="ctr">
              <a:solidFill>
                <a:srgbClr val="660066"/>
              </a:solidFill>
              <a:round/>
              <a:headEnd/>
              <a:tailEnd type="arrow" w="med" len="med"/>
            </a:ln>
          </p:spPr>
        </p:cxnSp>
        <p:cxnSp>
          <p:nvCxnSpPr>
            <p:cNvPr id="36917" name="Straight Arrow Connector 123"/>
            <p:cNvCxnSpPr>
              <a:cxnSpLocks noChangeShapeType="1"/>
            </p:cNvCxnSpPr>
            <p:nvPr/>
          </p:nvCxnSpPr>
          <p:spPr bwMode="auto">
            <a:xfrm>
              <a:off x="1721922" y="4415604"/>
              <a:ext cx="748146" cy="1588"/>
            </a:xfrm>
            <a:prstGeom prst="straightConnector1">
              <a:avLst/>
            </a:prstGeom>
            <a:noFill/>
            <a:ln w="28575" algn="ctr">
              <a:solidFill>
                <a:srgbClr val="660066"/>
              </a:solidFill>
              <a:round/>
              <a:headEnd/>
              <a:tailEnd type="arrow" w="med" len="med"/>
            </a:ln>
          </p:spPr>
        </p:cxnSp>
      </p:grpSp>
      <p:grpSp>
        <p:nvGrpSpPr>
          <p:cNvPr id="18" name="Group 128"/>
          <p:cNvGrpSpPr>
            <a:grpSpLocks/>
          </p:cNvGrpSpPr>
          <p:nvPr/>
        </p:nvGrpSpPr>
        <p:grpSpPr bwMode="auto">
          <a:xfrm>
            <a:off x="6864350" y="3122613"/>
            <a:ext cx="1230313" cy="901700"/>
            <a:chOff x="6863938" y="3122819"/>
            <a:chExt cx="1231076" cy="900937"/>
          </a:xfrm>
        </p:grpSpPr>
        <p:cxnSp>
          <p:nvCxnSpPr>
            <p:cNvPr id="36914" name="Straight Arrow Connector 125"/>
            <p:cNvCxnSpPr>
              <a:cxnSpLocks noChangeShapeType="1"/>
            </p:cNvCxnSpPr>
            <p:nvPr/>
          </p:nvCxnSpPr>
          <p:spPr bwMode="auto">
            <a:xfrm flipV="1">
              <a:off x="6863938" y="3122819"/>
              <a:ext cx="271153" cy="391"/>
            </a:xfrm>
            <a:prstGeom prst="straightConnector1">
              <a:avLst/>
            </a:prstGeom>
            <a:noFill/>
            <a:ln w="28575" algn="ctr">
              <a:solidFill>
                <a:srgbClr val="660066"/>
              </a:solidFill>
              <a:round/>
              <a:headEnd/>
              <a:tailEnd type="arrow" w="med" len="med"/>
            </a:ln>
          </p:spPr>
        </p:cxnSp>
        <p:cxnSp>
          <p:nvCxnSpPr>
            <p:cNvPr id="36915" name="Straight Arrow Connector 127"/>
            <p:cNvCxnSpPr>
              <a:cxnSpLocks noChangeShapeType="1"/>
            </p:cNvCxnSpPr>
            <p:nvPr/>
          </p:nvCxnSpPr>
          <p:spPr bwMode="auto">
            <a:xfrm flipV="1">
              <a:off x="7823861" y="4023365"/>
              <a:ext cx="271153" cy="391"/>
            </a:xfrm>
            <a:prstGeom prst="straightConnector1">
              <a:avLst/>
            </a:prstGeom>
            <a:noFill/>
            <a:ln w="28575" algn="ctr">
              <a:solidFill>
                <a:srgbClr val="660066"/>
              </a:solidFill>
              <a:round/>
              <a:headEnd/>
              <a:tailEnd type="arrow" w="med" len="med"/>
            </a:ln>
          </p:spPr>
        </p:cxnSp>
      </p:grpSp>
      <p:cxnSp>
        <p:nvCxnSpPr>
          <p:cNvPr id="139" name="Straight Connector 138"/>
          <p:cNvCxnSpPr>
            <a:cxnSpLocks noChangeShapeType="1"/>
          </p:cNvCxnSpPr>
          <p:nvPr/>
        </p:nvCxnSpPr>
        <p:spPr bwMode="auto">
          <a:xfrm rot="10800000">
            <a:off x="1587500" y="3286125"/>
            <a:ext cx="1722438" cy="1588"/>
          </a:xfrm>
          <a:prstGeom prst="line">
            <a:avLst/>
          </a:prstGeom>
          <a:noFill/>
          <a:ln w="9525" algn="ctr">
            <a:solidFill>
              <a:schemeClr val="tx1"/>
            </a:solidFill>
            <a:prstDash val="dash"/>
            <a:round/>
            <a:headEnd/>
            <a:tailEnd/>
          </a:ln>
        </p:spPr>
      </p:cxnSp>
      <p:cxnSp>
        <p:nvCxnSpPr>
          <p:cNvPr id="143" name="Straight Connector 142"/>
          <p:cNvCxnSpPr>
            <a:cxnSpLocks noChangeShapeType="1"/>
          </p:cNvCxnSpPr>
          <p:nvPr/>
        </p:nvCxnSpPr>
        <p:spPr bwMode="auto">
          <a:xfrm rot="10800000" flipV="1">
            <a:off x="2528888" y="3914775"/>
            <a:ext cx="781050" cy="4763"/>
          </a:xfrm>
          <a:prstGeom prst="line">
            <a:avLst/>
          </a:prstGeom>
          <a:noFill/>
          <a:ln w="9525" algn="ctr">
            <a:solidFill>
              <a:schemeClr val="tx1"/>
            </a:solidFill>
            <a:prstDash val="dash"/>
            <a:round/>
            <a:headEnd/>
            <a:tailEnd/>
          </a:ln>
        </p:spPr>
      </p:cxnSp>
      <p:grpSp>
        <p:nvGrpSpPr>
          <p:cNvPr id="19" name="Group 100"/>
          <p:cNvGrpSpPr>
            <a:grpSpLocks/>
          </p:cNvGrpSpPr>
          <p:nvPr/>
        </p:nvGrpSpPr>
        <p:grpSpPr bwMode="auto">
          <a:xfrm>
            <a:off x="4848225" y="3594100"/>
            <a:ext cx="422275" cy="396875"/>
            <a:chOff x="2084502" y="1841670"/>
            <a:chExt cx="422725" cy="395427"/>
          </a:xfrm>
        </p:grpSpPr>
        <p:sp>
          <p:nvSpPr>
            <p:cNvPr id="18506" name="Freeform 183"/>
            <p:cNvSpPr>
              <a:spLocks/>
            </p:cNvSpPr>
            <p:nvPr/>
          </p:nvSpPr>
          <p:spPr bwMode="auto">
            <a:xfrm>
              <a:off x="2084502" y="2101070"/>
              <a:ext cx="146206" cy="136027"/>
            </a:xfrm>
            <a:custGeom>
              <a:avLst/>
              <a:gdLst>
                <a:gd name="T0" fmla="*/ 2147483647 w 106"/>
                <a:gd name="T1" fmla="*/ 2147483647 h 68"/>
                <a:gd name="T2" fmla="*/ 2147483647 w 106"/>
                <a:gd name="T3" fmla="*/ 2147483647 h 68"/>
                <a:gd name="T4" fmla="*/ 2147483647 w 106"/>
                <a:gd name="T5" fmla="*/ 2147483647 h 68"/>
                <a:gd name="T6" fmla="*/ 2147483647 w 106"/>
                <a:gd name="T7" fmla="*/ 2147483647 h 68"/>
                <a:gd name="T8" fmla="*/ 2147483647 w 106"/>
                <a:gd name="T9" fmla="*/ 2147483647 h 68"/>
                <a:gd name="T10" fmla="*/ 2147483647 w 106"/>
                <a:gd name="T11" fmla="*/ 2147483647 h 68"/>
                <a:gd name="T12" fmla="*/ 2147483647 w 106"/>
                <a:gd name="T13" fmla="*/ 2147483647 h 68"/>
                <a:gd name="T14" fmla="*/ 2147483647 w 106"/>
                <a:gd name="T15" fmla="*/ 2147483647 h 68"/>
                <a:gd name="T16" fmla="*/ 2147483647 w 106"/>
                <a:gd name="T17" fmla="*/ 2147483647 h 68"/>
                <a:gd name="T18" fmla="*/ 2147483647 w 106"/>
                <a:gd name="T19" fmla="*/ 2147483647 h 68"/>
                <a:gd name="T20" fmla="*/ 2147483647 w 106"/>
                <a:gd name="T21" fmla="*/ 0 h 68"/>
                <a:gd name="T22" fmla="*/ 2147483647 w 106"/>
                <a:gd name="T23" fmla="*/ 0 h 68"/>
                <a:gd name="T24" fmla="*/ 2147483647 w 106"/>
                <a:gd name="T25" fmla="*/ 2147483647 h 68"/>
                <a:gd name="T26" fmla="*/ 2147483647 w 106"/>
                <a:gd name="T27" fmla="*/ 2147483647 h 68"/>
                <a:gd name="T28" fmla="*/ 2147483647 w 106"/>
                <a:gd name="T29" fmla="*/ 2147483647 h 68"/>
                <a:gd name="T30" fmla="*/ 0 w 106"/>
                <a:gd name="T31" fmla="*/ 2147483647 h 68"/>
                <a:gd name="T32" fmla="*/ 0 w 106"/>
                <a:gd name="T33" fmla="*/ 2147483647 h 68"/>
                <a:gd name="T34" fmla="*/ 2147483647 w 106"/>
                <a:gd name="T35" fmla="*/ 2147483647 h 68"/>
                <a:gd name="T36" fmla="*/ 2147483647 w 106"/>
                <a:gd name="T37" fmla="*/ 2147483647 h 68"/>
                <a:gd name="T38" fmla="*/ 2147483647 w 106"/>
                <a:gd name="T39" fmla="*/ 2147483647 h 68"/>
                <a:gd name="T40" fmla="*/ 2147483647 w 106"/>
                <a:gd name="T41" fmla="*/ 2147483647 h 68"/>
                <a:gd name="T42" fmla="*/ 2147483647 w 106"/>
                <a:gd name="T43" fmla="*/ 2147483647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6"/>
                <a:gd name="T67" fmla="*/ 0 h 68"/>
                <a:gd name="T68" fmla="*/ 106 w 106"/>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6" h="68">
                  <a:moveTo>
                    <a:pt x="56" y="68"/>
                  </a:moveTo>
                  <a:lnTo>
                    <a:pt x="56" y="68"/>
                  </a:lnTo>
                  <a:lnTo>
                    <a:pt x="76" y="65"/>
                  </a:lnTo>
                  <a:lnTo>
                    <a:pt x="91" y="58"/>
                  </a:lnTo>
                  <a:lnTo>
                    <a:pt x="101" y="45"/>
                  </a:lnTo>
                  <a:lnTo>
                    <a:pt x="106" y="32"/>
                  </a:lnTo>
                  <a:lnTo>
                    <a:pt x="101" y="19"/>
                  </a:lnTo>
                  <a:lnTo>
                    <a:pt x="91" y="9"/>
                  </a:lnTo>
                  <a:lnTo>
                    <a:pt x="76" y="3"/>
                  </a:lnTo>
                  <a:lnTo>
                    <a:pt x="56" y="0"/>
                  </a:lnTo>
                  <a:lnTo>
                    <a:pt x="36" y="3"/>
                  </a:lnTo>
                  <a:lnTo>
                    <a:pt x="15" y="9"/>
                  </a:lnTo>
                  <a:lnTo>
                    <a:pt x="5" y="19"/>
                  </a:lnTo>
                  <a:lnTo>
                    <a:pt x="0" y="32"/>
                  </a:lnTo>
                  <a:lnTo>
                    <a:pt x="5" y="45"/>
                  </a:lnTo>
                  <a:lnTo>
                    <a:pt x="15" y="58"/>
                  </a:lnTo>
                  <a:lnTo>
                    <a:pt x="36" y="65"/>
                  </a:lnTo>
                  <a:lnTo>
                    <a:pt x="56" y="68"/>
                  </a:lnTo>
                  <a:close/>
                </a:path>
              </a:pathLst>
            </a:custGeom>
            <a:solidFill>
              <a:schemeClr val="accent2">
                <a:lumMod val="75000"/>
              </a:schemeClr>
            </a:solidFill>
            <a:ln w="9525">
              <a:solidFill>
                <a:schemeClr val="accent2">
                  <a:lumMod val="75000"/>
                </a:schemeClr>
              </a:solidFill>
              <a:round/>
              <a:headEnd/>
              <a:tailEnd/>
            </a:ln>
          </p:spPr>
          <p:txBody>
            <a:bodyPr/>
            <a:lstStyle/>
            <a:p>
              <a:pPr fontAlgn="auto">
                <a:spcBef>
                  <a:spcPts val="0"/>
                </a:spcBef>
                <a:spcAft>
                  <a:spcPts val="0"/>
                </a:spcAft>
                <a:defRPr/>
              </a:pPr>
              <a:endParaRPr lang="en-US">
                <a:latin typeface="+mn-lt"/>
              </a:endParaRPr>
            </a:p>
          </p:txBody>
        </p:sp>
        <p:sp>
          <p:nvSpPr>
            <p:cNvPr id="36913" name="TextBox 69"/>
            <p:cNvSpPr txBox="1">
              <a:spLocks noChangeArrowheads="1"/>
            </p:cNvSpPr>
            <p:nvPr/>
          </p:nvSpPr>
          <p:spPr bwMode="auto">
            <a:xfrm>
              <a:off x="2194450" y="1841670"/>
              <a:ext cx="312777" cy="369094"/>
            </a:xfrm>
            <a:prstGeom prst="rect">
              <a:avLst/>
            </a:prstGeom>
            <a:noFill/>
            <a:ln w="9525">
              <a:noFill/>
              <a:miter lim="800000"/>
              <a:headEnd/>
              <a:tailEnd/>
            </a:ln>
          </p:spPr>
          <p:txBody>
            <a:bodyPr wrap="none">
              <a:spAutoFit/>
            </a:bodyPr>
            <a:lstStyle/>
            <a:p>
              <a:r>
                <a:rPr lang="en-US" i="1">
                  <a:latin typeface="Calibri" pitchFamily="34" charset="0"/>
                </a:rPr>
                <a:t>b</a:t>
              </a:r>
            </a:p>
          </p:txBody>
        </p:sp>
      </p:grpSp>
      <p:grpSp>
        <p:nvGrpSpPr>
          <p:cNvPr id="20" name="Group 100"/>
          <p:cNvGrpSpPr>
            <a:grpSpLocks/>
          </p:cNvGrpSpPr>
          <p:nvPr/>
        </p:nvGrpSpPr>
        <p:grpSpPr bwMode="auto">
          <a:xfrm>
            <a:off x="4454525" y="3014663"/>
            <a:ext cx="458788" cy="369887"/>
            <a:chOff x="2084502" y="1879909"/>
            <a:chExt cx="456927" cy="369094"/>
          </a:xfrm>
        </p:grpSpPr>
        <p:sp>
          <p:nvSpPr>
            <p:cNvPr id="18504" name="Freeform 183"/>
            <p:cNvSpPr>
              <a:spLocks/>
            </p:cNvSpPr>
            <p:nvPr/>
          </p:nvSpPr>
          <p:spPr bwMode="auto">
            <a:xfrm>
              <a:off x="2084502" y="2100098"/>
              <a:ext cx="145458" cy="136232"/>
            </a:xfrm>
            <a:custGeom>
              <a:avLst/>
              <a:gdLst>
                <a:gd name="T0" fmla="*/ 2147483647 w 106"/>
                <a:gd name="T1" fmla="*/ 2147483647 h 68"/>
                <a:gd name="T2" fmla="*/ 2147483647 w 106"/>
                <a:gd name="T3" fmla="*/ 2147483647 h 68"/>
                <a:gd name="T4" fmla="*/ 2147483647 w 106"/>
                <a:gd name="T5" fmla="*/ 2147483647 h 68"/>
                <a:gd name="T6" fmla="*/ 2147483647 w 106"/>
                <a:gd name="T7" fmla="*/ 2147483647 h 68"/>
                <a:gd name="T8" fmla="*/ 2147483647 w 106"/>
                <a:gd name="T9" fmla="*/ 2147483647 h 68"/>
                <a:gd name="T10" fmla="*/ 2147483647 w 106"/>
                <a:gd name="T11" fmla="*/ 2147483647 h 68"/>
                <a:gd name="T12" fmla="*/ 2147483647 w 106"/>
                <a:gd name="T13" fmla="*/ 2147483647 h 68"/>
                <a:gd name="T14" fmla="*/ 2147483647 w 106"/>
                <a:gd name="T15" fmla="*/ 2147483647 h 68"/>
                <a:gd name="T16" fmla="*/ 2147483647 w 106"/>
                <a:gd name="T17" fmla="*/ 2147483647 h 68"/>
                <a:gd name="T18" fmla="*/ 2147483647 w 106"/>
                <a:gd name="T19" fmla="*/ 2147483647 h 68"/>
                <a:gd name="T20" fmla="*/ 2147483647 w 106"/>
                <a:gd name="T21" fmla="*/ 0 h 68"/>
                <a:gd name="T22" fmla="*/ 2147483647 w 106"/>
                <a:gd name="T23" fmla="*/ 0 h 68"/>
                <a:gd name="T24" fmla="*/ 2147483647 w 106"/>
                <a:gd name="T25" fmla="*/ 2147483647 h 68"/>
                <a:gd name="T26" fmla="*/ 2147483647 w 106"/>
                <a:gd name="T27" fmla="*/ 2147483647 h 68"/>
                <a:gd name="T28" fmla="*/ 2147483647 w 106"/>
                <a:gd name="T29" fmla="*/ 2147483647 h 68"/>
                <a:gd name="T30" fmla="*/ 0 w 106"/>
                <a:gd name="T31" fmla="*/ 2147483647 h 68"/>
                <a:gd name="T32" fmla="*/ 0 w 106"/>
                <a:gd name="T33" fmla="*/ 2147483647 h 68"/>
                <a:gd name="T34" fmla="*/ 2147483647 w 106"/>
                <a:gd name="T35" fmla="*/ 2147483647 h 68"/>
                <a:gd name="T36" fmla="*/ 2147483647 w 106"/>
                <a:gd name="T37" fmla="*/ 2147483647 h 68"/>
                <a:gd name="T38" fmla="*/ 2147483647 w 106"/>
                <a:gd name="T39" fmla="*/ 2147483647 h 68"/>
                <a:gd name="T40" fmla="*/ 2147483647 w 106"/>
                <a:gd name="T41" fmla="*/ 2147483647 h 68"/>
                <a:gd name="T42" fmla="*/ 2147483647 w 106"/>
                <a:gd name="T43" fmla="*/ 2147483647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6"/>
                <a:gd name="T67" fmla="*/ 0 h 68"/>
                <a:gd name="T68" fmla="*/ 106 w 106"/>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6" h="68">
                  <a:moveTo>
                    <a:pt x="56" y="68"/>
                  </a:moveTo>
                  <a:lnTo>
                    <a:pt x="56" y="68"/>
                  </a:lnTo>
                  <a:lnTo>
                    <a:pt x="76" y="65"/>
                  </a:lnTo>
                  <a:lnTo>
                    <a:pt x="91" y="58"/>
                  </a:lnTo>
                  <a:lnTo>
                    <a:pt x="101" y="45"/>
                  </a:lnTo>
                  <a:lnTo>
                    <a:pt x="106" y="32"/>
                  </a:lnTo>
                  <a:lnTo>
                    <a:pt x="101" y="19"/>
                  </a:lnTo>
                  <a:lnTo>
                    <a:pt x="91" y="9"/>
                  </a:lnTo>
                  <a:lnTo>
                    <a:pt x="76" y="3"/>
                  </a:lnTo>
                  <a:lnTo>
                    <a:pt x="56" y="0"/>
                  </a:lnTo>
                  <a:lnTo>
                    <a:pt x="36" y="3"/>
                  </a:lnTo>
                  <a:lnTo>
                    <a:pt x="15" y="9"/>
                  </a:lnTo>
                  <a:lnTo>
                    <a:pt x="5" y="19"/>
                  </a:lnTo>
                  <a:lnTo>
                    <a:pt x="0" y="32"/>
                  </a:lnTo>
                  <a:lnTo>
                    <a:pt x="5" y="45"/>
                  </a:lnTo>
                  <a:lnTo>
                    <a:pt x="15" y="58"/>
                  </a:lnTo>
                  <a:lnTo>
                    <a:pt x="36" y="65"/>
                  </a:lnTo>
                  <a:lnTo>
                    <a:pt x="56" y="68"/>
                  </a:lnTo>
                  <a:close/>
                </a:path>
              </a:pathLst>
            </a:custGeom>
            <a:solidFill>
              <a:schemeClr val="accent2">
                <a:lumMod val="75000"/>
              </a:schemeClr>
            </a:solidFill>
            <a:ln w="9525">
              <a:solidFill>
                <a:schemeClr val="accent2">
                  <a:lumMod val="75000"/>
                </a:schemeClr>
              </a:solidFill>
              <a:round/>
              <a:headEnd/>
              <a:tailEnd/>
            </a:ln>
          </p:spPr>
          <p:txBody>
            <a:bodyPr/>
            <a:lstStyle/>
            <a:p>
              <a:pPr fontAlgn="auto">
                <a:spcBef>
                  <a:spcPts val="0"/>
                </a:spcBef>
                <a:spcAft>
                  <a:spcPts val="0"/>
                </a:spcAft>
                <a:defRPr/>
              </a:pPr>
              <a:endParaRPr lang="en-US">
                <a:latin typeface="+mn-lt"/>
              </a:endParaRPr>
            </a:p>
          </p:txBody>
        </p:sp>
        <p:sp>
          <p:nvSpPr>
            <p:cNvPr id="36911" name="TextBox 69"/>
            <p:cNvSpPr txBox="1">
              <a:spLocks noChangeArrowheads="1"/>
            </p:cNvSpPr>
            <p:nvPr/>
          </p:nvSpPr>
          <p:spPr bwMode="auto">
            <a:xfrm>
              <a:off x="2228731" y="1879909"/>
              <a:ext cx="312698" cy="369094"/>
            </a:xfrm>
            <a:prstGeom prst="rect">
              <a:avLst/>
            </a:prstGeom>
            <a:noFill/>
            <a:ln w="9525">
              <a:noFill/>
              <a:miter lim="800000"/>
              <a:headEnd/>
              <a:tailEnd/>
            </a:ln>
          </p:spPr>
          <p:txBody>
            <a:bodyPr wrap="none">
              <a:spAutoFit/>
            </a:bodyPr>
            <a:lstStyle/>
            <a:p>
              <a:r>
                <a:rPr lang="en-US" i="1">
                  <a:latin typeface="Calibri" pitchFamily="34" charset="0"/>
                </a:rPr>
                <a:t>a</a:t>
              </a:r>
            </a:p>
          </p:txBody>
        </p:sp>
      </p:grpSp>
      <p:grpSp>
        <p:nvGrpSpPr>
          <p:cNvPr id="21" name="Group 100"/>
          <p:cNvGrpSpPr>
            <a:grpSpLocks/>
          </p:cNvGrpSpPr>
          <p:nvPr/>
        </p:nvGrpSpPr>
        <p:grpSpPr bwMode="auto">
          <a:xfrm>
            <a:off x="7505700" y="3355975"/>
            <a:ext cx="422275" cy="395288"/>
            <a:chOff x="2084502" y="1841670"/>
            <a:chExt cx="422725" cy="395427"/>
          </a:xfrm>
        </p:grpSpPr>
        <p:sp>
          <p:nvSpPr>
            <p:cNvPr id="36908" name="Freeform 183"/>
            <p:cNvSpPr>
              <a:spLocks/>
            </p:cNvSpPr>
            <p:nvPr/>
          </p:nvSpPr>
          <p:spPr bwMode="auto">
            <a:xfrm>
              <a:off x="2084502" y="2100572"/>
              <a:ext cx="146050" cy="136525"/>
            </a:xfrm>
            <a:custGeom>
              <a:avLst/>
              <a:gdLst>
                <a:gd name="T0" fmla="*/ 2147483647 w 106"/>
                <a:gd name="T1" fmla="*/ 2147483647 h 68"/>
                <a:gd name="T2" fmla="*/ 2147483647 w 106"/>
                <a:gd name="T3" fmla="*/ 2147483647 h 68"/>
                <a:gd name="T4" fmla="*/ 2147483647 w 106"/>
                <a:gd name="T5" fmla="*/ 2147483647 h 68"/>
                <a:gd name="T6" fmla="*/ 2147483647 w 106"/>
                <a:gd name="T7" fmla="*/ 2147483647 h 68"/>
                <a:gd name="T8" fmla="*/ 2147483647 w 106"/>
                <a:gd name="T9" fmla="*/ 2147483647 h 68"/>
                <a:gd name="T10" fmla="*/ 2147483647 w 106"/>
                <a:gd name="T11" fmla="*/ 2147483647 h 68"/>
                <a:gd name="T12" fmla="*/ 2147483647 w 106"/>
                <a:gd name="T13" fmla="*/ 2147483647 h 68"/>
                <a:gd name="T14" fmla="*/ 2147483647 w 106"/>
                <a:gd name="T15" fmla="*/ 2147483647 h 68"/>
                <a:gd name="T16" fmla="*/ 2147483647 w 106"/>
                <a:gd name="T17" fmla="*/ 2147483647 h 68"/>
                <a:gd name="T18" fmla="*/ 2147483647 w 106"/>
                <a:gd name="T19" fmla="*/ 2147483647 h 68"/>
                <a:gd name="T20" fmla="*/ 2147483647 w 106"/>
                <a:gd name="T21" fmla="*/ 0 h 68"/>
                <a:gd name="T22" fmla="*/ 2147483647 w 106"/>
                <a:gd name="T23" fmla="*/ 0 h 68"/>
                <a:gd name="T24" fmla="*/ 2147483647 w 106"/>
                <a:gd name="T25" fmla="*/ 2147483647 h 68"/>
                <a:gd name="T26" fmla="*/ 2147483647 w 106"/>
                <a:gd name="T27" fmla="*/ 2147483647 h 68"/>
                <a:gd name="T28" fmla="*/ 2147483647 w 106"/>
                <a:gd name="T29" fmla="*/ 2147483647 h 68"/>
                <a:gd name="T30" fmla="*/ 0 w 106"/>
                <a:gd name="T31" fmla="*/ 2147483647 h 68"/>
                <a:gd name="T32" fmla="*/ 0 w 106"/>
                <a:gd name="T33" fmla="*/ 2147483647 h 68"/>
                <a:gd name="T34" fmla="*/ 2147483647 w 106"/>
                <a:gd name="T35" fmla="*/ 2147483647 h 68"/>
                <a:gd name="T36" fmla="*/ 2147483647 w 106"/>
                <a:gd name="T37" fmla="*/ 2147483647 h 68"/>
                <a:gd name="T38" fmla="*/ 2147483647 w 106"/>
                <a:gd name="T39" fmla="*/ 2147483647 h 68"/>
                <a:gd name="T40" fmla="*/ 2147483647 w 106"/>
                <a:gd name="T41" fmla="*/ 2147483647 h 68"/>
                <a:gd name="T42" fmla="*/ 2147483647 w 106"/>
                <a:gd name="T43" fmla="*/ 2147483647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6"/>
                <a:gd name="T67" fmla="*/ 0 h 68"/>
                <a:gd name="T68" fmla="*/ 106 w 106"/>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6" h="68">
                  <a:moveTo>
                    <a:pt x="56" y="68"/>
                  </a:moveTo>
                  <a:lnTo>
                    <a:pt x="56" y="68"/>
                  </a:lnTo>
                  <a:lnTo>
                    <a:pt x="76" y="65"/>
                  </a:lnTo>
                  <a:lnTo>
                    <a:pt x="91" y="58"/>
                  </a:lnTo>
                  <a:lnTo>
                    <a:pt x="101" y="45"/>
                  </a:lnTo>
                  <a:lnTo>
                    <a:pt x="106" y="32"/>
                  </a:lnTo>
                  <a:lnTo>
                    <a:pt x="101" y="19"/>
                  </a:lnTo>
                  <a:lnTo>
                    <a:pt x="91" y="9"/>
                  </a:lnTo>
                  <a:lnTo>
                    <a:pt x="76" y="3"/>
                  </a:lnTo>
                  <a:lnTo>
                    <a:pt x="56" y="0"/>
                  </a:lnTo>
                  <a:lnTo>
                    <a:pt x="36" y="3"/>
                  </a:lnTo>
                  <a:lnTo>
                    <a:pt x="15" y="9"/>
                  </a:lnTo>
                  <a:lnTo>
                    <a:pt x="5" y="19"/>
                  </a:lnTo>
                  <a:lnTo>
                    <a:pt x="0" y="32"/>
                  </a:lnTo>
                  <a:lnTo>
                    <a:pt x="5" y="45"/>
                  </a:lnTo>
                  <a:lnTo>
                    <a:pt x="15" y="58"/>
                  </a:lnTo>
                  <a:lnTo>
                    <a:pt x="36" y="65"/>
                  </a:lnTo>
                  <a:lnTo>
                    <a:pt x="56" y="68"/>
                  </a:lnTo>
                  <a:close/>
                </a:path>
              </a:pathLst>
            </a:custGeom>
            <a:solidFill>
              <a:srgbClr val="0070C0"/>
            </a:solidFill>
            <a:ln w="9525">
              <a:solidFill>
                <a:srgbClr val="0070C0"/>
              </a:solidFill>
              <a:round/>
              <a:headEnd/>
              <a:tailEnd/>
            </a:ln>
          </p:spPr>
          <p:txBody>
            <a:bodyPr/>
            <a:lstStyle/>
            <a:p>
              <a:endParaRPr lang="en-US"/>
            </a:p>
          </p:txBody>
        </p:sp>
        <p:sp>
          <p:nvSpPr>
            <p:cNvPr id="36909" name="TextBox 69"/>
            <p:cNvSpPr txBox="1">
              <a:spLocks noChangeArrowheads="1"/>
            </p:cNvSpPr>
            <p:nvPr/>
          </p:nvSpPr>
          <p:spPr bwMode="auto">
            <a:xfrm>
              <a:off x="2194450" y="1841670"/>
              <a:ext cx="312777" cy="369094"/>
            </a:xfrm>
            <a:prstGeom prst="rect">
              <a:avLst/>
            </a:prstGeom>
            <a:noFill/>
            <a:ln w="9525">
              <a:noFill/>
              <a:miter lim="800000"/>
              <a:headEnd/>
              <a:tailEnd/>
            </a:ln>
          </p:spPr>
          <p:txBody>
            <a:bodyPr wrap="none">
              <a:spAutoFit/>
            </a:bodyPr>
            <a:lstStyle/>
            <a:p>
              <a:r>
                <a:rPr lang="en-US" i="1">
                  <a:latin typeface="Calibri" pitchFamily="34" charset="0"/>
                </a:rPr>
                <a:t>b</a:t>
              </a:r>
            </a:p>
          </p:txBody>
        </p:sp>
      </p:grpSp>
      <p:grpSp>
        <p:nvGrpSpPr>
          <p:cNvPr id="22" name="Group 100"/>
          <p:cNvGrpSpPr>
            <a:grpSpLocks/>
          </p:cNvGrpSpPr>
          <p:nvPr/>
        </p:nvGrpSpPr>
        <p:grpSpPr bwMode="auto">
          <a:xfrm>
            <a:off x="6805613" y="3638550"/>
            <a:ext cx="430212" cy="444500"/>
            <a:chOff x="1801591" y="2100572"/>
            <a:chExt cx="428961" cy="444677"/>
          </a:xfrm>
        </p:grpSpPr>
        <p:sp>
          <p:nvSpPr>
            <p:cNvPr id="36906" name="Freeform 183"/>
            <p:cNvSpPr>
              <a:spLocks/>
            </p:cNvSpPr>
            <p:nvPr/>
          </p:nvSpPr>
          <p:spPr bwMode="auto">
            <a:xfrm>
              <a:off x="2084502" y="2100572"/>
              <a:ext cx="146050" cy="136525"/>
            </a:xfrm>
            <a:custGeom>
              <a:avLst/>
              <a:gdLst>
                <a:gd name="T0" fmla="*/ 2147483647 w 106"/>
                <a:gd name="T1" fmla="*/ 2147483647 h 68"/>
                <a:gd name="T2" fmla="*/ 2147483647 w 106"/>
                <a:gd name="T3" fmla="*/ 2147483647 h 68"/>
                <a:gd name="T4" fmla="*/ 2147483647 w 106"/>
                <a:gd name="T5" fmla="*/ 2147483647 h 68"/>
                <a:gd name="T6" fmla="*/ 2147483647 w 106"/>
                <a:gd name="T7" fmla="*/ 2147483647 h 68"/>
                <a:gd name="T8" fmla="*/ 2147483647 w 106"/>
                <a:gd name="T9" fmla="*/ 2147483647 h 68"/>
                <a:gd name="T10" fmla="*/ 2147483647 w 106"/>
                <a:gd name="T11" fmla="*/ 2147483647 h 68"/>
                <a:gd name="T12" fmla="*/ 2147483647 w 106"/>
                <a:gd name="T13" fmla="*/ 2147483647 h 68"/>
                <a:gd name="T14" fmla="*/ 2147483647 w 106"/>
                <a:gd name="T15" fmla="*/ 2147483647 h 68"/>
                <a:gd name="T16" fmla="*/ 2147483647 w 106"/>
                <a:gd name="T17" fmla="*/ 2147483647 h 68"/>
                <a:gd name="T18" fmla="*/ 2147483647 w 106"/>
                <a:gd name="T19" fmla="*/ 2147483647 h 68"/>
                <a:gd name="T20" fmla="*/ 2147483647 w 106"/>
                <a:gd name="T21" fmla="*/ 0 h 68"/>
                <a:gd name="T22" fmla="*/ 2147483647 w 106"/>
                <a:gd name="T23" fmla="*/ 0 h 68"/>
                <a:gd name="T24" fmla="*/ 2147483647 w 106"/>
                <a:gd name="T25" fmla="*/ 2147483647 h 68"/>
                <a:gd name="T26" fmla="*/ 2147483647 w 106"/>
                <a:gd name="T27" fmla="*/ 2147483647 h 68"/>
                <a:gd name="T28" fmla="*/ 2147483647 w 106"/>
                <a:gd name="T29" fmla="*/ 2147483647 h 68"/>
                <a:gd name="T30" fmla="*/ 0 w 106"/>
                <a:gd name="T31" fmla="*/ 2147483647 h 68"/>
                <a:gd name="T32" fmla="*/ 0 w 106"/>
                <a:gd name="T33" fmla="*/ 2147483647 h 68"/>
                <a:gd name="T34" fmla="*/ 2147483647 w 106"/>
                <a:gd name="T35" fmla="*/ 2147483647 h 68"/>
                <a:gd name="T36" fmla="*/ 2147483647 w 106"/>
                <a:gd name="T37" fmla="*/ 2147483647 h 68"/>
                <a:gd name="T38" fmla="*/ 2147483647 w 106"/>
                <a:gd name="T39" fmla="*/ 2147483647 h 68"/>
                <a:gd name="T40" fmla="*/ 2147483647 w 106"/>
                <a:gd name="T41" fmla="*/ 2147483647 h 68"/>
                <a:gd name="T42" fmla="*/ 2147483647 w 106"/>
                <a:gd name="T43" fmla="*/ 2147483647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6"/>
                <a:gd name="T67" fmla="*/ 0 h 68"/>
                <a:gd name="T68" fmla="*/ 106 w 106"/>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6" h="68">
                  <a:moveTo>
                    <a:pt x="56" y="68"/>
                  </a:moveTo>
                  <a:lnTo>
                    <a:pt x="56" y="68"/>
                  </a:lnTo>
                  <a:lnTo>
                    <a:pt x="76" y="65"/>
                  </a:lnTo>
                  <a:lnTo>
                    <a:pt x="91" y="58"/>
                  </a:lnTo>
                  <a:lnTo>
                    <a:pt x="101" y="45"/>
                  </a:lnTo>
                  <a:lnTo>
                    <a:pt x="106" y="32"/>
                  </a:lnTo>
                  <a:lnTo>
                    <a:pt x="101" y="19"/>
                  </a:lnTo>
                  <a:lnTo>
                    <a:pt x="91" y="9"/>
                  </a:lnTo>
                  <a:lnTo>
                    <a:pt x="76" y="3"/>
                  </a:lnTo>
                  <a:lnTo>
                    <a:pt x="56" y="0"/>
                  </a:lnTo>
                  <a:lnTo>
                    <a:pt x="36" y="3"/>
                  </a:lnTo>
                  <a:lnTo>
                    <a:pt x="15" y="9"/>
                  </a:lnTo>
                  <a:lnTo>
                    <a:pt x="5" y="19"/>
                  </a:lnTo>
                  <a:lnTo>
                    <a:pt x="0" y="32"/>
                  </a:lnTo>
                  <a:lnTo>
                    <a:pt x="5" y="45"/>
                  </a:lnTo>
                  <a:lnTo>
                    <a:pt x="15" y="58"/>
                  </a:lnTo>
                  <a:lnTo>
                    <a:pt x="36" y="65"/>
                  </a:lnTo>
                  <a:lnTo>
                    <a:pt x="56" y="68"/>
                  </a:lnTo>
                  <a:close/>
                </a:path>
              </a:pathLst>
            </a:custGeom>
            <a:solidFill>
              <a:srgbClr val="005392"/>
            </a:solidFill>
            <a:ln w="9525">
              <a:solidFill>
                <a:srgbClr val="005392"/>
              </a:solidFill>
              <a:round/>
              <a:headEnd/>
              <a:tailEnd/>
            </a:ln>
          </p:spPr>
          <p:txBody>
            <a:bodyPr/>
            <a:lstStyle/>
            <a:p>
              <a:endParaRPr lang="en-US"/>
            </a:p>
          </p:txBody>
        </p:sp>
        <p:sp>
          <p:nvSpPr>
            <p:cNvPr id="36907" name="TextBox 69"/>
            <p:cNvSpPr txBox="1">
              <a:spLocks noChangeArrowheads="1"/>
            </p:cNvSpPr>
            <p:nvPr/>
          </p:nvSpPr>
          <p:spPr bwMode="auto">
            <a:xfrm>
              <a:off x="1801591" y="2176155"/>
              <a:ext cx="312698" cy="369094"/>
            </a:xfrm>
            <a:prstGeom prst="rect">
              <a:avLst/>
            </a:prstGeom>
            <a:noFill/>
            <a:ln w="9525">
              <a:noFill/>
              <a:miter lim="800000"/>
              <a:headEnd/>
              <a:tailEnd/>
            </a:ln>
          </p:spPr>
          <p:txBody>
            <a:bodyPr wrap="none">
              <a:spAutoFit/>
            </a:bodyPr>
            <a:lstStyle/>
            <a:p>
              <a:r>
                <a:rPr lang="en-US" i="1">
                  <a:latin typeface="Calibri" pitchFamily="34" charset="0"/>
                </a:rPr>
                <a:t>a</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par>
                                <p:cTn id="12" presetID="22" presetClass="entr" presetSubtype="4" fill="hold"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par>
                          <p:cTn id="15" fill="hold" nodeType="afterGroup">
                            <p:stCondLst>
                              <p:cond delay="1000"/>
                            </p:stCondLst>
                            <p:childTnLst>
                              <p:par>
                                <p:cTn id="16" presetID="22" presetClass="entr" presetSubtype="8"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par>
                          <p:cTn id="19" fill="hold" nodeType="afterGroup">
                            <p:stCondLst>
                              <p:cond delay="1500"/>
                            </p:stCondLst>
                            <p:childTnLst>
                              <p:par>
                                <p:cTn id="20" presetID="22" presetClass="entr" presetSubtype="4"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par>
                          <p:cTn id="23" fill="hold" nodeType="afterGroup">
                            <p:stCondLst>
                              <p:cond delay="2000"/>
                            </p:stCondLst>
                            <p:childTnLst>
                              <p:par>
                                <p:cTn id="24" presetID="22" presetClass="entr" presetSubtype="8"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left)">
                                      <p:cBhvr>
                                        <p:cTn id="26" dur="500"/>
                                        <p:tgtEl>
                                          <p:spTgt spid="8"/>
                                        </p:tgtEl>
                                      </p:cBhvr>
                                    </p:animEffect>
                                  </p:childTnLst>
                                </p:cTn>
                              </p:par>
                            </p:childTnLst>
                          </p:cTn>
                        </p:par>
                        <p:par>
                          <p:cTn id="27" fill="hold" nodeType="afterGroup">
                            <p:stCondLst>
                              <p:cond delay="2500"/>
                            </p:stCondLst>
                            <p:childTnLst>
                              <p:par>
                                <p:cTn id="28" presetID="22" presetClass="entr" presetSubtype="8" fill="hold" nodeType="after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wipe(left)">
                                      <p:cBhvr>
                                        <p:cTn id="30" dur="500"/>
                                        <p:tgtEl>
                                          <p:spTgt spid="29"/>
                                        </p:tgtEl>
                                      </p:cBhvr>
                                    </p:animEffect>
                                  </p:childTnLst>
                                </p:cTn>
                              </p:par>
                            </p:childTnLst>
                          </p:cTn>
                        </p:par>
                        <p:par>
                          <p:cTn id="31" fill="hold" nodeType="afterGroup">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73"/>
                                        </p:tgtEl>
                                        <p:attrNameLst>
                                          <p:attrName>style.visibility</p:attrName>
                                        </p:attrNameLst>
                                      </p:cBhvr>
                                      <p:to>
                                        <p:strVal val="visible"/>
                                      </p:to>
                                    </p:set>
                                    <p:animEffect transition="in" filter="wipe(left)">
                                      <p:cBhvr>
                                        <p:cTn id="34" dur="500"/>
                                        <p:tgtEl>
                                          <p:spTgt spid="73"/>
                                        </p:tgtEl>
                                      </p:cBhvr>
                                    </p:animEffect>
                                  </p:childTnLst>
                                </p:cTn>
                              </p:par>
                            </p:childTnLst>
                          </p:cTn>
                        </p:par>
                        <p:par>
                          <p:cTn id="35" fill="hold" nodeType="afterGroup">
                            <p:stCondLst>
                              <p:cond delay="3500"/>
                            </p:stCondLst>
                            <p:childTnLst>
                              <p:par>
                                <p:cTn id="36" presetID="22" presetClass="entr" presetSubtype="8" fill="hold" nodeType="after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wipe(left)">
                                      <p:cBhvr>
                                        <p:cTn id="38" dur="500"/>
                                        <p:tgtEl>
                                          <p:spTgt spid="11"/>
                                        </p:tgtEl>
                                      </p:cBhvr>
                                    </p:animEffect>
                                  </p:childTnLst>
                                </p:cTn>
                              </p:par>
                              <p:par>
                                <p:cTn id="39" presetID="22" presetClass="entr" presetSubtype="4"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down)">
                                      <p:cBhvr>
                                        <p:cTn id="41" dur="500"/>
                                        <p:tgtEl>
                                          <p:spTgt spid="12"/>
                                        </p:tgtEl>
                                      </p:cBhvr>
                                    </p:animEffect>
                                  </p:childTnLst>
                                </p:cTn>
                              </p:par>
                            </p:childTnLst>
                          </p:cTn>
                        </p:par>
                        <p:par>
                          <p:cTn id="42" fill="hold" nodeType="afterGroup">
                            <p:stCondLst>
                              <p:cond delay="4000"/>
                            </p:stCondLst>
                            <p:childTnLst>
                              <p:par>
                                <p:cTn id="43" presetID="22" presetClass="entr" presetSubtype="8" fill="hold" nodeType="after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wipe(left)">
                                      <p:cBhvr>
                                        <p:cTn id="45" dur="500"/>
                                        <p:tgtEl>
                                          <p:spTgt spid="10"/>
                                        </p:tgtEl>
                                      </p:cBhvr>
                                    </p:animEffect>
                                  </p:childTnLst>
                                </p:cTn>
                              </p:par>
                            </p:childTnLst>
                          </p:cTn>
                        </p:par>
                        <p:par>
                          <p:cTn id="46" fill="hold" nodeType="afterGroup">
                            <p:stCondLst>
                              <p:cond delay="4500"/>
                            </p:stCondLst>
                            <p:childTnLst>
                              <p:par>
                                <p:cTn id="47" presetID="22" presetClass="entr" presetSubtype="8"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left)">
                                      <p:cBhvr>
                                        <p:cTn id="49" dur="500"/>
                                        <p:tgtEl>
                                          <p:spTgt spid="20"/>
                                        </p:tgtEl>
                                      </p:cBhvr>
                                    </p:animEffect>
                                  </p:childTnLst>
                                </p:cTn>
                              </p:par>
                            </p:childTnLst>
                          </p:cTn>
                        </p:par>
                        <p:par>
                          <p:cTn id="50" fill="hold" nodeType="afterGroup">
                            <p:stCondLst>
                              <p:cond delay="5000"/>
                            </p:stCondLst>
                            <p:childTnLst>
                              <p:par>
                                <p:cTn id="51" presetID="22" presetClass="entr" presetSubtype="8" fill="hold" nodeType="afterEffect">
                                  <p:stCondLst>
                                    <p:cond delay="0"/>
                                  </p:stCondLst>
                                  <p:childTnLst>
                                    <p:set>
                                      <p:cBhvr>
                                        <p:cTn id="52" dur="1" fill="hold">
                                          <p:stCondLst>
                                            <p:cond delay="0"/>
                                          </p:stCondLst>
                                        </p:cTn>
                                        <p:tgtEl>
                                          <p:spTgt spid="139"/>
                                        </p:tgtEl>
                                        <p:attrNameLst>
                                          <p:attrName>style.visibility</p:attrName>
                                        </p:attrNameLst>
                                      </p:cBhvr>
                                      <p:to>
                                        <p:strVal val="visible"/>
                                      </p:to>
                                    </p:set>
                                    <p:animEffect transition="in" filter="wipe(left)">
                                      <p:cBhvr>
                                        <p:cTn id="53" dur="500"/>
                                        <p:tgtEl>
                                          <p:spTgt spid="139"/>
                                        </p:tgtEl>
                                      </p:cBhvr>
                                    </p:animEffect>
                                  </p:childTnLst>
                                </p:cTn>
                              </p:par>
                            </p:childTnLst>
                          </p:cTn>
                        </p:par>
                        <p:par>
                          <p:cTn id="54" fill="hold" nodeType="afterGroup">
                            <p:stCondLst>
                              <p:cond delay="5500"/>
                            </p:stCondLst>
                            <p:childTnLst>
                              <p:par>
                                <p:cTn id="55" presetID="22" presetClass="entr" presetSubtype="8" fill="hold" nodeType="afterEffect">
                                  <p:stCondLst>
                                    <p:cond delay="0"/>
                                  </p:stCondLst>
                                  <p:childTnLst>
                                    <p:set>
                                      <p:cBhvr>
                                        <p:cTn id="56" dur="1" fill="hold">
                                          <p:stCondLst>
                                            <p:cond delay="0"/>
                                          </p:stCondLst>
                                        </p:cTn>
                                        <p:tgtEl>
                                          <p:spTgt spid="64"/>
                                        </p:tgtEl>
                                        <p:attrNameLst>
                                          <p:attrName>style.visibility</p:attrName>
                                        </p:attrNameLst>
                                      </p:cBhvr>
                                      <p:to>
                                        <p:strVal val="visible"/>
                                      </p:to>
                                    </p:set>
                                    <p:animEffect transition="in" filter="wipe(left)">
                                      <p:cBhvr>
                                        <p:cTn id="57" dur="500"/>
                                        <p:tgtEl>
                                          <p:spTgt spid="64"/>
                                        </p:tgtEl>
                                      </p:cBhvr>
                                    </p:animEffect>
                                  </p:childTnLst>
                                </p:cTn>
                              </p:par>
                            </p:childTnLst>
                          </p:cTn>
                        </p:par>
                        <p:par>
                          <p:cTn id="58" fill="hold" nodeType="afterGroup">
                            <p:stCondLst>
                              <p:cond delay="6000"/>
                            </p:stCondLst>
                            <p:childTnLst>
                              <p:par>
                                <p:cTn id="59" presetID="22" presetClass="entr" presetSubtype="1" fill="hold" nodeType="afterEffect">
                                  <p:stCondLst>
                                    <p:cond delay="0"/>
                                  </p:stCondLst>
                                  <p:childTnLst>
                                    <p:set>
                                      <p:cBhvr>
                                        <p:cTn id="60" dur="1" fill="hold">
                                          <p:stCondLst>
                                            <p:cond delay="0"/>
                                          </p:stCondLst>
                                        </p:cTn>
                                        <p:tgtEl>
                                          <p:spTgt spid="77"/>
                                        </p:tgtEl>
                                        <p:attrNameLst>
                                          <p:attrName>style.visibility</p:attrName>
                                        </p:attrNameLst>
                                      </p:cBhvr>
                                      <p:to>
                                        <p:strVal val="visible"/>
                                      </p:to>
                                    </p:set>
                                    <p:animEffect transition="in" filter="wipe(up)">
                                      <p:cBhvr>
                                        <p:cTn id="61" dur="500"/>
                                        <p:tgtEl>
                                          <p:spTgt spid="77"/>
                                        </p:tgtEl>
                                      </p:cBhvr>
                                    </p:animEffect>
                                  </p:childTnLst>
                                </p:cTn>
                              </p:par>
                            </p:childTnLst>
                          </p:cTn>
                        </p:par>
                        <p:par>
                          <p:cTn id="62" fill="hold" nodeType="afterGroup">
                            <p:stCondLst>
                              <p:cond delay="6500"/>
                            </p:stCondLst>
                            <p:childTnLst>
                              <p:par>
                                <p:cTn id="63" presetID="22" presetClass="entr" presetSubtype="8" fill="hold" grpId="0" nodeType="afterEffect">
                                  <p:stCondLst>
                                    <p:cond delay="0"/>
                                  </p:stCondLst>
                                  <p:childTnLst>
                                    <p:set>
                                      <p:cBhvr>
                                        <p:cTn id="64" dur="1" fill="hold">
                                          <p:stCondLst>
                                            <p:cond delay="0"/>
                                          </p:stCondLst>
                                        </p:cTn>
                                        <p:tgtEl>
                                          <p:spTgt spid="102"/>
                                        </p:tgtEl>
                                        <p:attrNameLst>
                                          <p:attrName>style.visibility</p:attrName>
                                        </p:attrNameLst>
                                      </p:cBhvr>
                                      <p:to>
                                        <p:strVal val="visible"/>
                                      </p:to>
                                    </p:set>
                                    <p:animEffect transition="in" filter="wipe(left)">
                                      <p:cBhvr>
                                        <p:cTn id="65" dur="500"/>
                                        <p:tgtEl>
                                          <p:spTgt spid="102"/>
                                        </p:tgtEl>
                                      </p:cBhvr>
                                    </p:animEffect>
                                  </p:childTnLst>
                                </p:cTn>
                              </p:par>
                            </p:childTnLst>
                          </p:cTn>
                        </p:par>
                        <p:par>
                          <p:cTn id="66" fill="hold" nodeType="afterGroup">
                            <p:stCondLst>
                              <p:cond delay="7000"/>
                            </p:stCondLst>
                            <p:childTnLst>
                              <p:par>
                                <p:cTn id="67" presetID="22" presetClass="entr" presetSubtype="8" fill="hold" nodeType="after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wipe(left)">
                                      <p:cBhvr>
                                        <p:cTn id="69" dur="500"/>
                                        <p:tgtEl>
                                          <p:spTgt spid="14"/>
                                        </p:tgtEl>
                                      </p:cBhvr>
                                    </p:animEffect>
                                  </p:childTnLst>
                                </p:cTn>
                              </p:par>
                              <p:par>
                                <p:cTn id="70" presetID="22" presetClass="entr" presetSubtype="4" fill="hold" nodeType="with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wipe(down)">
                                      <p:cBhvr>
                                        <p:cTn id="72" dur="500"/>
                                        <p:tgtEl>
                                          <p:spTgt spid="15"/>
                                        </p:tgtEl>
                                      </p:cBhvr>
                                    </p:animEffect>
                                  </p:childTnLst>
                                </p:cTn>
                              </p:par>
                            </p:childTnLst>
                          </p:cTn>
                        </p:par>
                        <p:par>
                          <p:cTn id="73" fill="hold" nodeType="afterGroup">
                            <p:stCondLst>
                              <p:cond delay="7500"/>
                            </p:stCondLst>
                            <p:childTnLst>
                              <p:par>
                                <p:cTn id="74" presetID="22" presetClass="entr" presetSubtype="8" fill="hold" nodeType="after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wipe(left)">
                                      <p:cBhvr>
                                        <p:cTn id="76" dur="500"/>
                                        <p:tgtEl>
                                          <p:spTgt spid="13"/>
                                        </p:tgtEl>
                                      </p:cBhvr>
                                    </p:animEffect>
                                  </p:childTnLst>
                                </p:cTn>
                              </p:par>
                            </p:childTnLst>
                          </p:cTn>
                        </p:par>
                        <p:par>
                          <p:cTn id="77" fill="hold" nodeType="afterGroup">
                            <p:stCondLst>
                              <p:cond delay="8000"/>
                            </p:stCondLst>
                            <p:childTnLst>
                              <p:par>
                                <p:cTn id="78" presetID="22" presetClass="entr" presetSubtype="8" fill="hold" nodeType="afterEffect">
                                  <p:stCondLst>
                                    <p:cond delay="0"/>
                                  </p:stCondLst>
                                  <p:childTnLst>
                                    <p:set>
                                      <p:cBhvr>
                                        <p:cTn id="79" dur="1" fill="hold">
                                          <p:stCondLst>
                                            <p:cond delay="0"/>
                                          </p:stCondLst>
                                        </p:cTn>
                                        <p:tgtEl>
                                          <p:spTgt spid="94"/>
                                        </p:tgtEl>
                                        <p:attrNameLst>
                                          <p:attrName>style.visibility</p:attrName>
                                        </p:attrNameLst>
                                      </p:cBhvr>
                                      <p:to>
                                        <p:strVal val="visible"/>
                                      </p:to>
                                    </p:set>
                                    <p:animEffect transition="in" filter="wipe(left)">
                                      <p:cBhvr>
                                        <p:cTn id="80" dur="500"/>
                                        <p:tgtEl>
                                          <p:spTgt spid="94"/>
                                        </p:tgtEl>
                                      </p:cBhvr>
                                    </p:animEffect>
                                  </p:childTnLst>
                                </p:cTn>
                              </p:par>
                            </p:childTnLst>
                          </p:cTn>
                        </p:par>
                        <p:par>
                          <p:cTn id="81" fill="hold" nodeType="afterGroup">
                            <p:stCondLst>
                              <p:cond delay="8500"/>
                            </p:stCondLst>
                            <p:childTnLst>
                              <p:par>
                                <p:cTn id="82" presetID="22" presetClass="entr" presetSubtype="8" fill="hold" nodeType="afterEffect">
                                  <p:stCondLst>
                                    <p:cond delay="0"/>
                                  </p:stCondLst>
                                  <p:childTnLst>
                                    <p:set>
                                      <p:cBhvr>
                                        <p:cTn id="83" dur="1" fill="hold">
                                          <p:stCondLst>
                                            <p:cond delay="0"/>
                                          </p:stCondLst>
                                        </p:cTn>
                                        <p:tgtEl>
                                          <p:spTgt spid="22"/>
                                        </p:tgtEl>
                                        <p:attrNameLst>
                                          <p:attrName>style.visibility</p:attrName>
                                        </p:attrNameLst>
                                      </p:cBhvr>
                                      <p:to>
                                        <p:strVal val="visible"/>
                                      </p:to>
                                    </p:set>
                                    <p:animEffect transition="in" filter="wipe(left)">
                                      <p:cBhvr>
                                        <p:cTn id="84" dur="500"/>
                                        <p:tgtEl>
                                          <p:spTgt spid="22"/>
                                        </p:tgtEl>
                                      </p:cBhvr>
                                    </p:animEffect>
                                  </p:childTnLst>
                                </p:cTn>
                              </p:par>
                            </p:childTnLst>
                          </p:cTn>
                        </p:par>
                        <p:par>
                          <p:cTn id="85" fill="hold" nodeType="afterGroup">
                            <p:stCondLst>
                              <p:cond delay="9000"/>
                            </p:stCondLst>
                            <p:childTnLst>
                              <p:par>
                                <p:cTn id="86" presetID="22" presetClass="entr" presetSubtype="1" fill="hold" nodeType="afterEffect">
                                  <p:stCondLst>
                                    <p:cond delay="0"/>
                                  </p:stCondLst>
                                  <p:childTnLst>
                                    <p:set>
                                      <p:cBhvr>
                                        <p:cTn id="87" dur="1" fill="hold">
                                          <p:stCondLst>
                                            <p:cond delay="0"/>
                                          </p:stCondLst>
                                        </p:cTn>
                                        <p:tgtEl>
                                          <p:spTgt spid="109"/>
                                        </p:tgtEl>
                                        <p:attrNameLst>
                                          <p:attrName>style.visibility</p:attrName>
                                        </p:attrNameLst>
                                      </p:cBhvr>
                                      <p:to>
                                        <p:strVal val="visible"/>
                                      </p:to>
                                    </p:set>
                                    <p:animEffect transition="in" filter="wipe(up)">
                                      <p:cBhvr>
                                        <p:cTn id="88" dur="500"/>
                                        <p:tgtEl>
                                          <p:spTgt spid="109"/>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childTnLst>
                                    <p:set>
                                      <p:cBhvr>
                                        <p:cTn id="92" dur="1" fill="hold">
                                          <p:stCondLst>
                                            <p:cond delay="0"/>
                                          </p:stCondLst>
                                        </p:cTn>
                                        <p:tgtEl>
                                          <p:spTgt spid="17"/>
                                        </p:tgtEl>
                                        <p:attrNameLst>
                                          <p:attrName>style.visibility</p:attrName>
                                        </p:attrNameLst>
                                      </p:cBhvr>
                                      <p:to>
                                        <p:strVal val="visible"/>
                                      </p:to>
                                    </p:set>
                                    <p:animEffect transition="in" filter="wipe(left)">
                                      <p:cBhvr>
                                        <p:cTn id="93" dur="500"/>
                                        <p:tgtEl>
                                          <p:spTgt spid="17"/>
                                        </p:tgtEl>
                                      </p:cBhvr>
                                    </p:animEffect>
                                  </p:childTnLst>
                                </p:cTn>
                              </p:par>
                            </p:childTnLst>
                          </p:cTn>
                        </p:par>
                        <p:par>
                          <p:cTn id="94" fill="hold" nodeType="afterGroup">
                            <p:stCondLst>
                              <p:cond delay="500"/>
                            </p:stCondLst>
                            <p:childTnLst>
                              <p:par>
                                <p:cTn id="95" presetID="22" presetClass="entr" presetSubtype="4" fill="hold" nodeType="afterEffect">
                                  <p:stCondLst>
                                    <p:cond delay="0"/>
                                  </p:stCondLst>
                                  <p:childTnLst>
                                    <p:set>
                                      <p:cBhvr>
                                        <p:cTn id="96" dur="1" fill="hold">
                                          <p:stCondLst>
                                            <p:cond delay="0"/>
                                          </p:stCondLst>
                                        </p:cTn>
                                        <p:tgtEl>
                                          <p:spTgt spid="6"/>
                                        </p:tgtEl>
                                        <p:attrNameLst>
                                          <p:attrName>style.visibility</p:attrName>
                                        </p:attrNameLst>
                                      </p:cBhvr>
                                      <p:to>
                                        <p:strVal val="visible"/>
                                      </p:to>
                                    </p:set>
                                    <p:animEffect transition="in" filter="wipe(down)">
                                      <p:cBhvr>
                                        <p:cTn id="97" dur="500"/>
                                        <p:tgtEl>
                                          <p:spTgt spid="6"/>
                                        </p:tgtEl>
                                      </p:cBhvr>
                                    </p:animEffect>
                                  </p:childTnLst>
                                </p:cTn>
                              </p:par>
                            </p:childTnLst>
                          </p:cTn>
                        </p:par>
                        <p:par>
                          <p:cTn id="98" fill="hold" nodeType="afterGroup">
                            <p:stCondLst>
                              <p:cond delay="1000"/>
                            </p:stCondLst>
                            <p:childTnLst>
                              <p:par>
                                <p:cTn id="99" presetID="22" presetClass="entr" presetSubtype="8" fill="hold" nodeType="afterEffect">
                                  <p:stCondLst>
                                    <p:cond delay="0"/>
                                  </p:stCondLst>
                                  <p:childTnLst>
                                    <p:set>
                                      <p:cBhvr>
                                        <p:cTn id="100" dur="1" fill="hold">
                                          <p:stCondLst>
                                            <p:cond delay="0"/>
                                          </p:stCondLst>
                                        </p:cTn>
                                        <p:tgtEl>
                                          <p:spTgt spid="7"/>
                                        </p:tgtEl>
                                        <p:attrNameLst>
                                          <p:attrName>style.visibility</p:attrName>
                                        </p:attrNameLst>
                                      </p:cBhvr>
                                      <p:to>
                                        <p:strVal val="visible"/>
                                      </p:to>
                                    </p:set>
                                    <p:animEffect transition="in" filter="wipe(left)">
                                      <p:cBhvr>
                                        <p:cTn id="101" dur="500"/>
                                        <p:tgtEl>
                                          <p:spTgt spid="7"/>
                                        </p:tgtEl>
                                      </p:cBhvr>
                                    </p:animEffect>
                                  </p:childTnLst>
                                </p:cTn>
                              </p:par>
                            </p:childTnLst>
                          </p:cTn>
                        </p:par>
                        <p:par>
                          <p:cTn id="102" fill="hold" nodeType="afterGroup">
                            <p:stCondLst>
                              <p:cond delay="1500"/>
                            </p:stCondLst>
                            <p:childTnLst>
                              <p:par>
                                <p:cTn id="103" presetID="22" presetClass="entr" presetSubtype="8" fill="hold" nodeType="afterEffect">
                                  <p:stCondLst>
                                    <p:cond delay="0"/>
                                  </p:stCondLst>
                                  <p:childTnLst>
                                    <p:set>
                                      <p:cBhvr>
                                        <p:cTn id="104" dur="1" fill="hold">
                                          <p:stCondLst>
                                            <p:cond delay="0"/>
                                          </p:stCondLst>
                                        </p:cTn>
                                        <p:tgtEl>
                                          <p:spTgt spid="30"/>
                                        </p:tgtEl>
                                        <p:attrNameLst>
                                          <p:attrName>style.visibility</p:attrName>
                                        </p:attrNameLst>
                                      </p:cBhvr>
                                      <p:to>
                                        <p:strVal val="visible"/>
                                      </p:to>
                                    </p:set>
                                    <p:animEffect transition="in" filter="wipe(left)">
                                      <p:cBhvr>
                                        <p:cTn id="105" dur="500"/>
                                        <p:tgtEl>
                                          <p:spTgt spid="30"/>
                                        </p:tgtEl>
                                      </p:cBhvr>
                                    </p:animEffect>
                                  </p:childTnLst>
                                </p:cTn>
                              </p:par>
                            </p:childTnLst>
                          </p:cTn>
                        </p:par>
                        <p:par>
                          <p:cTn id="106" fill="hold" nodeType="afterGroup">
                            <p:stCondLst>
                              <p:cond delay="2000"/>
                            </p:stCondLst>
                            <p:childTnLst>
                              <p:par>
                                <p:cTn id="107" presetID="22" presetClass="entr" presetSubtype="8" fill="hold" grpId="0" nodeType="afterEffect">
                                  <p:stCondLst>
                                    <p:cond delay="0"/>
                                  </p:stCondLst>
                                  <p:childTnLst>
                                    <p:set>
                                      <p:cBhvr>
                                        <p:cTn id="108" dur="1" fill="hold">
                                          <p:stCondLst>
                                            <p:cond delay="0"/>
                                          </p:stCondLst>
                                        </p:cTn>
                                        <p:tgtEl>
                                          <p:spTgt spid="5"/>
                                        </p:tgtEl>
                                        <p:attrNameLst>
                                          <p:attrName>style.visibility</p:attrName>
                                        </p:attrNameLst>
                                      </p:cBhvr>
                                      <p:to>
                                        <p:strVal val="visible"/>
                                      </p:to>
                                    </p:set>
                                    <p:animEffect transition="in" filter="wipe(left)">
                                      <p:cBhvr>
                                        <p:cTn id="109" dur="500"/>
                                        <p:tgtEl>
                                          <p:spTgt spid="5"/>
                                        </p:tgtEl>
                                      </p:cBhvr>
                                    </p:animEffect>
                                  </p:childTnLst>
                                </p:cTn>
                              </p:par>
                            </p:childTnLst>
                          </p:cTn>
                        </p:par>
                        <p:par>
                          <p:cTn id="110" fill="hold" nodeType="afterGroup">
                            <p:stCondLst>
                              <p:cond delay="2500"/>
                            </p:stCondLst>
                            <p:childTnLst>
                              <p:par>
                                <p:cTn id="111" presetID="22" presetClass="entr" presetSubtype="8" fill="hold" nodeType="afterEffect">
                                  <p:stCondLst>
                                    <p:cond delay="500"/>
                                  </p:stCondLst>
                                  <p:childTnLst>
                                    <p:set>
                                      <p:cBhvr>
                                        <p:cTn id="112" dur="1" fill="hold">
                                          <p:stCondLst>
                                            <p:cond delay="0"/>
                                          </p:stCondLst>
                                        </p:cTn>
                                        <p:tgtEl>
                                          <p:spTgt spid="143"/>
                                        </p:tgtEl>
                                        <p:attrNameLst>
                                          <p:attrName>style.visibility</p:attrName>
                                        </p:attrNameLst>
                                      </p:cBhvr>
                                      <p:to>
                                        <p:strVal val="visible"/>
                                      </p:to>
                                    </p:set>
                                    <p:animEffect transition="in" filter="wipe(left)">
                                      <p:cBhvr>
                                        <p:cTn id="113" dur="500"/>
                                        <p:tgtEl>
                                          <p:spTgt spid="143"/>
                                        </p:tgtEl>
                                      </p:cBhvr>
                                    </p:animEffect>
                                  </p:childTnLst>
                                </p:cTn>
                              </p:par>
                            </p:childTnLst>
                          </p:cTn>
                        </p:par>
                        <p:par>
                          <p:cTn id="114" fill="hold" nodeType="afterGroup">
                            <p:stCondLst>
                              <p:cond delay="3500"/>
                            </p:stCondLst>
                            <p:childTnLst>
                              <p:par>
                                <p:cTn id="115" presetID="22" presetClass="entr" presetSubtype="8" fill="hold" nodeType="afterEffect">
                                  <p:stCondLst>
                                    <p:cond delay="0"/>
                                  </p:stCondLst>
                                  <p:childTnLst>
                                    <p:set>
                                      <p:cBhvr>
                                        <p:cTn id="116" dur="1" fill="hold">
                                          <p:stCondLst>
                                            <p:cond delay="0"/>
                                          </p:stCondLst>
                                        </p:cTn>
                                        <p:tgtEl>
                                          <p:spTgt spid="65"/>
                                        </p:tgtEl>
                                        <p:attrNameLst>
                                          <p:attrName>style.visibility</p:attrName>
                                        </p:attrNameLst>
                                      </p:cBhvr>
                                      <p:to>
                                        <p:strVal val="visible"/>
                                      </p:to>
                                    </p:set>
                                    <p:animEffect transition="in" filter="wipe(left)">
                                      <p:cBhvr>
                                        <p:cTn id="117" dur="500"/>
                                        <p:tgtEl>
                                          <p:spTgt spid="65"/>
                                        </p:tgtEl>
                                      </p:cBhvr>
                                    </p:animEffect>
                                  </p:childTnLst>
                                </p:cTn>
                              </p:par>
                            </p:childTnLst>
                          </p:cTn>
                        </p:par>
                        <p:par>
                          <p:cTn id="118" fill="hold" nodeType="afterGroup">
                            <p:stCondLst>
                              <p:cond delay="4000"/>
                            </p:stCondLst>
                            <p:childTnLst>
                              <p:par>
                                <p:cTn id="119" presetID="22" presetClass="entr" presetSubtype="8" fill="hold" nodeType="afterEffect">
                                  <p:stCondLst>
                                    <p:cond delay="0"/>
                                  </p:stCondLst>
                                  <p:childTnLst>
                                    <p:set>
                                      <p:cBhvr>
                                        <p:cTn id="120" dur="1" fill="hold">
                                          <p:stCondLst>
                                            <p:cond delay="0"/>
                                          </p:stCondLst>
                                        </p:cTn>
                                        <p:tgtEl>
                                          <p:spTgt spid="19"/>
                                        </p:tgtEl>
                                        <p:attrNameLst>
                                          <p:attrName>style.visibility</p:attrName>
                                        </p:attrNameLst>
                                      </p:cBhvr>
                                      <p:to>
                                        <p:strVal val="visible"/>
                                      </p:to>
                                    </p:set>
                                    <p:animEffect transition="in" filter="wipe(left)">
                                      <p:cBhvr>
                                        <p:cTn id="121" dur="500"/>
                                        <p:tgtEl>
                                          <p:spTgt spid="19"/>
                                        </p:tgtEl>
                                      </p:cBhvr>
                                    </p:animEffect>
                                  </p:childTnLst>
                                </p:cTn>
                              </p:par>
                            </p:childTnLst>
                          </p:cTn>
                        </p:par>
                        <p:par>
                          <p:cTn id="122" fill="hold" nodeType="afterGroup">
                            <p:stCondLst>
                              <p:cond delay="4500"/>
                            </p:stCondLst>
                            <p:childTnLst>
                              <p:par>
                                <p:cTn id="123" presetID="22" presetClass="entr" presetSubtype="1" fill="hold" nodeType="afterEffect">
                                  <p:stCondLst>
                                    <p:cond delay="0"/>
                                  </p:stCondLst>
                                  <p:childTnLst>
                                    <p:set>
                                      <p:cBhvr>
                                        <p:cTn id="124" dur="1" fill="hold">
                                          <p:stCondLst>
                                            <p:cond delay="0"/>
                                          </p:stCondLst>
                                        </p:cTn>
                                        <p:tgtEl>
                                          <p:spTgt spid="79"/>
                                        </p:tgtEl>
                                        <p:attrNameLst>
                                          <p:attrName>style.visibility</p:attrName>
                                        </p:attrNameLst>
                                      </p:cBhvr>
                                      <p:to>
                                        <p:strVal val="visible"/>
                                      </p:to>
                                    </p:set>
                                    <p:animEffect transition="in" filter="wipe(up)">
                                      <p:cBhvr>
                                        <p:cTn id="125" dur="500"/>
                                        <p:tgtEl>
                                          <p:spTgt spid="79"/>
                                        </p:tgtEl>
                                      </p:cBhvr>
                                    </p:animEffect>
                                  </p:childTnLst>
                                </p:cTn>
                              </p:par>
                            </p:childTnLst>
                          </p:cTn>
                        </p:par>
                        <p:par>
                          <p:cTn id="126" fill="hold" nodeType="afterGroup">
                            <p:stCondLst>
                              <p:cond delay="5000"/>
                            </p:stCondLst>
                            <p:childTnLst>
                              <p:par>
                                <p:cTn id="127" presetID="22" presetClass="entr" presetSubtype="8" fill="hold" grpId="0" nodeType="afterEffect">
                                  <p:stCondLst>
                                    <p:cond delay="0"/>
                                  </p:stCondLst>
                                  <p:childTnLst>
                                    <p:set>
                                      <p:cBhvr>
                                        <p:cTn id="128" dur="1" fill="hold">
                                          <p:stCondLst>
                                            <p:cond delay="0"/>
                                          </p:stCondLst>
                                        </p:cTn>
                                        <p:tgtEl>
                                          <p:spTgt spid="81"/>
                                        </p:tgtEl>
                                        <p:attrNameLst>
                                          <p:attrName>style.visibility</p:attrName>
                                        </p:attrNameLst>
                                      </p:cBhvr>
                                      <p:to>
                                        <p:strVal val="visible"/>
                                      </p:to>
                                    </p:set>
                                    <p:animEffect transition="in" filter="wipe(left)">
                                      <p:cBhvr>
                                        <p:cTn id="129" dur="500"/>
                                        <p:tgtEl>
                                          <p:spTgt spid="81"/>
                                        </p:tgtEl>
                                      </p:cBhvr>
                                    </p:animEffect>
                                  </p:childTnLst>
                                </p:cTn>
                              </p:par>
                            </p:childTnLst>
                          </p:cTn>
                        </p:par>
                        <p:par>
                          <p:cTn id="130" fill="hold" nodeType="afterGroup">
                            <p:stCondLst>
                              <p:cond delay="5500"/>
                            </p:stCondLst>
                            <p:childTnLst>
                              <p:par>
                                <p:cTn id="131" presetID="22" presetClass="entr" presetSubtype="8" fill="hold" nodeType="afterEffect">
                                  <p:stCondLst>
                                    <p:cond delay="500"/>
                                  </p:stCondLst>
                                  <p:childTnLst>
                                    <p:set>
                                      <p:cBhvr>
                                        <p:cTn id="132" dur="1" fill="hold">
                                          <p:stCondLst>
                                            <p:cond delay="0"/>
                                          </p:stCondLst>
                                        </p:cTn>
                                        <p:tgtEl>
                                          <p:spTgt spid="18"/>
                                        </p:tgtEl>
                                        <p:attrNameLst>
                                          <p:attrName>style.visibility</p:attrName>
                                        </p:attrNameLst>
                                      </p:cBhvr>
                                      <p:to>
                                        <p:strVal val="visible"/>
                                      </p:to>
                                    </p:set>
                                    <p:animEffect transition="in" filter="wipe(left)">
                                      <p:cBhvr>
                                        <p:cTn id="133" dur="500"/>
                                        <p:tgtEl>
                                          <p:spTgt spid="18"/>
                                        </p:tgtEl>
                                      </p:cBhvr>
                                    </p:animEffect>
                                  </p:childTnLst>
                                </p:cTn>
                              </p:par>
                            </p:childTnLst>
                          </p:cTn>
                        </p:par>
                        <p:par>
                          <p:cTn id="134" fill="hold" nodeType="afterGroup">
                            <p:stCondLst>
                              <p:cond delay="6500"/>
                            </p:stCondLst>
                            <p:childTnLst>
                              <p:par>
                                <p:cTn id="135" presetID="22" presetClass="entr" presetSubtype="8" fill="hold" nodeType="afterEffect">
                                  <p:stCondLst>
                                    <p:cond delay="0"/>
                                  </p:stCondLst>
                                  <p:childTnLst>
                                    <p:set>
                                      <p:cBhvr>
                                        <p:cTn id="136" dur="1" fill="hold">
                                          <p:stCondLst>
                                            <p:cond delay="0"/>
                                          </p:stCondLst>
                                        </p:cTn>
                                        <p:tgtEl>
                                          <p:spTgt spid="16"/>
                                        </p:tgtEl>
                                        <p:attrNameLst>
                                          <p:attrName>style.visibility</p:attrName>
                                        </p:attrNameLst>
                                      </p:cBhvr>
                                      <p:to>
                                        <p:strVal val="visible"/>
                                      </p:to>
                                    </p:set>
                                    <p:animEffect transition="in" filter="wipe(left)">
                                      <p:cBhvr>
                                        <p:cTn id="137" dur="500"/>
                                        <p:tgtEl>
                                          <p:spTgt spid="16"/>
                                        </p:tgtEl>
                                      </p:cBhvr>
                                    </p:animEffect>
                                  </p:childTnLst>
                                </p:cTn>
                              </p:par>
                            </p:childTnLst>
                          </p:cTn>
                        </p:par>
                        <p:par>
                          <p:cTn id="138" fill="hold" nodeType="afterGroup">
                            <p:stCondLst>
                              <p:cond delay="7000"/>
                            </p:stCondLst>
                            <p:childTnLst>
                              <p:par>
                                <p:cTn id="139" presetID="22" presetClass="entr" presetSubtype="8" fill="hold" nodeType="afterEffect">
                                  <p:stCondLst>
                                    <p:cond delay="0"/>
                                  </p:stCondLst>
                                  <p:childTnLst>
                                    <p:set>
                                      <p:cBhvr>
                                        <p:cTn id="140" dur="1" fill="hold">
                                          <p:stCondLst>
                                            <p:cond delay="0"/>
                                          </p:stCondLst>
                                        </p:cTn>
                                        <p:tgtEl>
                                          <p:spTgt spid="21"/>
                                        </p:tgtEl>
                                        <p:attrNameLst>
                                          <p:attrName>style.visibility</p:attrName>
                                        </p:attrNameLst>
                                      </p:cBhvr>
                                      <p:to>
                                        <p:strVal val="visible"/>
                                      </p:to>
                                    </p:set>
                                    <p:animEffect transition="in" filter="wipe(left)">
                                      <p:cBhvr>
                                        <p:cTn id="141" dur="500"/>
                                        <p:tgtEl>
                                          <p:spTgt spid="21"/>
                                        </p:tgtEl>
                                      </p:cBhvr>
                                    </p:animEffect>
                                  </p:childTnLst>
                                </p:cTn>
                              </p:par>
                            </p:childTnLst>
                          </p:cTn>
                        </p:par>
                        <p:par>
                          <p:cTn id="142" fill="hold" nodeType="afterGroup">
                            <p:stCondLst>
                              <p:cond delay="7500"/>
                            </p:stCondLst>
                            <p:childTnLst>
                              <p:par>
                                <p:cTn id="143" presetID="22" presetClass="entr" presetSubtype="8" fill="hold" nodeType="afterEffect">
                                  <p:stCondLst>
                                    <p:cond delay="0"/>
                                  </p:stCondLst>
                                  <p:childTnLst>
                                    <p:set>
                                      <p:cBhvr>
                                        <p:cTn id="144" dur="1" fill="hold">
                                          <p:stCondLst>
                                            <p:cond delay="0"/>
                                          </p:stCondLst>
                                        </p:cTn>
                                        <p:tgtEl>
                                          <p:spTgt spid="120"/>
                                        </p:tgtEl>
                                        <p:attrNameLst>
                                          <p:attrName>style.visibility</p:attrName>
                                        </p:attrNameLst>
                                      </p:cBhvr>
                                      <p:to>
                                        <p:strVal val="visible"/>
                                      </p:to>
                                    </p:set>
                                    <p:animEffect transition="in" filter="wipe(left)">
                                      <p:cBhvr>
                                        <p:cTn id="145" dur="500"/>
                                        <p:tgtEl>
                                          <p:spTgt spid="120"/>
                                        </p:tgtEl>
                                      </p:cBhvr>
                                    </p:animEffect>
                                  </p:childTnLst>
                                </p:cTn>
                              </p:par>
                            </p:childTnLst>
                          </p:cTn>
                        </p:par>
                        <p:par>
                          <p:cTn id="146" fill="hold" nodeType="afterGroup">
                            <p:stCondLst>
                              <p:cond delay="8000"/>
                            </p:stCondLst>
                            <p:childTnLst>
                              <p:par>
                                <p:cTn id="147" presetID="22" presetClass="entr" presetSubtype="1" fill="hold" nodeType="afterEffect">
                                  <p:stCondLst>
                                    <p:cond delay="0"/>
                                  </p:stCondLst>
                                  <p:childTnLst>
                                    <p:set>
                                      <p:cBhvr>
                                        <p:cTn id="148" dur="1" fill="hold">
                                          <p:stCondLst>
                                            <p:cond delay="0"/>
                                          </p:stCondLst>
                                        </p:cTn>
                                        <p:tgtEl>
                                          <p:spTgt spid="110"/>
                                        </p:tgtEl>
                                        <p:attrNameLst>
                                          <p:attrName>style.visibility</p:attrName>
                                        </p:attrNameLst>
                                      </p:cBhvr>
                                      <p:to>
                                        <p:strVal val="visible"/>
                                      </p:to>
                                    </p:set>
                                    <p:animEffect transition="in" filter="wipe(up)">
                                      <p:cBhvr>
                                        <p:cTn id="149" dur="500"/>
                                        <p:tgtEl>
                                          <p:spTgt spid="110"/>
                                        </p:tgtEl>
                                      </p:cBhvr>
                                    </p:animEffect>
                                  </p:childTnLst>
                                </p:cTn>
                              </p:par>
                            </p:childTnLst>
                          </p:cTn>
                        </p:par>
                        <p:par>
                          <p:cTn id="150" fill="hold" nodeType="afterGroup">
                            <p:stCondLst>
                              <p:cond delay="8500"/>
                            </p:stCondLst>
                            <p:childTnLst>
                              <p:par>
                                <p:cTn id="151" presetID="22" presetClass="entr" presetSubtype="8" fill="hold" grpId="0" nodeType="afterEffect">
                                  <p:stCondLst>
                                    <p:cond delay="0"/>
                                  </p:stCondLst>
                                  <p:childTnLst>
                                    <p:set>
                                      <p:cBhvr>
                                        <p:cTn id="152" dur="1" fill="hold">
                                          <p:stCondLst>
                                            <p:cond delay="0"/>
                                          </p:stCondLst>
                                        </p:cTn>
                                        <p:tgtEl>
                                          <p:spTgt spid="82"/>
                                        </p:tgtEl>
                                        <p:attrNameLst>
                                          <p:attrName>style.visibility</p:attrName>
                                        </p:attrNameLst>
                                      </p:cBhvr>
                                      <p:to>
                                        <p:strVal val="visible"/>
                                      </p:to>
                                    </p:set>
                                    <p:animEffect transition="in" filter="wipe(left)">
                                      <p:cBhvr>
                                        <p:cTn id="153"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9" grpId="0"/>
      <p:bldP spid="73" grpId="0"/>
      <p:bldP spid="81" grpId="0"/>
      <p:bldP spid="82" grpId="0" animBg="1"/>
      <p:bldP spid="10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pPr eaLnBrk="1" hangingPunct="1"/>
            <a:r>
              <a:rPr lang="en-US" sz="3600" b="1" smtClean="0"/>
              <a:t>Monetary Policy, Real GDP, Price Level</a:t>
            </a:r>
          </a:p>
        </p:txBody>
      </p:sp>
      <p:sp>
        <p:nvSpPr>
          <p:cNvPr id="38915" name="Rectangle 3"/>
          <p:cNvSpPr>
            <a:spLocks noGrp="1" noChangeArrowheads="1"/>
          </p:cNvSpPr>
          <p:nvPr>
            <p:ph idx="1"/>
          </p:nvPr>
        </p:nvSpPr>
        <p:spPr>
          <a:xfrm>
            <a:off x="511175" y="1001713"/>
            <a:ext cx="8305800" cy="5359400"/>
          </a:xfrm>
        </p:spPr>
        <p:txBody>
          <a:bodyPr/>
          <a:lstStyle/>
          <a:p>
            <a:pPr eaLnBrk="1" hangingPunct="1">
              <a:buSzPct val="125000"/>
            </a:pPr>
            <a:r>
              <a:rPr lang="en-US" sz="3600" smtClean="0"/>
              <a:t>Affect on real GDP and price level</a:t>
            </a:r>
          </a:p>
          <a:p>
            <a:pPr eaLnBrk="1" hangingPunct="1">
              <a:buSzPct val="125000"/>
            </a:pPr>
            <a:r>
              <a:rPr lang="en-US" sz="3600" smtClean="0"/>
              <a:t>Cause-effect chain</a:t>
            </a:r>
          </a:p>
          <a:p>
            <a:pPr lvl="1" eaLnBrk="1" hangingPunct="1">
              <a:buSzPct val="125000"/>
            </a:pPr>
            <a:r>
              <a:rPr lang="en-US" sz="3600" smtClean="0">
                <a:ea typeface="ＭＳ Ｐゴシック" pitchFamily="34" charset="-128"/>
              </a:rPr>
              <a:t>Market for money</a:t>
            </a:r>
          </a:p>
          <a:p>
            <a:pPr lvl="1" eaLnBrk="1" hangingPunct="1">
              <a:buSzPct val="125000"/>
            </a:pPr>
            <a:r>
              <a:rPr lang="en-US" sz="3600" smtClean="0">
                <a:ea typeface="ＭＳ Ｐゴシック" pitchFamily="34" charset="-128"/>
              </a:rPr>
              <a:t>Investment and the interest rate</a:t>
            </a:r>
          </a:p>
          <a:p>
            <a:pPr lvl="1" eaLnBrk="1" hangingPunct="1">
              <a:buSzPct val="125000"/>
            </a:pPr>
            <a:r>
              <a:rPr lang="en-US" sz="3600" smtClean="0">
                <a:ea typeface="ＭＳ Ｐゴシック" pitchFamily="34" charset="-128"/>
              </a:rPr>
              <a:t>Investment and aggregate demand</a:t>
            </a:r>
          </a:p>
          <a:p>
            <a:pPr lvl="1" eaLnBrk="1" hangingPunct="1">
              <a:buSzPct val="125000"/>
            </a:pPr>
            <a:r>
              <a:rPr lang="en-US" sz="3600" smtClean="0">
                <a:ea typeface="ＭＳ Ｐゴシック" pitchFamily="34" charset="-128"/>
              </a:rPr>
              <a:t>Real GDP and prices</a:t>
            </a:r>
          </a:p>
          <a:p>
            <a:pPr eaLnBrk="1" hangingPunct="1">
              <a:buSzPct val="125000"/>
            </a:pPr>
            <a:r>
              <a:rPr lang="en-US" sz="3600" smtClean="0"/>
              <a:t>Expansionary monetary policy </a:t>
            </a:r>
          </a:p>
          <a:p>
            <a:pPr eaLnBrk="1" hangingPunct="1">
              <a:buSzPct val="125000"/>
            </a:pPr>
            <a:r>
              <a:rPr lang="en-US" sz="3600" smtClean="0"/>
              <a:t>Restrictive monetary policy</a:t>
            </a:r>
          </a:p>
        </p:txBody>
      </p:sp>
      <p:sp>
        <p:nvSpPr>
          <p:cNvPr id="38916"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LO4</a:t>
            </a:r>
          </a:p>
        </p:txBody>
      </p:sp>
      <p:sp>
        <p:nvSpPr>
          <p:cNvPr id="38917"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E0B5022F-09D4-4B97-ABD3-124ADBE89DF3}" type="slidenum">
              <a:rPr lang="en-US" sz="1400">
                <a:solidFill>
                  <a:schemeClr val="bg1"/>
                </a:solidFill>
                <a:cs typeface="Arial" charset="0"/>
              </a:rPr>
              <a:pPr algn="l"/>
              <a:t>34</a:t>
            </a:fld>
            <a:endParaRPr lang="en-US" sz="1400">
              <a:solidFill>
                <a:schemeClr val="bg1"/>
              </a:solidFill>
              <a:cs typeface="Arial"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a:bodyPr>
          <a:lstStyle/>
          <a:p>
            <a:pPr eaLnBrk="1" hangingPunct="1"/>
            <a:r>
              <a:rPr lang="en-US" sz="3600" b="1" smtClean="0"/>
              <a:t>Monetary Policy and Equilibrium GDP</a:t>
            </a:r>
          </a:p>
        </p:txBody>
      </p:sp>
      <p:sp>
        <p:nvSpPr>
          <p:cNvPr id="19480" name="Text Box 24"/>
          <p:cNvSpPr txBox="1">
            <a:spLocks noChangeArrowheads="1"/>
          </p:cNvSpPr>
          <p:nvPr/>
        </p:nvSpPr>
        <p:spPr bwMode="auto">
          <a:xfrm>
            <a:off x="1146175" y="2743200"/>
            <a:ext cx="352425" cy="1814513"/>
          </a:xfrm>
          <a:prstGeom prst="rect">
            <a:avLst/>
          </a:prstGeom>
          <a:noFill/>
          <a:ln w="9525">
            <a:noFill/>
            <a:miter lim="800000"/>
            <a:headEnd/>
            <a:tailEnd/>
          </a:ln>
        </p:spPr>
        <p:txBody>
          <a:bodyPr wrap="none">
            <a:spAutoFit/>
          </a:bodyPr>
          <a:lstStyle/>
          <a:p>
            <a:pPr algn="r">
              <a:lnSpc>
                <a:spcPct val="135000"/>
              </a:lnSpc>
            </a:pPr>
            <a:r>
              <a:rPr lang="en-US" sz="1200" b="1"/>
              <a:t>10</a:t>
            </a:r>
          </a:p>
          <a:p>
            <a:pPr algn="r">
              <a:lnSpc>
                <a:spcPct val="135000"/>
              </a:lnSpc>
            </a:pPr>
            <a:endParaRPr lang="en-US" sz="1200" b="1"/>
          </a:p>
          <a:p>
            <a:pPr algn="r">
              <a:lnSpc>
                <a:spcPct val="135000"/>
              </a:lnSpc>
            </a:pPr>
            <a:r>
              <a:rPr lang="en-US" sz="1200" b="1"/>
              <a:t>8</a:t>
            </a:r>
          </a:p>
          <a:p>
            <a:pPr algn="r">
              <a:lnSpc>
                <a:spcPct val="135000"/>
              </a:lnSpc>
            </a:pPr>
            <a:endParaRPr lang="en-US" sz="1200" b="1"/>
          </a:p>
          <a:p>
            <a:pPr algn="r">
              <a:lnSpc>
                <a:spcPct val="135000"/>
              </a:lnSpc>
            </a:pPr>
            <a:r>
              <a:rPr lang="en-US" sz="1200" b="1"/>
              <a:t>6</a:t>
            </a:r>
          </a:p>
          <a:p>
            <a:pPr algn="r">
              <a:lnSpc>
                <a:spcPct val="135000"/>
              </a:lnSpc>
            </a:pPr>
            <a:endParaRPr lang="en-US" sz="1200" b="1"/>
          </a:p>
          <a:p>
            <a:pPr algn="r">
              <a:lnSpc>
                <a:spcPct val="135000"/>
              </a:lnSpc>
            </a:pPr>
            <a:r>
              <a:rPr lang="en-US" sz="1200" b="1"/>
              <a:t>0</a:t>
            </a:r>
          </a:p>
        </p:txBody>
      </p:sp>
      <p:grpSp>
        <p:nvGrpSpPr>
          <p:cNvPr id="2" name="Group 48"/>
          <p:cNvGrpSpPr>
            <a:grpSpLocks/>
          </p:cNvGrpSpPr>
          <p:nvPr/>
        </p:nvGrpSpPr>
        <p:grpSpPr bwMode="auto">
          <a:xfrm>
            <a:off x="730250" y="2065338"/>
            <a:ext cx="2697163" cy="3754437"/>
            <a:chOff x="866" y="1144"/>
            <a:chExt cx="1699" cy="2365"/>
          </a:xfrm>
        </p:grpSpPr>
        <p:sp>
          <p:nvSpPr>
            <p:cNvPr id="40012" name="Rectangle 5"/>
            <p:cNvSpPr>
              <a:spLocks noChangeArrowheads="1"/>
            </p:cNvSpPr>
            <p:nvPr/>
          </p:nvSpPr>
          <p:spPr bwMode="auto">
            <a:xfrm>
              <a:off x="1324" y="1389"/>
              <a:ext cx="1236" cy="1236"/>
            </a:xfrm>
            <a:prstGeom prst="rect">
              <a:avLst/>
            </a:prstGeom>
            <a:noFill/>
            <a:ln w="15875">
              <a:solidFill>
                <a:schemeClr val="tx1"/>
              </a:solidFill>
              <a:miter lim="800000"/>
              <a:headEnd/>
              <a:tailEnd/>
            </a:ln>
          </p:spPr>
          <p:txBody>
            <a:bodyPr wrap="none" anchor="ctr"/>
            <a:lstStyle/>
            <a:p>
              <a:pPr algn="l"/>
              <a:endParaRPr lang="en-US"/>
            </a:p>
          </p:txBody>
        </p:sp>
        <p:sp>
          <p:nvSpPr>
            <p:cNvPr id="40013" name="Freeform 8"/>
            <p:cNvSpPr>
              <a:spLocks/>
            </p:cNvSpPr>
            <p:nvPr/>
          </p:nvSpPr>
          <p:spPr bwMode="auto">
            <a:xfrm rot="5400000">
              <a:off x="1926" y="1907"/>
              <a:ext cx="27" cy="1236"/>
            </a:xfrm>
            <a:custGeom>
              <a:avLst/>
              <a:gdLst>
                <a:gd name="T0" fmla="*/ 0 w 175"/>
                <a:gd name="T1" fmla="*/ 0 h 2271"/>
                <a:gd name="T2" fmla="*/ 0 w 175"/>
                <a:gd name="T3" fmla="*/ 1 h 2271"/>
                <a:gd name="T4" fmla="*/ 0 w 175"/>
                <a:gd name="T5" fmla="*/ 1 h 2271"/>
                <a:gd name="T6" fmla="*/ 0 w 175"/>
                <a:gd name="T7" fmla="*/ 1 h 2271"/>
                <a:gd name="T8" fmla="*/ 0 w 175"/>
                <a:gd name="T9" fmla="*/ 1 h 2271"/>
                <a:gd name="T10" fmla="*/ 0 w 175"/>
                <a:gd name="T11" fmla="*/ 1 h 2271"/>
                <a:gd name="T12" fmla="*/ 0 w 175"/>
                <a:gd name="T13" fmla="*/ 1 h 2271"/>
                <a:gd name="T14" fmla="*/ 0 w 175"/>
                <a:gd name="T15" fmla="*/ 1 h 2271"/>
                <a:gd name="T16" fmla="*/ 0 w 175"/>
                <a:gd name="T17" fmla="*/ 1 h 2271"/>
                <a:gd name="T18" fmla="*/ 0 w 175"/>
                <a:gd name="T19" fmla="*/ 1 h 2271"/>
                <a:gd name="T20" fmla="*/ 0 w 175"/>
                <a:gd name="T21" fmla="*/ 1 h 2271"/>
                <a:gd name="T22" fmla="*/ 0 w 175"/>
                <a:gd name="T23" fmla="*/ 1 h 2271"/>
                <a:gd name="T24" fmla="*/ 0 w 175"/>
                <a:gd name="T25" fmla="*/ 1 h 2271"/>
                <a:gd name="T26" fmla="*/ 0 w 175"/>
                <a:gd name="T27" fmla="*/ 1 h 2271"/>
                <a:gd name="T28" fmla="*/ 0 w 175"/>
                <a:gd name="T29" fmla="*/ 1 h 227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5"/>
                <a:gd name="T46" fmla="*/ 0 h 2271"/>
                <a:gd name="T47" fmla="*/ 175 w 175"/>
                <a:gd name="T48" fmla="*/ 2271 h 227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5" h="2271">
                  <a:moveTo>
                    <a:pt x="19" y="0"/>
                  </a:moveTo>
                  <a:cubicBezTo>
                    <a:pt x="43" y="25"/>
                    <a:pt x="166" y="89"/>
                    <a:pt x="166" y="143"/>
                  </a:cubicBezTo>
                  <a:cubicBezTo>
                    <a:pt x="166" y="197"/>
                    <a:pt x="19" y="262"/>
                    <a:pt x="19" y="322"/>
                  </a:cubicBezTo>
                  <a:cubicBezTo>
                    <a:pt x="19" y="382"/>
                    <a:pt x="168" y="453"/>
                    <a:pt x="166" y="506"/>
                  </a:cubicBezTo>
                  <a:cubicBezTo>
                    <a:pt x="164" y="560"/>
                    <a:pt x="6" y="595"/>
                    <a:pt x="7" y="645"/>
                  </a:cubicBezTo>
                  <a:cubicBezTo>
                    <a:pt x="8" y="695"/>
                    <a:pt x="172" y="752"/>
                    <a:pt x="173" y="808"/>
                  </a:cubicBezTo>
                  <a:cubicBezTo>
                    <a:pt x="174" y="864"/>
                    <a:pt x="17" y="922"/>
                    <a:pt x="15" y="983"/>
                  </a:cubicBezTo>
                  <a:cubicBezTo>
                    <a:pt x="13" y="1044"/>
                    <a:pt x="162" y="1116"/>
                    <a:pt x="160" y="1172"/>
                  </a:cubicBezTo>
                  <a:cubicBezTo>
                    <a:pt x="158" y="1228"/>
                    <a:pt x="7" y="1271"/>
                    <a:pt x="6" y="1321"/>
                  </a:cubicBezTo>
                  <a:cubicBezTo>
                    <a:pt x="5" y="1371"/>
                    <a:pt x="151" y="1417"/>
                    <a:pt x="154" y="1471"/>
                  </a:cubicBezTo>
                  <a:cubicBezTo>
                    <a:pt x="157" y="1525"/>
                    <a:pt x="23" y="1594"/>
                    <a:pt x="26" y="1647"/>
                  </a:cubicBezTo>
                  <a:cubicBezTo>
                    <a:pt x="29" y="1699"/>
                    <a:pt x="175" y="1738"/>
                    <a:pt x="173" y="1790"/>
                  </a:cubicBezTo>
                  <a:cubicBezTo>
                    <a:pt x="171" y="1842"/>
                    <a:pt x="13" y="1906"/>
                    <a:pt x="13" y="1959"/>
                  </a:cubicBezTo>
                  <a:cubicBezTo>
                    <a:pt x="13" y="2012"/>
                    <a:pt x="175" y="2056"/>
                    <a:pt x="173" y="2108"/>
                  </a:cubicBezTo>
                  <a:cubicBezTo>
                    <a:pt x="171" y="2160"/>
                    <a:pt x="36" y="2237"/>
                    <a:pt x="0" y="2271"/>
                  </a:cubicBezTo>
                </a:path>
              </a:pathLst>
            </a:custGeom>
            <a:noFill/>
            <a:ln w="19050">
              <a:solidFill>
                <a:schemeClr val="bg2"/>
              </a:solidFill>
              <a:round/>
              <a:headEnd/>
              <a:tailEnd/>
            </a:ln>
          </p:spPr>
          <p:txBody>
            <a:bodyPr/>
            <a:lstStyle/>
            <a:p>
              <a:endParaRPr lang="en-US"/>
            </a:p>
          </p:txBody>
        </p:sp>
        <p:sp>
          <p:nvSpPr>
            <p:cNvPr id="40014" name="Freeform 20"/>
            <p:cNvSpPr>
              <a:spLocks/>
            </p:cNvSpPr>
            <p:nvPr/>
          </p:nvSpPr>
          <p:spPr bwMode="auto">
            <a:xfrm>
              <a:off x="1386" y="1385"/>
              <a:ext cx="27" cy="1236"/>
            </a:xfrm>
            <a:custGeom>
              <a:avLst/>
              <a:gdLst>
                <a:gd name="T0" fmla="*/ 0 w 175"/>
                <a:gd name="T1" fmla="*/ 0 h 2271"/>
                <a:gd name="T2" fmla="*/ 0 w 175"/>
                <a:gd name="T3" fmla="*/ 1 h 2271"/>
                <a:gd name="T4" fmla="*/ 0 w 175"/>
                <a:gd name="T5" fmla="*/ 1 h 2271"/>
                <a:gd name="T6" fmla="*/ 0 w 175"/>
                <a:gd name="T7" fmla="*/ 1 h 2271"/>
                <a:gd name="T8" fmla="*/ 0 w 175"/>
                <a:gd name="T9" fmla="*/ 1 h 2271"/>
                <a:gd name="T10" fmla="*/ 0 w 175"/>
                <a:gd name="T11" fmla="*/ 1 h 2271"/>
                <a:gd name="T12" fmla="*/ 0 w 175"/>
                <a:gd name="T13" fmla="*/ 1 h 2271"/>
                <a:gd name="T14" fmla="*/ 0 w 175"/>
                <a:gd name="T15" fmla="*/ 1 h 2271"/>
                <a:gd name="T16" fmla="*/ 0 w 175"/>
                <a:gd name="T17" fmla="*/ 1 h 2271"/>
                <a:gd name="T18" fmla="*/ 0 w 175"/>
                <a:gd name="T19" fmla="*/ 1 h 2271"/>
                <a:gd name="T20" fmla="*/ 0 w 175"/>
                <a:gd name="T21" fmla="*/ 1 h 2271"/>
                <a:gd name="T22" fmla="*/ 0 w 175"/>
                <a:gd name="T23" fmla="*/ 1 h 2271"/>
                <a:gd name="T24" fmla="*/ 0 w 175"/>
                <a:gd name="T25" fmla="*/ 1 h 2271"/>
                <a:gd name="T26" fmla="*/ 0 w 175"/>
                <a:gd name="T27" fmla="*/ 1 h 2271"/>
                <a:gd name="T28" fmla="*/ 0 w 175"/>
                <a:gd name="T29" fmla="*/ 1 h 227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5"/>
                <a:gd name="T46" fmla="*/ 0 h 2271"/>
                <a:gd name="T47" fmla="*/ 175 w 175"/>
                <a:gd name="T48" fmla="*/ 2271 h 227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5" h="2271">
                  <a:moveTo>
                    <a:pt x="19" y="0"/>
                  </a:moveTo>
                  <a:cubicBezTo>
                    <a:pt x="43" y="25"/>
                    <a:pt x="166" y="89"/>
                    <a:pt x="166" y="143"/>
                  </a:cubicBezTo>
                  <a:cubicBezTo>
                    <a:pt x="166" y="197"/>
                    <a:pt x="19" y="262"/>
                    <a:pt x="19" y="322"/>
                  </a:cubicBezTo>
                  <a:cubicBezTo>
                    <a:pt x="19" y="382"/>
                    <a:pt x="168" y="453"/>
                    <a:pt x="166" y="506"/>
                  </a:cubicBezTo>
                  <a:cubicBezTo>
                    <a:pt x="164" y="560"/>
                    <a:pt x="6" y="595"/>
                    <a:pt x="7" y="645"/>
                  </a:cubicBezTo>
                  <a:cubicBezTo>
                    <a:pt x="8" y="695"/>
                    <a:pt x="172" y="752"/>
                    <a:pt x="173" y="808"/>
                  </a:cubicBezTo>
                  <a:cubicBezTo>
                    <a:pt x="174" y="864"/>
                    <a:pt x="17" y="922"/>
                    <a:pt x="15" y="983"/>
                  </a:cubicBezTo>
                  <a:cubicBezTo>
                    <a:pt x="13" y="1044"/>
                    <a:pt x="162" y="1116"/>
                    <a:pt x="160" y="1172"/>
                  </a:cubicBezTo>
                  <a:cubicBezTo>
                    <a:pt x="158" y="1228"/>
                    <a:pt x="7" y="1271"/>
                    <a:pt x="6" y="1321"/>
                  </a:cubicBezTo>
                  <a:cubicBezTo>
                    <a:pt x="5" y="1371"/>
                    <a:pt x="151" y="1417"/>
                    <a:pt x="154" y="1471"/>
                  </a:cubicBezTo>
                  <a:cubicBezTo>
                    <a:pt x="157" y="1525"/>
                    <a:pt x="23" y="1594"/>
                    <a:pt x="26" y="1647"/>
                  </a:cubicBezTo>
                  <a:cubicBezTo>
                    <a:pt x="29" y="1699"/>
                    <a:pt x="175" y="1738"/>
                    <a:pt x="173" y="1790"/>
                  </a:cubicBezTo>
                  <a:cubicBezTo>
                    <a:pt x="171" y="1842"/>
                    <a:pt x="13" y="1906"/>
                    <a:pt x="13" y="1959"/>
                  </a:cubicBezTo>
                  <a:cubicBezTo>
                    <a:pt x="13" y="2012"/>
                    <a:pt x="175" y="2056"/>
                    <a:pt x="173" y="2108"/>
                  </a:cubicBezTo>
                  <a:cubicBezTo>
                    <a:pt x="171" y="2160"/>
                    <a:pt x="36" y="2237"/>
                    <a:pt x="0" y="2271"/>
                  </a:cubicBezTo>
                </a:path>
              </a:pathLst>
            </a:custGeom>
            <a:noFill/>
            <a:ln w="19050">
              <a:solidFill>
                <a:schemeClr val="bg2"/>
              </a:solidFill>
              <a:round/>
              <a:headEnd/>
              <a:tailEnd/>
            </a:ln>
          </p:spPr>
          <p:txBody>
            <a:bodyPr/>
            <a:lstStyle/>
            <a:p>
              <a:endParaRPr lang="en-US"/>
            </a:p>
          </p:txBody>
        </p:sp>
        <p:grpSp>
          <p:nvGrpSpPr>
            <p:cNvPr id="40015" name="Group 13"/>
            <p:cNvGrpSpPr>
              <a:grpSpLocks/>
            </p:cNvGrpSpPr>
            <p:nvPr/>
          </p:nvGrpSpPr>
          <p:grpSpPr bwMode="auto">
            <a:xfrm>
              <a:off x="1311" y="1389"/>
              <a:ext cx="1254" cy="1242"/>
              <a:chOff x="1281" y="1389"/>
              <a:chExt cx="1254" cy="1242"/>
            </a:xfrm>
          </p:grpSpPr>
          <p:sp>
            <p:nvSpPr>
              <p:cNvPr id="40018" name="Line 11"/>
              <p:cNvSpPr>
                <a:spLocks noChangeShapeType="1"/>
              </p:cNvSpPr>
              <p:nvPr/>
            </p:nvSpPr>
            <p:spPr bwMode="auto">
              <a:xfrm>
                <a:off x="1292" y="1389"/>
                <a:ext cx="0" cy="1242"/>
              </a:xfrm>
              <a:prstGeom prst="line">
                <a:avLst/>
              </a:prstGeom>
              <a:noFill/>
              <a:ln w="15875">
                <a:solidFill>
                  <a:schemeClr val="tx1"/>
                </a:solidFill>
                <a:round/>
                <a:headEnd/>
                <a:tailEnd/>
              </a:ln>
            </p:spPr>
            <p:txBody>
              <a:bodyPr/>
              <a:lstStyle/>
              <a:p>
                <a:endParaRPr lang="en-US"/>
              </a:p>
            </p:txBody>
          </p:sp>
          <p:sp>
            <p:nvSpPr>
              <p:cNvPr id="40019" name="Line 12"/>
              <p:cNvSpPr>
                <a:spLocks noChangeShapeType="1"/>
              </p:cNvSpPr>
              <p:nvPr/>
            </p:nvSpPr>
            <p:spPr bwMode="auto">
              <a:xfrm>
                <a:off x="1281" y="2630"/>
                <a:ext cx="1254" cy="0"/>
              </a:xfrm>
              <a:prstGeom prst="line">
                <a:avLst/>
              </a:prstGeom>
              <a:noFill/>
              <a:ln w="15875">
                <a:solidFill>
                  <a:schemeClr val="tx1"/>
                </a:solidFill>
                <a:round/>
                <a:headEnd/>
                <a:tailEnd/>
              </a:ln>
            </p:spPr>
            <p:txBody>
              <a:bodyPr/>
              <a:lstStyle/>
              <a:p>
                <a:endParaRPr lang="en-US"/>
              </a:p>
            </p:txBody>
          </p:sp>
        </p:grpSp>
        <p:sp>
          <p:nvSpPr>
            <p:cNvPr id="40016" name="Text Box 22"/>
            <p:cNvSpPr txBox="1">
              <a:spLocks noChangeArrowheads="1"/>
            </p:cNvSpPr>
            <p:nvPr/>
          </p:nvSpPr>
          <p:spPr bwMode="auto">
            <a:xfrm rot="-5400000">
              <a:off x="98" y="1912"/>
              <a:ext cx="1748" cy="212"/>
            </a:xfrm>
            <a:prstGeom prst="rect">
              <a:avLst/>
            </a:prstGeom>
            <a:noFill/>
            <a:ln w="9525">
              <a:noFill/>
              <a:miter lim="800000"/>
              <a:headEnd/>
              <a:tailEnd/>
            </a:ln>
          </p:spPr>
          <p:txBody>
            <a:bodyPr wrap="none">
              <a:spAutoFit/>
            </a:bodyPr>
            <a:lstStyle/>
            <a:p>
              <a:pPr algn="l"/>
              <a:r>
                <a:rPr lang="en-US" sz="1600" b="1"/>
                <a:t>Rate of Interest, </a:t>
              </a:r>
              <a:r>
                <a:rPr lang="en-US" sz="1600" b="1" i="1"/>
                <a:t>i</a:t>
              </a:r>
              <a:r>
                <a:rPr lang="en-US" sz="1600" b="1"/>
                <a:t> (Percent)</a:t>
              </a:r>
            </a:p>
          </p:txBody>
        </p:sp>
        <p:sp>
          <p:nvSpPr>
            <p:cNvPr id="40017" name="Text Box 25"/>
            <p:cNvSpPr txBox="1">
              <a:spLocks noChangeArrowheads="1"/>
            </p:cNvSpPr>
            <p:nvPr/>
          </p:nvSpPr>
          <p:spPr bwMode="auto">
            <a:xfrm>
              <a:off x="1264" y="2835"/>
              <a:ext cx="1264" cy="674"/>
            </a:xfrm>
            <a:prstGeom prst="rect">
              <a:avLst/>
            </a:prstGeom>
            <a:noFill/>
            <a:ln w="9525">
              <a:noFill/>
              <a:miter lim="800000"/>
              <a:headEnd/>
              <a:tailEnd/>
            </a:ln>
          </p:spPr>
          <p:txBody>
            <a:bodyPr wrap="none">
              <a:spAutoFit/>
            </a:bodyPr>
            <a:lstStyle/>
            <a:p>
              <a:r>
                <a:rPr lang="en-US" sz="1600" b="1"/>
                <a:t>Amount of money</a:t>
              </a:r>
            </a:p>
            <a:p>
              <a:r>
                <a:rPr lang="en-US" sz="1600" b="1"/>
                <a:t>demanded and </a:t>
              </a:r>
            </a:p>
            <a:p>
              <a:r>
                <a:rPr lang="en-US" sz="1600" b="1"/>
                <a:t>supplied</a:t>
              </a:r>
            </a:p>
            <a:p>
              <a:r>
                <a:rPr lang="en-US" sz="1600" b="1"/>
                <a:t>(billions of dollars)</a:t>
              </a:r>
            </a:p>
          </p:txBody>
        </p:sp>
      </p:grpSp>
      <p:grpSp>
        <p:nvGrpSpPr>
          <p:cNvPr id="4" name="Group 49"/>
          <p:cNvGrpSpPr>
            <a:grpSpLocks/>
          </p:cNvGrpSpPr>
          <p:nvPr/>
        </p:nvGrpSpPr>
        <p:grpSpPr bwMode="auto">
          <a:xfrm>
            <a:off x="3492500" y="2454275"/>
            <a:ext cx="2387600" cy="2800350"/>
            <a:chOff x="2606" y="1389"/>
            <a:chExt cx="1504" cy="1764"/>
          </a:xfrm>
        </p:grpSpPr>
        <p:sp>
          <p:nvSpPr>
            <p:cNvPr id="40005" name="Rectangle 6"/>
            <p:cNvSpPr>
              <a:spLocks noChangeArrowheads="1"/>
            </p:cNvSpPr>
            <p:nvPr/>
          </p:nvSpPr>
          <p:spPr bwMode="auto">
            <a:xfrm>
              <a:off x="2668" y="1389"/>
              <a:ext cx="1236" cy="1236"/>
            </a:xfrm>
            <a:prstGeom prst="rect">
              <a:avLst/>
            </a:prstGeom>
            <a:noFill/>
            <a:ln w="15875">
              <a:solidFill>
                <a:schemeClr val="tx1"/>
              </a:solidFill>
              <a:miter lim="800000"/>
              <a:headEnd/>
              <a:tailEnd/>
            </a:ln>
          </p:spPr>
          <p:txBody>
            <a:bodyPr wrap="none" anchor="ctr"/>
            <a:lstStyle/>
            <a:p>
              <a:pPr algn="l"/>
              <a:endParaRPr lang="en-US"/>
            </a:p>
          </p:txBody>
        </p:sp>
        <p:sp>
          <p:nvSpPr>
            <p:cNvPr id="40006" name="Freeform 9"/>
            <p:cNvSpPr>
              <a:spLocks/>
            </p:cNvSpPr>
            <p:nvPr/>
          </p:nvSpPr>
          <p:spPr bwMode="auto">
            <a:xfrm rot="5400000">
              <a:off x="3274" y="1911"/>
              <a:ext cx="27" cy="1236"/>
            </a:xfrm>
            <a:custGeom>
              <a:avLst/>
              <a:gdLst>
                <a:gd name="T0" fmla="*/ 0 w 175"/>
                <a:gd name="T1" fmla="*/ 0 h 2271"/>
                <a:gd name="T2" fmla="*/ 0 w 175"/>
                <a:gd name="T3" fmla="*/ 1 h 2271"/>
                <a:gd name="T4" fmla="*/ 0 w 175"/>
                <a:gd name="T5" fmla="*/ 1 h 2271"/>
                <a:gd name="T6" fmla="*/ 0 w 175"/>
                <a:gd name="T7" fmla="*/ 1 h 2271"/>
                <a:gd name="T8" fmla="*/ 0 w 175"/>
                <a:gd name="T9" fmla="*/ 1 h 2271"/>
                <a:gd name="T10" fmla="*/ 0 w 175"/>
                <a:gd name="T11" fmla="*/ 1 h 2271"/>
                <a:gd name="T12" fmla="*/ 0 w 175"/>
                <a:gd name="T13" fmla="*/ 1 h 2271"/>
                <a:gd name="T14" fmla="*/ 0 w 175"/>
                <a:gd name="T15" fmla="*/ 1 h 2271"/>
                <a:gd name="T16" fmla="*/ 0 w 175"/>
                <a:gd name="T17" fmla="*/ 1 h 2271"/>
                <a:gd name="T18" fmla="*/ 0 w 175"/>
                <a:gd name="T19" fmla="*/ 1 h 2271"/>
                <a:gd name="T20" fmla="*/ 0 w 175"/>
                <a:gd name="T21" fmla="*/ 1 h 2271"/>
                <a:gd name="T22" fmla="*/ 0 w 175"/>
                <a:gd name="T23" fmla="*/ 1 h 2271"/>
                <a:gd name="T24" fmla="*/ 0 w 175"/>
                <a:gd name="T25" fmla="*/ 1 h 2271"/>
                <a:gd name="T26" fmla="*/ 0 w 175"/>
                <a:gd name="T27" fmla="*/ 1 h 2271"/>
                <a:gd name="T28" fmla="*/ 0 w 175"/>
                <a:gd name="T29" fmla="*/ 1 h 227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5"/>
                <a:gd name="T46" fmla="*/ 0 h 2271"/>
                <a:gd name="T47" fmla="*/ 175 w 175"/>
                <a:gd name="T48" fmla="*/ 2271 h 227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5" h="2271">
                  <a:moveTo>
                    <a:pt x="19" y="0"/>
                  </a:moveTo>
                  <a:cubicBezTo>
                    <a:pt x="43" y="25"/>
                    <a:pt x="166" y="89"/>
                    <a:pt x="166" y="143"/>
                  </a:cubicBezTo>
                  <a:cubicBezTo>
                    <a:pt x="166" y="197"/>
                    <a:pt x="19" y="262"/>
                    <a:pt x="19" y="322"/>
                  </a:cubicBezTo>
                  <a:cubicBezTo>
                    <a:pt x="19" y="382"/>
                    <a:pt x="168" y="453"/>
                    <a:pt x="166" y="506"/>
                  </a:cubicBezTo>
                  <a:cubicBezTo>
                    <a:pt x="164" y="560"/>
                    <a:pt x="6" y="595"/>
                    <a:pt x="7" y="645"/>
                  </a:cubicBezTo>
                  <a:cubicBezTo>
                    <a:pt x="8" y="695"/>
                    <a:pt x="172" y="752"/>
                    <a:pt x="173" y="808"/>
                  </a:cubicBezTo>
                  <a:cubicBezTo>
                    <a:pt x="174" y="864"/>
                    <a:pt x="17" y="922"/>
                    <a:pt x="15" y="983"/>
                  </a:cubicBezTo>
                  <a:cubicBezTo>
                    <a:pt x="13" y="1044"/>
                    <a:pt x="162" y="1116"/>
                    <a:pt x="160" y="1172"/>
                  </a:cubicBezTo>
                  <a:cubicBezTo>
                    <a:pt x="158" y="1228"/>
                    <a:pt x="7" y="1271"/>
                    <a:pt x="6" y="1321"/>
                  </a:cubicBezTo>
                  <a:cubicBezTo>
                    <a:pt x="5" y="1371"/>
                    <a:pt x="151" y="1417"/>
                    <a:pt x="154" y="1471"/>
                  </a:cubicBezTo>
                  <a:cubicBezTo>
                    <a:pt x="157" y="1525"/>
                    <a:pt x="23" y="1594"/>
                    <a:pt x="26" y="1647"/>
                  </a:cubicBezTo>
                  <a:cubicBezTo>
                    <a:pt x="29" y="1699"/>
                    <a:pt x="175" y="1738"/>
                    <a:pt x="173" y="1790"/>
                  </a:cubicBezTo>
                  <a:cubicBezTo>
                    <a:pt x="171" y="1842"/>
                    <a:pt x="13" y="1906"/>
                    <a:pt x="13" y="1959"/>
                  </a:cubicBezTo>
                  <a:cubicBezTo>
                    <a:pt x="13" y="2012"/>
                    <a:pt x="175" y="2056"/>
                    <a:pt x="173" y="2108"/>
                  </a:cubicBezTo>
                  <a:cubicBezTo>
                    <a:pt x="171" y="2160"/>
                    <a:pt x="36" y="2237"/>
                    <a:pt x="0" y="2271"/>
                  </a:cubicBezTo>
                </a:path>
              </a:pathLst>
            </a:custGeom>
            <a:noFill/>
            <a:ln w="19050">
              <a:solidFill>
                <a:schemeClr val="bg2"/>
              </a:solidFill>
              <a:round/>
              <a:headEnd/>
              <a:tailEnd/>
            </a:ln>
          </p:spPr>
          <p:txBody>
            <a:bodyPr/>
            <a:lstStyle/>
            <a:p>
              <a:endParaRPr lang="en-US"/>
            </a:p>
          </p:txBody>
        </p:sp>
        <p:sp>
          <p:nvSpPr>
            <p:cNvPr id="40007" name="Freeform 21"/>
            <p:cNvSpPr>
              <a:spLocks/>
            </p:cNvSpPr>
            <p:nvPr/>
          </p:nvSpPr>
          <p:spPr bwMode="auto">
            <a:xfrm>
              <a:off x="2734" y="1393"/>
              <a:ext cx="27" cy="1236"/>
            </a:xfrm>
            <a:custGeom>
              <a:avLst/>
              <a:gdLst>
                <a:gd name="T0" fmla="*/ 0 w 175"/>
                <a:gd name="T1" fmla="*/ 0 h 2271"/>
                <a:gd name="T2" fmla="*/ 0 w 175"/>
                <a:gd name="T3" fmla="*/ 1 h 2271"/>
                <a:gd name="T4" fmla="*/ 0 w 175"/>
                <a:gd name="T5" fmla="*/ 1 h 2271"/>
                <a:gd name="T6" fmla="*/ 0 w 175"/>
                <a:gd name="T7" fmla="*/ 1 h 2271"/>
                <a:gd name="T8" fmla="*/ 0 w 175"/>
                <a:gd name="T9" fmla="*/ 1 h 2271"/>
                <a:gd name="T10" fmla="*/ 0 w 175"/>
                <a:gd name="T11" fmla="*/ 1 h 2271"/>
                <a:gd name="T12" fmla="*/ 0 w 175"/>
                <a:gd name="T13" fmla="*/ 1 h 2271"/>
                <a:gd name="T14" fmla="*/ 0 w 175"/>
                <a:gd name="T15" fmla="*/ 1 h 2271"/>
                <a:gd name="T16" fmla="*/ 0 w 175"/>
                <a:gd name="T17" fmla="*/ 1 h 2271"/>
                <a:gd name="T18" fmla="*/ 0 w 175"/>
                <a:gd name="T19" fmla="*/ 1 h 2271"/>
                <a:gd name="T20" fmla="*/ 0 w 175"/>
                <a:gd name="T21" fmla="*/ 1 h 2271"/>
                <a:gd name="T22" fmla="*/ 0 w 175"/>
                <a:gd name="T23" fmla="*/ 1 h 2271"/>
                <a:gd name="T24" fmla="*/ 0 w 175"/>
                <a:gd name="T25" fmla="*/ 1 h 2271"/>
                <a:gd name="T26" fmla="*/ 0 w 175"/>
                <a:gd name="T27" fmla="*/ 1 h 2271"/>
                <a:gd name="T28" fmla="*/ 0 w 175"/>
                <a:gd name="T29" fmla="*/ 1 h 227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5"/>
                <a:gd name="T46" fmla="*/ 0 h 2271"/>
                <a:gd name="T47" fmla="*/ 175 w 175"/>
                <a:gd name="T48" fmla="*/ 2271 h 227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5" h="2271">
                  <a:moveTo>
                    <a:pt x="19" y="0"/>
                  </a:moveTo>
                  <a:cubicBezTo>
                    <a:pt x="43" y="25"/>
                    <a:pt x="166" y="89"/>
                    <a:pt x="166" y="143"/>
                  </a:cubicBezTo>
                  <a:cubicBezTo>
                    <a:pt x="166" y="197"/>
                    <a:pt x="19" y="262"/>
                    <a:pt x="19" y="322"/>
                  </a:cubicBezTo>
                  <a:cubicBezTo>
                    <a:pt x="19" y="382"/>
                    <a:pt x="168" y="453"/>
                    <a:pt x="166" y="506"/>
                  </a:cubicBezTo>
                  <a:cubicBezTo>
                    <a:pt x="164" y="560"/>
                    <a:pt x="6" y="595"/>
                    <a:pt x="7" y="645"/>
                  </a:cubicBezTo>
                  <a:cubicBezTo>
                    <a:pt x="8" y="695"/>
                    <a:pt x="172" y="752"/>
                    <a:pt x="173" y="808"/>
                  </a:cubicBezTo>
                  <a:cubicBezTo>
                    <a:pt x="174" y="864"/>
                    <a:pt x="17" y="922"/>
                    <a:pt x="15" y="983"/>
                  </a:cubicBezTo>
                  <a:cubicBezTo>
                    <a:pt x="13" y="1044"/>
                    <a:pt x="162" y="1116"/>
                    <a:pt x="160" y="1172"/>
                  </a:cubicBezTo>
                  <a:cubicBezTo>
                    <a:pt x="158" y="1228"/>
                    <a:pt x="7" y="1271"/>
                    <a:pt x="6" y="1321"/>
                  </a:cubicBezTo>
                  <a:cubicBezTo>
                    <a:pt x="5" y="1371"/>
                    <a:pt x="151" y="1417"/>
                    <a:pt x="154" y="1471"/>
                  </a:cubicBezTo>
                  <a:cubicBezTo>
                    <a:pt x="157" y="1525"/>
                    <a:pt x="23" y="1594"/>
                    <a:pt x="26" y="1647"/>
                  </a:cubicBezTo>
                  <a:cubicBezTo>
                    <a:pt x="29" y="1699"/>
                    <a:pt x="175" y="1738"/>
                    <a:pt x="173" y="1790"/>
                  </a:cubicBezTo>
                  <a:cubicBezTo>
                    <a:pt x="171" y="1842"/>
                    <a:pt x="13" y="1906"/>
                    <a:pt x="13" y="1959"/>
                  </a:cubicBezTo>
                  <a:cubicBezTo>
                    <a:pt x="13" y="2012"/>
                    <a:pt x="175" y="2056"/>
                    <a:pt x="173" y="2108"/>
                  </a:cubicBezTo>
                  <a:cubicBezTo>
                    <a:pt x="171" y="2160"/>
                    <a:pt x="36" y="2237"/>
                    <a:pt x="0" y="2271"/>
                  </a:cubicBezTo>
                </a:path>
              </a:pathLst>
            </a:custGeom>
            <a:noFill/>
            <a:ln w="19050">
              <a:solidFill>
                <a:schemeClr val="bg2"/>
              </a:solidFill>
              <a:round/>
              <a:headEnd/>
              <a:tailEnd/>
            </a:ln>
          </p:spPr>
          <p:txBody>
            <a:bodyPr/>
            <a:lstStyle/>
            <a:p>
              <a:endParaRPr lang="en-US"/>
            </a:p>
          </p:txBody>
        </p:sp>
        <p:grpSp>
          <p:nvGrpSpPr>
            <p:cNvPr id="40008" name="Group 14"/>
            <p:cNvGrpSpPr>
              <a:grpSpLocks/>
            </p:cNvGrpSpPr>
            <p:nvPr/>
          </p:nvGrpSpPr>
          <p:grpSpPr bwMode="auto">
            <a:xfrm>
              <a:off x="2655" y="1389"/>
              <a:ext cx="1254" cy="1242"/>
              <a:chOff x="1281" y="1389"/>
              <a:chExt cx="1254" cy="1242"/>
            </a:xfrm>
          </p:grpSpPr>
          <p:sp>
            <p:nvSpPr>
              <p:cNvPr id="40010" name="Line 15"/>
              <p:cNvSpPr>
                <a:spLocks noChangeShapeType="1"/>
              </p:cNvSpPr>
              <p:nvPr/>
            </p:nvSpPr>
            <p:spPr bwMode="auto">
              <a:xfrm>
                <a:off x="1292" y="1389"/>
                <a:ext cx="0" cy="1242"/>
              </a:xfrm>
              <a:prstGeom prst="line">
                <a:avLst/>
              </a:prstGeom>
              <a:noFill/>
              <a:ln w="15875">
                <a:solidFill>
                  <a:schemeClr val="tx1"/>
                </a:solidFill>
                <a:round/>
                <a:headEnd/>
                <a:tailEnd/>
              </a:ln>
            </p:spPr>
            <p:txBody>
              <a:bodyPr/>
              <a:lstStyle/>
              <a:p>
                <a:endParaRPr lang="en-US"/>
              </a:p>
            </p:txBody>
          </p:sp>
          <p:sp>
            <p:nvSpPr>
              <p:cNvPr id="40011" name="Line 16"/>
              <p:cNvSpPr>
                <a:spLocks noChangeShapeType="1"/>
              </p:cNvSpPr>
              <p:nvPr/>
            </p:nvSpPr>
            <p:spPr bwMode="auto">
              <a:xfrm>
                <a:off x="1281" y="2630"/>
                <a:ext cx="1254" cy="0"/>
              </a:xfrm>
              <a:prstGeom prst="line">
                <a:avLst/>
              </a:prstGeom>
              <a:noFill/>
              <a:ln w="15875">
                <a:solidFill>
                  <a:schemeClr val="tx1"/>
                </a:solidFill>
                <a:round/>
                <a:headEnd/>
                <a:tailEnd/>
              </a:ln>
            </p:spPr>
            <p:txBody>
              <a:bodyPr/>
              <a:lstStyle/>
              <a:p>
                <a:endParaRPr lang="en-US"/>
              </a:p>
            </p:txBody>
          </p:sp>
        </p:grpSp>
        <p:sp>
          <p:nvSpPr>
            <p:cNvPr id="40009" name="Text Box 26"/>
            <p:cNvSpPr txBox="1">
              <a:spLocks noChangeArrowheads="1"/>
            </p:cNvSpPr>
            <p:nvPr/>
          </p:nvSpPr>
          <p:spPr bwMode="auto">
            <a:xfrm>
              <a:off x="2606" y="2787"/>
              <a:ext cx="1504" cy="366"/>
            </a:xfrm>
            <a:prstGeom prst="rect">
              <a:avLst/>
            </a:prstGeom>
            <a:noFill/>
            <a:ln w="9525">
              <a:noFill/>
              <a:miter lim="800000"/>
              <a:headEnd/>
              <a:tailEnd/>
            </a:ln>
          </p:spPr>
          <p:txBody>
            <a:bodyPr wrap="none">
              <a:spAutoFit/>
            </a:bodyPr>
            <a:lstStyle/>
            <a:p>
              <a:r>
                <a:rPr lang="en-US" sz="1600" b="1"/>
                <a:t>Amount of investment </a:t>
              </a:r>
            </a:p>
            <a:p>
              <a:r>
                <a:rPr lang="en-US" sz="1600" b="1"/>
                <a:t>(billions of dollars)</a:t>
              </a:r>
            </a:p>
          </p:txBody>
        </p:sp>
      </p:grpSp>
      <p:grpSp>
        <p:nvGrpSpPr>
          <p:cNvPr id="6" name="Group 50"/>
          <p:cNvGrpSpPr>
            <a:grpSpLocks/>
          </p:cNvGrpSpPr>
          <p:nvPr/>
        </p:nvGrpSpPr>
        <p:grpSpPr bwMode="auto">
          <a:xfrm>
            <a:off x="5529263" y="2454275"/>
            <a:ext cx="2676525" cy="2851150"/>
            <a:chOff x="3889" y="1389"/>
            <a:chExt cx="1686" cy="1796"/>
          </a:xfrm>
        </p:grpSpPr>
        <p:sp>
          <p:nvSpPr>
            <p:cNvPr id="39999" name="Rectangle 7"/>
            <p:cNvSpPr>
              <a:spLocks noChangeArrowheads="1"/>
            </p:cNvSpPr>
            <p:nvPr/>
          </p:nvSpPr>
          <p:spPr bwMode="auto">
            <a:xfrm>
              <a:off x="4137" y="1389"/>
              <a:ext cx="1435" cy="1236"/>
            </a:xfrm>
            <a:prstGeom prst="rect">
              <a:avLst/>
            </a:prstGeom>
            <a:noFill/>
            <a:ln w="15875">
              <a:solidFill>
                <a:schemeClr val="tx1"/>
              </a:solidFill>
              <a:miter lim="800000"/>
              <a:headEnd/>
              <a:tailEnd/>
            </a:ln>
          </p:spPr>
          <p:txBody>
            <a:bodyPr wrap="none" anchor="ctr"/>
            <a:lstStyle/>
            <a:p>
              <a:pPr algn="l"/>
              <a:endParaRPr lang="en-US"/>
            </a:p>
          </p:txBody>
        </p:sp>
        <p:grpSp>
          <p:nvGrpSpPr>
            <p:cNvPr id="40000" name="Group 17"/>
            <p:cNvGrpSpPr>
              <a:grpSpLocks/>
            </p:cNvGrpSpPr>
            <p:nvPr/>
          </p:nvGrpSpPr>
          <p:grpSpPr bwMode="auto">
            <a:xfrm>
              <a:off x="4131" y="1389"/>
              <a:ext cx="1444" cy="1242"/>
              <a:chOff x="1281" y="1389"/>
              <a:chExt cx="1254" cy="1242"/>
            </a:xfrm>
          </p:grpSpPr>
          <p:sp>
            <p:nvSpPr>
              <p:cNvPr id="40003" name="Line 19"/>
              <p:cNvSpPr>
                <a:spLocks noChangeShapeType="1"/>
              </p:cNvSpPr>
              <p:nvPr/>
            </p:nvSpPr>
            <p:spPr bwMode="auto">
              <a:xfrm>
                <a:off x="1281" y="2630"/>
                <a:ext cx="1254" cy="0"/>
              </a:xfrm>
              <a:prstGeom prst="line">
                <a:avLst/>
              </a:prstGeom>
              <a:noFill/>
              <a:ln w="15875">
                <a:solidFill>
                  <a:schemeClr val="tx1"/>
                </a:solidFill>
                <a:round/>
                <a:headEnd/>
                <a:tailEnd/>
              </a:ln>
            </p:spPr>
            <p:txBody>
              <a:bodyPr/>
              <a:lstStyle/>
              <a:p>
                <a:endParaRPr lang="en-US"/>
              </a:p>
            </p:txBody>
          </p:sp>
          <p:sp>
            <p:nvSpPr>
              <p:cNvPr id="40004" name="Line 18"/>
              <p:cNvSpPr>
                <a:spLocks noChangeShapeType="1"/>
              </p:cNvSpPr>
              <p:nvPr/>
            </p:nvSpPr>
            <p:spPr bwMode="auto">
              <a:xfrm>
                <a:off x="1292" y="1389"/>
                <a:ext cx="0" cy="1242"/>
              </a:xfrm>
              <a:prstGeom prst="line">
                <a:avLst/>
              </a:prstGeom>
              <a:noFill/>
              <a:ln w="15875">
                <a:solidFill>
                  <a:schemeClr val="tx1"/>
                </a:solidFill>
                <a:round/>
                <a:headEnd/>
                <a:tailEnd/>
              </a:ln>
            </p:spPr>
            <p:txBody>
              <a:bodyPr/>
              <a:lstStyle/>
              <a:p>
                <a:endParaRPr lang="en-US"/>
              </a:p>
            </p:txBody>
          </p:sp>
        </p:grpSp>
        <p:sp>
          <p:nvSpPr>
            <p:cNvPr id="40001" name="Text Box 23"/>
            <p:cNvSpPr txBox="1">
              <a:spLocks noChangeArrowheads="1"/>
            </p:cNvSpPr>
            <p:nvPr/>
          </p:nvSpPr>
          <p:spPr bwMode="auto">
            <a:xfrm rot="-5400000">
              <a:off x="3665" y="1929"/>
              <a:ext cx="622" cy="173"/>
            </a:xfrm>
            <a:prstGeom prst="rect">
              <a:avLst/>
            </a:prstGeom>
            <a:noFill/>
            <a:ln w="9525">
              <a:noFill/>
              <a:miter lim="800000"/>
              <a:headEnd/>
              <a:tailEnd/>
            </a:ln>
          </p:spPr>
          <p:txBody>
            <a:bodyPr wrap="none">
              <a:spAutoFit/>
            </a:bodyPr>
            <a:lstStyle/>
            <a:p>
              <a:pPr algn="l"/>
              <a:r>
                <a:rPr lang="en-US" sz="1200" b="1"/>
                <a:t>Price Level</a:t>
              </a:r>
            </a:p>
          </p:txBody>
        </p:sp>
        <p:sp>
          <p:nvSpPr>
            <p:cNvPr id="40002" name="Text Box 27"/>
            <p:cNvSpPr txBox="1">
              <a:spLocks noChangeArrowheads="1"/>
            </p:cNvSpPr>
            <p:nvPr/>
          </p:nvSpPr>
          <p:spPr bwMode="auto">
            <a:xfrm>
              <a:off x="4148" y="2819"/>
              <a:ext cx="1264" cy="366"/>
            </a:xfrm>
            <a:prstGeom prst="rect">
              <a:avLst/>
            </a:prstGeom>
            <a:noFill/>
            <a:ln w="9525">
              <a:noFill/>
              <a:miter lim="800000"/>
              <a:headEnd/>
              <a:tailEnd/>
            </a:ln>
          </p:spPr>
          <p:txBody>
            <a:bodyPr wrap="none">
              <a:spAutoFit/>
            </a:bodyPr>
            <a:lstStyle/>
            <a:p>
              <a:r>
                <a:rPr lang="en-US" sz="1600" b="1"/>
                <a:t>Real GDP</a:t>
              </a:r>
            </a:p>
            <a:p>
              <a:r>
                <a:rPr lang="en-US" sz="1600" b="1"/>
                <a:t>(billions of dollars)</a:t>
              </a:r>
            </a:p>
          </p:txBody>
        </p:sp>
      </p:grpSp>
      <p:sp>
        <p:nvSpPr>
          <p:cNvPr id="19484" name="Text Box 28"/>
          <p:cNvSpPr txBox="1">
            <a:spLocks noChangeArrowheads="1"/>
          </p:cNvSpPr>
          <p:nvPr/>
        </p:nvSpPr>
        <p:spPr bwMode="auto">
          <a:xfrm>
            <a:off x="6215063" y="4413250"/>
            <a:ext cx="360362" cy="274638"/>
          </a:xfrm>
          <a:prstGeom prst="rect">
            <a:avLst/>
          </a:prstGeom>
          <a:noFill/>
          <a:ln w="9525">
            <a:noFill/>
            <a:miter lim="800000"/>
            <a:headEnd/>
            <a:tailEnd/>
          </a:ln>
        </p:spPr>
        <p:txBody>
          <a:bodyPr wrap="none">
            <a:spAutoFit/>
          </a:bodyPr>
          <a:lstStyle/>
          <a:p>
            <a:pPr algn="l"/>
            <a:r>
              <a:rPr lang="en-US" sz="1200" b="1" i="1"/>
              <a:t>Q</a:t>
            </a:r>
            <a:r>
              <a:rPr lang="en-US" sz="1200" b="1" i="1" baseline="-25000"/>
              <a:t>1</a:t>
            </a:r>
          </a:p>
        </p:txBody>
      </p:sp>
      <p:sp>
        <p:nvSpPr>
          <p:cNvPr id="19485" name="Text Box 29"/>
          <p:cNvSpPr txBox="1">
            <a:spLocks noChangeArrowheads="1"/>
          </p:cNvSpPr>
          <p:nvPr/>
        </p:nvSpPr>
        <p:spPr bwMode="auto">
          <a:xfrm>
            <a:off x="6748463" y="4413250"/>
            <a:ext cx="336550" cy="274638"/>
          </a:xfrm>
          <a:prstGeom prst="rect">
            <a:avLst/>
          </a:prstGeom>
          <a:noFill/>
          <a:ln w="9525">
            <a:noFill/>
            <a:miter lim="800000"/>
            <a:headEnd/>
            <a:tailEnd/>
          </a:ln>
        </p:spPr>
        <p:txBody>
          <a:bodyPr wrap="none">
            <a:spAutoFit/>
          </a:bodyPr>
          <a:lstStyle/>
          <a:p>
            <a:pPr algn="l"/>
            <a:r>
              <a:rPr lang="en-US" sz="1200" b="1" i="1"/>
              <a:t>Q</a:t>
            </a:r>
            <a:r>
              <a:rPr lang="en-US" sz="1200" b="1" i="1" baseline="-25000"/>
              <a:t>f</a:t>
            </a:r>
          </a:p>
        </p:txBody>
      </p:sp>
      <p:sp>
        <p:nvSpPr>
          <p:cNvPr id="19486" name="Text Box 30"/>
          <p:cNvSpPr txBox="1">
            <a:spLocks noChangeArrowheads="1"/>
          </p:cNvSpPr>
          <p:nvPr/>
        </p:nvSpPr>
        <p:spPr bwMode="auto">
          <a:xfrm>
            <a:off x="6948488" y="4413250"/>
            <a:ext cx="360362" cy="274638"/>
          </a:xfrm>
          <a:prstGeom prst="rect">
            <a:avLst/>
          </a:prstGeom>
          <a:noFill/>
          <a:ln w="9525">
            <a:noFill/>
            <a:miter lim="800000"/>
            <a:headEnd/>
            <a:tailEnd/>
          </a:ln>
        </p:spPr>
        <p:txBody>
          <a:bodyPr wrap="none">
            <a:spAutoFit/>
          </a:bodyPr>
          <a:lstStyle/>
          <a:p>
            <a:pPr algn="l"/>
            <a:r>
              <a:rPr lang="en-US" sz="1200" b="1" i="1"/>
              <a:t>Q</a:t>
            </a:r>
            <a:r>
              <a:rPr lang="en-US" sz="1200" b="1" i="1" baseline="-25000"/>
              <a:t>3</a:t>
            </a:r>
          </a:p>
        </p:txBody>
      </p:sp>
      <p:sp>
        <p:nvSpPr>
          <p:cNvPr id="19487" name="Text Box 31"/>
          <p:cNvSpPr txBox="1">
            <a:spLocks noChangeArrowheads="1"/>
          </p:cNvSpPr>
          <p:nvPr/>
        </p:nvSpPr>
        <p:spPr bwMode="auto">
          <a:xfrm>
            <a:off x="1641475" y="4413250"/>
            <a:ext cx="520700" cy="274638"/>
          </a:xfrm>
          <a:prstGeom prst="rect">
            <a:avLst/>
          </a:prstGeom>
          <a:noFill/>
          <a:ln w="9525">
            <a:noFill/>
            <a:miter lim="800000"/>
            <a:headEnd/>
            <a:tailEnd/>
          </a:ln>
        </p:spPr>
        <p:txBody>
          <a:bodyPr wrap="none">
            <a:spAutoFit/>
          </a:bodyPr>
          <a:lstStyle/>
          <a:p>
            <a:pPr algn="l"/>
            <a:r>
              <a:rPr lang="en-US" sz="1200" b="1"/>
              <a:t>$125</a:t>
            </a:r>
          </a:p>
        </p:txBody>
      </p:sp>
      <p:sp>
        <p:nvSpPr>
          <p:cNvPr id="19488" name="Text Box 32"/>
          <p:cNvSpPr txBox="1">
            <a:spLocks noChangeArrowheads="1"/>
          </p:cNvSpPr>
          <p:nvPr/>
        </p:nvSpPr>
        <p:spPr bwMode="auto">
          <a:xfrm>
            <a:off x="2184400" y="4413250"/>
            <a:ext cx="520700" cy="274638"/>
          </a:xfrm>
          <a:prstGeom prst="rect">
            <a:avLst/>
          </a:prstGeom>
          <a:noFill/>
          <a:ln w="9525">
            <a:noFill/>
            <a:miter lim="800000"/>
            <a:headEnd/>
            <a:tailEnd/>
          </a:ln>
        </p:spPr>
        <p:txBody>
          <a:bodyPr wrap="none">
            <a:spAutoFit/>
          </a:bodyPr>
          <a:lstStyle/>
          <a:p>
            <a:pPr algn="l"/>
            <a:r>
              <a:rPr lang="en-US" sz="1200" b="1"/>
              <a:t>$150</a:t>
            </a:r>
          </a:p>
        </p:txBody>
      </p:sp>
      <p:sp>
        <p:nvSpPr>
          <p:cNvPr id="19489" name="Text Box 33"/>
          <p:cNvSpPr txBox="1">
            <a:spLocks noChangeArrowheads="1"/>
          </p:cNvSpPr>
          <p:nvPr/>
        </p:nvSpPr>
        <p:spPr bwMode="auto">
          <a:xfrm>
            <a:off x="2708275" y="4413250"/>
            <a:ext cx="520700" cy="274638"/>
          </a:xfrm>
          <a:prstGeom prst="rect">
            <a:avLst/>
          </a:prstGeom>
          <a:noFill/>
          <a:ln w="12700">
            <a:noFill/>
            <a:miter lim="800000"/>
            <a:headEnd/>
            <a:tailEnd/>
          </a:ln>
        </p:spPr>
        <p:txBody>
          <a:bodyPr wrap="none">
            <a:spAutoFit/>
          </a:bodyPr>
          <a:lstStyle/>
          <a:p>
            <a:pPr algn="l"/>
            <a:r>
              <a:rPr lang="en-US" sz="1200" b="1"/>
              <a:t>$175</a:t>
            </a:r>
          </a:p>
        </p:txBody>
      </p:sp>
      <p:sp>
        <p:nvSpPr>
          <p:cNvPr id="19490" name="Text Box 34"/>
          <p:cNvSpPr txBox="1">
            <a:spLocks noChangeArrowheads="1"/>
          </p:cNvSpPr>
          <p:nvPr/>
        </p:nvSpPr>
        <p:spPr bwMode="auto">
          <a:xfrm>
            <a:off x="3851275" y="4413250"/>
            <a:ext cx="436563" cy="274638"/>
          </a:xfrm>
          <a:prstGeom prst="rect">
            <a:avLst/>
          </a:prstGeom>
          <a:noFill/>
          <a:ln w="9525">
            <a:noFill/>
            <a:miter lim="800000"/>
            <a:headEnd/>
            <a:tailEnd/>
          </a:ln>
        </p:spPr>
        <p:txBody>
          <a:bodyPr wrap="none">
            <a:spAutoFit/>
          </a:bodyPr>
          <a:lstStyle/>
          <a:p>
            <a:pPr algn="l"/>
            <a:r>
              <a:rPr lang="en-US" sz="1200" b="1"/>
              <a:t>$15</a:t>
            </a:r>
          </a:p>
        </p:txBody>
      </p:sp>
      <p:sp>
        <p:nvSpPr>
          <p:cNvPr id="19491" name="Text Box 35"/>
          <p:cNvSpPr txBox="1">
            <a:spLocks noChangeArrowheads="1"/>
          </p:cNvSpPr>
          <p:nvPr/>
        </p:nvSpPr>
        <p:spPr bwMode="auto">
          <a:xfrm>
            <a:off x="4403725" y="4413250"/>
            <a:ext cx="436563" cy="274638"/>
          </a:xfrm>
          <a:prstGeom prst="rect">
            <a:avLst/>
          </a:prstGeom>
          <a:noFill/>
          <a:ln w="9525">
            <a:noFill/>
            <a:miter lim="800000"/>
            <a:headEnd/>
            <a:tailEnd/>
          </a:ln>
        </p:spPr>
        <p:txBody>
          <a:bodyPr wrap="none">
            <a:spAutoFit/>
          </a:bodyPr>
          <a:lstStyle/>
          <a:p>
            <a:pPr algn="l"/>
            <a:r>
              <a:rPr lang="en-US" sz="1200" b="1"/>
              <a:t>$20</a:t>
            </a:r>
          </a:p>
        </p:txBody>
      </p:sp>
      <p:sp>
        <p:nvSpPr>
          <p:cNvPr id="19492" name="Text Box 36"/>
          <p:cNvSpPr txBox="1">
            <a:spLocks noChangeArrowheads="1"/>
          </p:cNvSpPr>
          <p:nvPr/>
        </p:nvSpPr>
        <p:spPr bwMode="auto">
          <a:xfrm>
            <a:off x="4918075" y="4413250"/>
            <a:ext cx="436563" cy="274638"/>
          </a:xfrm>
          <a:prstGeom prst="rect">
            <a:avLst/>
          </a:prstGeom>
          <a:noFill/>
          <a:ln w="9525">
            <a:noFill/>
            <a:miter lim="800000"/>
            <a:headEnd/>
            <a:tailEnd/>
          </a:ln>
        </p:spPr>
        <p:txBody>
          <a:bodyPr wrap="none">
            <a:spAutoFit/>
          </a:bodyPr>
          <a:lstStyle/>
          <a:p>
            <a:pPr algn="l"/>
            <a:r>
              <a:rPr lang="en-US" sz="1200" b="1"/>
              <a:t>$25</a:t>
            </a:r>
          </a:p>
        </p:txBody>
      </p:sp>
      <p:sp>
        <p:nvSpPr>
          <p:cNvPr id="19494" name="Line 38"/>
          <p:cNvSpPr>
            <a:spLocks noChangeShapeType="1"/>
          </p:cNvSpPr>
          <p:nvPr/>
        </p:nvSpPr>
        <p:spPr bwMode="auto">
          <a:xfrm>
            <a:off x="1928813" y="2728913"/>
            <a:ext cx="0" cy="1676400"/>
          </a:xfrm>
          <a:prstGeom prst="line">
            <a:avLst/>
          </a:prstGeom>
          <a:noFill/>
          <a:ln w="57150">
            <a:solidFill>
              <a:srgbClr val="800000"/>
            </a:solidFill>
            <a:round/>
            <a:headEnd/>
            <a:tailEnd/>
          </a:ln>
        </p:spPr>
        <p:txBody>
          <a:bodyPr/>
          <a:lstStyle/>
          <a:p>
            <a:endParaRPr lang="en-US"/>
          </a:p>
        </p:txBody>
      </p:sp>
      <p:sp>
        <p:nvSpPr>
          <p:cNvPr id="19495" name="Line 39"/>
          <p:cNvSpPr>
            <a:spLocks noChangeShapeType="1"/>
          </p:cNvSpPr>
          <p:nvPr/>
        </p:nvSpPr>
        <p:spPr bwMode="auto">
          <a:xfrm>
            <a:off x="2452688" y="2738438"/>
            <a:ext cx="0" cy="1676400"/>
          </a:xfrm>
          <a:prstGeom prst="line">
            <a:avLst/>
          </a:prstGeom>
          <a:noFill/>
          <a:ln w="57150">
            <a:solidFill>
              <a:srgbClr val="800000"/>
            </a:solidFill>
            <a:round/>
            <a:headEnd/>
            <a:tailEnd/>
          </a:ln>
        </p:spPr>
        <p:txBody>
          <a:bodyPr/>
          <a:lstStyle/>
          <a:p>
            <a:endParaRPr lang="en-US"/>
          </a:p>
        </p:txBody>
      </p:sp>
      <p:sp>
        <p:nvSpPr>
          <p:cNvPr id="19496" name="Line 40"/>
          <p:cNvSpPr>
            <a:spLocks noChangeShapeType="1"/>
          </p:cNvSpPr>
          <p:nvPr/>
        </p:nvSpPr>
        <p:spPr bwMode="auto">
          <a:xfrm>
            <a:off x="2976563" y="2747963"/>
            <a:ext cx="0" cy="1676400"/>
          </a:xfrm>
          <a:prstGeom prst="line">
            <a:avLst/>
          </a:prstGeom>
          <a:noFill/>
          <a:ln w="57150">
            <a:solidFill>
              <a:srgbClr val="800000"/>
            </a:solidFill>
            <a:round/>
            <a:headEnd/>
            <a:tailEnd/>
          </a:ln>
        </p:spPr>
        <p:txBody>
          <a:bodyPr/>
          <a:lstStyle/>
          <a:p>
            <a:endParaRPr lang="en-US"/>
          </a:p>
        </p:txBody>
      </p:sp>
      <p:sp>
        <p:nvSpPr>
          <p:cNvPr id="19498" name="Text Box 42"/>
          <p:cNvSpPr txBox="1">
            <a:spLocks noChangeArrowheads="1"/>
          </p:cNvSpPr>
          <p:nvPr/>
        </p:nvSpPr>
        <p:spPr bwMode="auto">
          <a:xfrm>
            <a:off x="5651500" y="3306763"/>
            <a:ext cx="342900" cy="274637"/>
          </a:xfrm>
          <a:prstGeom prst="rect">
            <a:avLst/>
          </a:prstGeom>
          <a:noFill/>
          <a:ln w="9525">
            <a:noFill/>
            <a:miter lim="800000"/>
            <a:headEnd/>
            <a:tailEnd/>
          </a:ln>
        </p:spPr>
        <p:txBody>
          <a:bodyPr wrap="none">
            <a:spAutoFit/>
          </a:bodyPr>
          <a:lstStyle/>
          <a:p>
            <a:pPr algn="l"/>
            <a:r>
              <a:rPr lang="en-US" sz="1200" b="1" i="1"/>
              <a:t>P</a:t>
            </a:r>
            <a:r>
              <a:rPr lang="en-US" sz="1200" b="1" i="1" baseline="-25000"/>
              <a:t>2</a:t>
            </a:r>
          </a:p>
        </p:txBody>
      </p:sp>
      <p:sp>
        <p:nvSpPr>
          <p:cNvPr id="19499" name="Text Box 43"/>
          <p:cNvSpPr txBox="1">
            <a:spLocks noChangeArrowheads="1"/>
          </p:cNvSpPr>
          <p:nvPr/>
        </p:nvSpPr>
        <p:spPr bwMode="auto">
          <a:xfrm>
            <a:off x="5653088" y="2803525"/>
            <a:ext cx="342900" cy="274638"/>
          </a:xfrm>
          <a:prstGeom prst="rect">
            <a:avLst/>
          </a:prstGeom>
          <a:noFill/>
          <a:ln w="9525">
            <a:noFill/>
            <a:miter lim="800000"/>
            <a:headEnd/>
            <a:tailEnd/>
          </a:ln>
        </p:spPr>
        <p:txBody>
          <a:bodyPr wrap="none">
            <a:spAutoFit/>
          </a:bodyPr>
          <a:lstStyle/>
          <a:p>
            <a:pPr algn="l"/>
            <a:r>
              <a:rPr lang="en-US" sz="1200" b="1" i="1"/>
              <a:t>P</a:t>
            </a:r>
            <a:r>
              <a:rPr lang="en-US" sz="1200" b="1" i="1" baseline="-25000"/>
              <a:t>3</a:t>
            </a:r>
          </a:p>
        </p:txBody>
      </p:sp>
      <p:sp>
        <p:nvSpPr>
          <p:cNvPr id="19500" name="Freeform 44"/>
          <p:cNvSpPr>
            <a:spLocks/>
          </p:cNvSpPr>
          <p:nvPr/>
        </p:nvSpPr>
        <p:spPr bwMode="auto">
          <a:xfrm>
            <a:off x="6022975" y="2878138"/>
            <a:ext cx="1447800" cy="1423987"/>
          </a:xfrm>
          <a:custGeom>
            <a:avLst/>
            <a:gdLst>
              <a:gd name="T0" fmla="*/ 0 w 2000"/>
              <a:gd name="T1" fmla="*/ 0 h 1547"/>
              <a:gd name="T2" fmla="*/ 2147483647 w 2000"/>
              <a:gd name="T3" fmla="*/ 2147483647 h 1547"/>
              <a:gd name="T4" fmla="*/ 2147483647 w 2000"/>
              <a:gd name="T5" fmla="*/ 2147483647 h 1547"/>
              <a:gd name="T6" fmla="*/ 2147483647 w 2000"/>
              <a:gd name="T7" fmla="*/ 2147483647 h 1547"/>
              <a:gd name="T8" fmla="*/ 2147483647 w 2000"/>
              <a:gd name="T9" fmla="*/ 2147483647 h 1547"/>
              <a:gd name="T10" fmla="*/ 0 60000 65536"/>
              <a:gd name="T11" fmla="*/ 0 60000 65536"/>
              <a:gd name="T12" fmla="*/ 0 60000 65536"/>
              <a:gd name="T13" fmla="*/ 0 60000 65536"/>
              <a:gd name="T14" fmla="*/ 0 60000 65536"/>
              <a:gd name="T15" fmla="*/ 0 w 2000"/>
              <a:gd name="T16" fmla="*/ 0 h 1547"/>
              <a:gd name="T17" fmla="*/ 2000 w 2000"/>
              <a:gd name="T18" fmla="*/ 1547 h 1547"/>
            </a:gdLst>
            <a:ahLst/>
            <a:cxnLst>
              <a:cxn ang="T10">
                <a:pos x="T0" y="T1"/>
              </a:cxn>
              <a:cxn ang="T11">
                <a:pos x="T2" y="T3"/>
              </a:cxn>
              <a:cxn ang="T12">
                <a:pos x="T4" y="T5"/>
              </a:cxn>
              <a:cxn ang="T13">
                <a:pos x="T6" y="T7"/>
              </a:cxn>
              <a:cxn ang="T14">
                <a:pos x="T8" y="T9"/>
              </a:cxn>
            </a:cxnLst>
            <a:rect l="T15" t="T16" r="T17" b="T18"/>
            <a:pathLst>
              <a:path w="2000" h="1547">
                <a:moveTo>
                  <a:pt x="0" y="0"/>
                </a:moveTo>
                <a:cubicBezTo>
                  <a:pt x="79" y="127"/>
                  <a:pt x="158" y="254"/>
                  <a:pt x="278" y="382"/>
                </a:cubicBezTo>
                <a:cubicBezTo>
                  <a:pt x="398" y="510"/>
                  <a:pt x="550" y="640"/>
                  <a:pt x="718" y="770"/>
                </a:cubicBezTo>
                <a:cubicBezTo>
                  <a:pt x="886" y="900"/>
                  <a:pt x="1074" y="1036"/>
                  <a:pt x="1288" y="1165"/>
                </a:cubicBezTo>
                <a:cubicBezTo>
                  <a:pt x="1502" y="1294"/>
                  <a:pt x="1751" y="1420"/>
                  <a:pt x="2000" y="1547"/>
                </a:cubicBezTo>
              </a:path>
            </a:pathLst>
          </a:custGeom>
          <a:noFill/>
          <a:ln w="57150">
            <a:solidFill>
              <a:srgbClr val="669900"/>
            </a:solidFill>
            <a:round/>
            <a:headEnd/>
            <a:tailEnd/>
          </a:ln>
        </p:spPr>
        <p:txBody>
          <a:bodyPr/>
          <a:lstStyle/>
          <a:p>
            <a:endParaRPr lang="en-US"/>
          </a:p>
        </p:txBody>
      </p:sp>
      <p:sp>
        <p:nvSpPr>
          <p:cNvPr id="19501" name="Freeform 45"/>
          <p:cNvSpPr>
            <a:spLocks/>
          </p:cNvSpPr>
          <p:nvPr/>
        </p:nvSpPr>
        <p:spPr bwMode="auto">
          <a:xfrm>
            <a:off x="6362700" y="2778125"/>
            <a:ext cx="1231900" cy="1114425"/>
          </a:xfrm>
          <a:custGeom>
            <a:avLst/>
            <a:gdLst>
              <a:gd name="T0" fmla="*/ 0 w 2000"/>
              <a:gd name="T1" fmla="*/ 0 h 1547"/>
              <a:gd name="T2" fmla="*/ 2147483647 w 2000"/>
              <a:gd name="T3" fmla="*/ 2147483647 h 1547"/>
              <a:gd name="T4" fmla="*/ 2147483647 w 2000"/>
              <a:gd name="T5" fmla="*/ 2147483647 h 1547"/>
              <a:gd name="T6" fmla="*/ 2147483647 w 2000"/>
              <a:gd name="T7" fmla="*/ 2147483647 h 1547"/>
              <a:gd name="T8" fmla="*/ 2147483647 w 2000"/>
              <a:gd name="T9" fmla="*/ 2147483647 h 1547"/>
              <a:gd name="T10" fmla="*/ 0 60000 65536"/>
              <a:gd name="T11" fmla="*/ 0 60000 65536"/>
              <a:gd name="T12" fmla="*/ 0 60000 65536"/>
              <a:gd name="T13" fmla="*/ 0 60000 65536"/>
              <a:gd name="T14" fmla="*/ 0 60000 65536"/>
              <a:gd name="T15" fmla="*/ 0 w 2000"/>
              <a:gd name="T16" fmla="*/ 0 h 1547"/>
              <a:gd name="T17" fmla="*/ 2000 w 2000"/>
              <a:gd name="T18" fmla="*/ 1547 h 1547"/>
            </a:gdLst>
            <a:ahLst/>
            <a:cxnLst>
              <a:cxn ang="T10">
                <a:pos x="T0" y="T1"/>
              </a:cxn>
              <a:cxn ang="T11">
                <a:pos x="T2" y="T3"/>
              </a:cxn>
              <a:cxn ang="T12">
                <a:pos x="T4" y="T5"/>
              </a:cxn>
              <a:cxn ang="T13">
                <a:pos x="T6" y="T7"/>
              </a:cxn>
              <a:cxn ang="T14">
                <a:pos x="T8" y="T9"/>
              </a:cxn>
            </a:cxnLst>
            <a:rect l="T15" t="T16" r="T17" b="T18"/>
            <a:pathLst>
              <a:path w="2000" h="1547">
                <a:moveTo>
                  <a:pt x="0" y="0"/>
                </a:moveTo>
                <a:cubicBezTo>
                  <a:pt x="79" y="127"/>
                  <a:pt x="158" y="254"/>
                  <a:pt x="278" y="382"/>
                </a:cubicBezTo>
                <a:cubicBezTo>
                  <a:pt x="398" y="510"/>
                  <a:pt x="550" y="640"/>
                  <a:pt x="718" y="770"/>
                </a:cubicBezTo>
                <a:cubicBezTo>
                  <a:pt x="886" y="900"/>
                  <a:pt x="1074" y="1036"/>
                  <a:pt x="1288" y="1165"/>
                </a:cubicBezTo>
                <a:cubicBezTo>
                  <a:pt x="1502" y="1294"/>
                  <a:pt x="1751" y="1420"/>
                  <a:pt x="2000" y="1547"/>
                </a:cubicBezTo>
              </a:path>
            </a:pathLst>
          </a:custGeom>
          <a:noFill/>
          <a:ln w="57150">
            <a:solidFill>
              <a:srgbClr val="669900"/>
            </a:solidFill>
            <a:round/>
            <a:headEnd/>
            <a:tailEnd/>
          </a:ln>
        </p:spPr>
        <p:txBody>
          <a:bodyPr/>
          <a:lstStyle/>
          <a:p>
            <a:endParaRPr lang="en-US"/>
          </a:p>
        </p:txBody>
      </p:sp>
      <p:sp>
        <p:nvSpPr>
          <p:cNvPr id="19502" name="Freeform 46"/>
          <p:cNvSpPr>
            <a:spLocks/>
          </p:cNvSpPr>
          <p:nvPr/>
        </p:nvSpPr>
        <p:spPr bwMode="auto">
          <a:xfrm>
            <a:off x="6877050" y="2625725"/>
            <a:ext cx="796925" cy="719138"/>
          </a:xfrm>
          <a:custGeom>
            <a:avLst/>
            <a:gdLst>
              <a:gd name="T0" fmla="*/ 0 w 2000"/>
              <a:gd name="T1" fmla="*/ 0 h 1547"/>
              <a:gd name="T2" fmla="*/ 2147483647 w 2000"/>
              <a:gd name="T3" fmla="*/ 2147483647 h 1547"/>
              <a:gd name="T4" fmla="*/ 2147483647 w 2000"/>
              <a:gd name="T5" fmla="*/ 2147483647 h 1547"/>
              <a:gd name="T6" fmla="*/ 2147483647 w 2000"/>
              <a:gd name="T7" fmla="*/ 2147483647 h 1547"/>
              <a:gd name="T8" fmla="*/ 2147483647 w 2000"/>
              <a:gd name="T9" fmla="*/ 2147483647 h 1547"/>
              <a:gd name="T10" fmla="*/ 0 60000 65536"/>
              <a:gd name="T11" fmla="*/ 0 60000 65536"/>
              <a:gd name="T12" fmla="*/ 0 60000 65536"/>
              <a:gd name="T13" fmla="*/ 0 60000 65536"/>
              <a:gd name="T14" fmla="*/ 0 60000 65536"/>
              <a:gd name="T15" fmla="*/ 0 w 2000"/>
              <a:gd name="T16" fmla="*/ 0 h 1547"/>
              <a:gd name="T17" fmla="*/ 2000 w 2000"/>
              <a:gd name="T18" fmla="*/ 1547 h 1547"/>
            </a:gdLst>
            <a:ahLst/>
            <a:cxnLst>
              <a:cxn ang="T10">
                <a:pos x="T0" y="T1"/>
              </a:cxn>
              <a:cxn ang="T11">
                <a:pos x="T2" y="T3"/>
              </a:cxn>
              <a:cxn ang="T12">
                <a:pos x="T4" y="T5"/>
              </a:cxn>
              <a:cxn ang="T13">
                <a:pos x="T6" y="T7"/>
              </a:cxn>
              <a:cxn ang="T14">
                <a:pos x="T8" y="T9"/>
              </a:cxn>
            </a:cxnLst>
            <a:rect l="T15" t="T16" r="T17" b="T18"/>
            <a:pathLst>
              <a:path w="2000" h="1547">
                <a:moveTo>
                  <a:pt x="0" y="0"/>
                </a:moveTo>
                <a:cubicBezTo>
                  <a:pt x="79" y="127"/>
                  <a:pt x="158" y="254"/>
                  <a:pt x="278" y="382"/>
                </a:cubicBezTo>
                <a:cubicBezTo>
                  <a:pt x="398" y="510"/>
                  <a:pt x="550" y="640"/>
                  <a:pt x="718" y="770"/>
                </a:cubicBezTo>
                <a:cubicBezTo>
                  <a:pt x="886" y="900"/>
                  <a:pt x="1074" y="1036"/>
                  <a:pt x="1288" y="1165"/>
                </a:cubicBezTo>
                <a:cubicBezTo>
                  <a:pt x="1502" y="1294"/>
                  <a:pt x="1751" y="1420"/>
                  <a:pt x="2000" y="1547"/>
                </a:cubicBezTo>
              </a:path>
            </a:pathLst>
          </a:custGeom>
          <a:noFill/>
          <a:ln w="57150">
            <a:solidFill>
              <a:srgbClr val="669900"/>
            </a:solidFill>
            <a:round/>
            <a:headEnd/>
            <a:tailEnd/>
          </a:ln>
        </p:spPr>
        <p:txBody>
          <a:bodyPr/>
          <a:lstStyle/>
          <a:p>
            <a:endParaRPr lang="en-US"/>
          </a:p>
        </p:txBody>
      </p:sp>
      <p:sp>
        <p:nvSpPr>
          <p:cNvPr id="19507" name="Text Box 51"/>
          <p:cNvSpPr txBox="1">
            <a:spLocks noChangeArrowheads="1"/>
          </p:cNvSpPr>
          <p:nvPr/>
        </p:nvSpPr>
        <p:spPr bwMode="auto">
          <a:xfrm>
            <a:off x="1743075" y="2438400"/>
            <a:ext cx="468313" cy="304800"/>
          </a:xfrm>
          <a:prstGeom prst="rect">
            <a:avLst/>
          </a:prstGeom>
          <a:noFill/>
          <a:ln w="9525">
            <a:noFill/>
            <a:miter lim="800000"/>
            <a:headEnd/>
            <a:tailEnd/>
          </a:ln>
        </p:spPr>
        <p:txBody>
          <a:bodyPr wrap="none">
            <a:spAutoFit/>
          </a:bodyPr>
          <a:lstStyle/>
          <a:p>
            <a:pPr algn="l"/>
            <a:r>
              <a:rPr lang="en-US" sz="1400" b="1" i="1"/>
              <a:t>S</a:t>
            </a:r>
            <a:r>
              <a:rPr lang="en-US" sz="1400" b="1" i="1" baseline="-25000"/>
              <a:t>m1</a:t>
            </a:r>
          </a:p>
        </p:txBody>
      </p:sp>
      <p:sp>
        <p:nvSpPr>
          <p:cNvPr id="19508" name="Text Box 52"/>
          <p:cNvSpPr txBox="1">
            <a:spLocks noChangeArrowheads="1"/>
          </p:cNvSpPr>
          <p:nvPr/>
        </p:nvSpPr>
        <p:spPr bwMode="auto">
          <a:xfrm>
            <a:off x="2219325" y="2438400"/>
            <a:ext cx="468313" cy="304800"/>
          </a:xfrm>
          <a:prstGeom prst="rect">
            <a:avLst/>
          </a:prstGeom>
          <a:noFill/>
          <a:ln w="9525">
            <a:noFill/>
            <a:miter lim="800000"/>
            <a:headEnd/>
            <a:tailEnd/>
          </a:ln>
        </p:spPr>
        <p:txBody>
          <a:bodyPr wrap="none">
            <a:spAutoFit/>
          </a:bodyPr>
          <a:lstStyle/>
          <a:p>
            <a:pPr algn="l"/>
            <a:r>
              <a:rPr lang="en-US" sz="1400" b="1" i="1"/>
              <a:t>S</a:t>
            </a:r>
            <a:r>
              <a:rPr lang="en-US" sz="1400" b="1" i="1" baseline="-25000"/>
              <a:t>m2</a:t>
            </a:r>
          </a:p>
        </p:txBody>
      </p:sp>
      <p:sp>
        <p:nvSpPr>
          <p:cNvPr id="19509" name="Text Box 53"/>
          <p:cNvSpPr txBox="1">
            <a:spLocks noChangeArrowheads="1"/>
          </p:cNvSpPr>
          <p:nvPr/>
        </p:nvSpPr>
        <p:spPr bwMode="auto">
          <a:xfrm>
            <a:off x="2733675" y="2438400"/>
            <a:ext cx="468313" cy="304800"/>
          </a:xfrm>
          <a:prstGeom prst="rect">
            <a:avLst/>
          </a:prstGeom>
          <a:noFill/>
          <a:ln w="9525">
            <a:noFill/>
            <a:miter lim="800000"/>
            <a:headEnd/>
            <a:tailEnd/>
          </a:ln>
        </p:spPr>
        <p:txBody>
          <a:bodyPr wrap="none">
            <a:spAutoFit/>
          </a:bodyPr>
          <a:lstStyle/>
          <a:p>
            <a:pPr algn="l"/>
            <a:r>
              <a:rPr lang="en-US" sz="1400" b="1" i="1"/>
              <a:t>S</a:t>
            </a:r>
            <a:r>
              <a:rPr lang="en-US" sz="1400" b="1" i="1" baseline="-25000"/>
              <a:t>m3</a:t>
            </a:r>
          </a:p>
        </p:txBody>
      </p:sp>
      <p:sp>
        <p:nvSpPr>
          <p:cNvPr id="19510" name="Text Box 54"/>
          <p:cNvSpPr txBox="1">
            <a:spLocks noChangeArrowheads="1"/>
          </p:cNvSpPr>
          <p:nvPr/>
        </p:nvSpPr>
        <p:spPr bwMode="auto">
          <a:xfrm>
            <a:off x="2933700" y="3629025"/>
            <a:ext cx="414338" cy="304800"/>
          </a:xfrm>
          <a:prstGeom prst="rect">
            <a:avLst/>
          </a:prstGeom>
          <a:noFill/>
          <a:ln w="9525">
            <a:noFill/>
            <a:miter lim="800000"/>
            <a:headEnd/>
            <a:tailEnd/>
          </a:ln>
        </p:spPr>
        <p:txBody>
          <a:bodyPr wrap="none">
            <a:spAutoFit/>
          </a:bodyPr>
          <a:lstStyle/>
          <a:p>
            <a:pPr algn="l"/>
            <a:r>
              <a:rPr lang="en-US" sz="1400" b="1" i="1"/>
              <a:t>D</a:t>
            </a:r>
            <a:r>
              <a:rPr lang="en-US" sz="1400" b="1" i="1" baseline="-25000"/>
              <a:t>m</a:t>
            </a:r>
          </a:p>
        </p:txBody>
      </p:sp>
      <p:sp>
        <p:nvSpPr>
          <p:cNvPr id="19511" name="Text Box 55"/>
          <p:cNvSpPr txBox="1">
            <a:spLocks noChangeArrowheads="1"/>
          </p:cNvSpPr>
          <p:nvPr/>
        </p:nvSpPr>
        <p:spPr bwMode="auto">
          <a:xfrm>
            <a:off x="5238750" y="3819525"/>
            <a:ext cx="361950" cy="304800"/>
          </a:xfrm>
          <a:prstGeom prst="rect">
            <a:avLst/>
          </a:prstGeom>
          <a:noFill/>
          <a:ln w="9525">
            <a:noFill/>
            <a:miter lim="800000"/>
            <a:headEnd/>
            <a:tailEnd/>
          </a:ln>
        </p:spPr>
        <p:txBody>
          <a:bodyPr wrap="none">
            <a:spAutoFit/>
          </a:bodyPr>
          <a:lstStyle/>
          <a:p>
            <a:pPr algn="l"/>
            <a:r>
              <a:rPr lang="en-US" sz="1400" b="1" i="1"/>
              <a:t>ID</a:t>
            </a:r>
            <a:endParaRPr lang="en-US" sz="1400" b="1" i="1" baseline="-25000"/>
          </a:p>
        </p:txBody>
      </p:sp>
      <p:sp>
        <p:nvSpPr>
          <p:cNvPr id="19512" name="Text Box 56"/>
          <p:cNvSpPr txBox="1">
            <a:spLocks noChangeArrowheads="1"/>
          </p:cNvSpPr>
          <p:nvPr/>
        </p:nvSpPr>
        <p:spPr bwMode="auto">
          <a:xfrm>
            <a:off x="7629525" y="3998913"/>
            <a:ext cx="631825" cy="476250"/>
          </a:xfrm>
          <a:prstGeom prst="rect">
            <a:avLst/>
          </a:prstGeom>
          <a:noFill/>
          <a:ln w="9525">
            <a:noFill/>
            <a:miter lim="800000"/>
            <a:headEnd/>
            <a:tailEnd/>
          </a:ln>
        </p:spPr>
        <p:txBody>
          <a:bodyPr wrap="none">
            <a:spAutoFit/>
          </a:bodyPr>
          <a:lstStyle/>
          <a:p>
            <a:pPr>
              <a:lnSpc>
                <a:spcPct val="90000"/>
              </a:lnSpc>
            </a:pPr>
            <a:r>
              <a:rPr lang="en-US" sz="1400" b="1" i="1"/>
              <a:t>AD</a:t>
            </a:r>
            <a:r>
              <a:rPr lang="en-US" sz="1400" b="1" i="1" baseline="-25000"/>
              <a:t>1</a:t>
            </a:r>
          </a:p>
          <a:p>
            <a:pPr>
              <a:lnSpc>
                <a:spcPct val="90000"/>
              </a:lnSpc>
            </a:pPr>
            <a:r>
              <a:rPr lang="en-US" sz="1400" b="1" i="1"/>
              <a:t>I=$15</a:t>
            </a:r>
            <a:endParaRPr lang="en-US" sz="1400" b="1" i="1" baseline="-25000"/>
          </a:p>
        </p:txBody>
      </p:sp>
      <p:sp>
        <p:nvSpPr>
          <p:cNvPr id="19513" name="Text Box 57"/>
          <p:cNvSpPr txBox="1">
            <a:spLocks noChangeArrowheads="1"/>
          </p:cNvSpPr>
          <p:nvPr/>
        </p:nvSpPr>
        <p:spPr bwMode="auto">
          <a:xfrm>
            <a:off x="7581900" y="3562350"/>
            <a:ext cx="631825" cy="517525"/>
          </a:xfrm>
          <a:prstGeom prst="rect">
            <a:avLst/>
          </a:prstGeom>
          <a:noFill/>
          <a:ln w="9525">
            <a:noFill/>
            <a:miter lim="800000"/>
            <a:headEnd/>
            <a:tailEnd/>
          </a:ln>
        </p:spPr>
        <p:txBody>
          <a:bodyPr wrap="none">
            <a:spAutoFit/>
          </a:bodyPr>
          <a:lstStyle/>
          <a:p>
            <a:r>
              <a:rPr lang="en-US" sz="1400" b="1" i="1"/>
              <a:t>AD</a:t>
            </a:r>
            <a:r>
              <a:rPr lang="en-US" sz="1400" b="1" i="1" baseline="-25000"/>
              <a:t>2</a:t>
            </a:r>
          </a:p>
          <a:p>
            <a:r>
              <a:rPr lang="en-US" sz="1400" b="1" i="1"/>
              <a:t>I=$20</a:t>
            </a:r>
            <a:endParaRPr lang="en-US" sz="1400" b="1" i="1" baseline="-25000"/>
          </a:p>
        </p:txBody>
      </p:sp>
      <p:sp>
        <p:nvSpPr>
          <p:cNvPr id="19514" name="Text Box 58"/>
          <p:cNvSpPr txBox="1">
            <a:spLocks noChangeArrowheads="1"/>
          </p:cNvSpPr>
          <p:nvPr/>
        </p:nvSpPr>
        <p:spPr bwMode="auto">
          <a:xfrm>
            <a:off x="7629525" y="3086100"/>
            <a:ext cx="631825" cy="517525"/>
          </a:xfrm>
          <a:prstGeom prst="rect">
            <a:avLst/>
          </a:prstGeom>
          <a:noFill/>
          <a:ln w="9525">
            <a:noFill/>
            <a:miter lim="800000"/>
            <a:headEnd/>
            <a:tailEnd/>
          </a:ln>
        </p:spPr>
        <p:txBody>
          <a:bodyPr wrap="none">
            <a:spAutoFit/>
          </a:bodyPr>
          <a:lstStyle/>
          <a:p>
            <a:r>
              <a:rPr lang="en-US" sz="1400" b="1" i="1"/>
              <a:t>AD</a:t>
            </a:r>
            <a:r>
              <a:rPr lang="en-US" sz="1400" b="1" i="1" baseline="-25000"/>
              <a:t>3</a:t>
            </a:r>
          </a:p>
          <a:p>
            <a:r>
              <a:rPr lang="en-US" sz="1400" b="1" i="1"/>
              <a:t>I=$25</a:t>
            </a:r>
            <a:endParaRPr lang="en-US" sz="1400" b="1" i="1" baseline="-25000"/>
          </a:p>
        </p:txBody>
      </p:sp>
      <p:sp>
        <p:nvSpPr>
          <p:cNvPr id="19515" name="Text Box 59"/>
          <p:cNvSpPr txBox="1">
            <a:spLocks noChangeArrowheads="1"/>
          </p:cNvSpPr>
          <p:nvPr/>
        </p:nvSpPr>
        <p:spPr bwMode="auto">
          <a:xfrm>
            <a:off x="1741488" y="1362075"/>
            <a:ext cx="1538287" cy="915988"/>
          </a:xfrm>
          <a:prstGeom prst="rect">
            <a:avLst/>
          </a:prstGeom>
          <a:noFill/>
          <a:ln w="9525">
            <a:noFill/>
            <a:miter lim="800000"/>
            <a:headEnd/>
            <a:tailEnd/>
          </a:ln>
        </p:spPr>
        <p:txBody>
          <a:bodyPr wrap="none">
            <a:spAutoFit/>
          </a:bodyPr>
          <a:lstStyle/>
          <a:p>
            <a:pPr>
              <a:lnSpc>
                <a:spcPct val="90000"/>
              </a:lnSpc>
            </a:pPr>
            <a:r>
              <a:rPr lang="en-US" sz="2000" b="1" i="1">
                <a:solidFill>
                  <a:srgbClr val="000000"/>
                </a:solidFill>
              </a:rPr>
              <a:t>(a)</a:t>
            </a:r>
          </a:p>
          <a:p>
            <a:pPr>
              <a:lnSpc>
                <a:spcPct val="90000"/>
              </a:lnSpc>
            </a:pPr>
            <a:r>
              <a:rPr lang="en-US" sz="2000" b="1">
                <a:solidFill>
                  <a:srgbClr val="000000"/>
                </a:solidFill>
              </a:rPr>
              <a:t>The market</a:t>
            </a:r>
          </a:p>
          <a:p>
            <a:pPr>
              <a:lnSpc>
                <a:spcPct val="90000"/>
              </a:lnSpc>
            </a:pPr>
            <a:r>
              <a:rPr lang="en-US" sz="2000" b="1">
                <a:solidFill>
                  <a:srgbClr val="000000"/>
                </a:solidFill>
              </a:rPr>
              <a:t>for money</a:t>
            </a:r>
            <a:endParaRPr lang="en-US" sz="2000" b="1" i="1" baseline="-25000">
              <a:solidFill>
                <a:srgbClr val="000000"/>
              </a:solidFill>
            </a:endParaRPr>
          </a:p>
        </p:txBody>
      </p:sp>
      <p:sp>
        <p:nvSpPr>
          <p:cNvPr id="19516" name="Text Box 60"/>
          <p:cNvSpPr txBox="1">
            <a:spLocks noChangeArrowheads="1"/>
          </p:cNvSpPr>
          <p:nvPr/>
        </p:nvSpPr>
        <p:spPr bwMode="auto">
          <a:xfrm>
            <a:off x="3894138" y="1362075"/>
            <a:ext cx="1524000" cy="915988"/>
          </a:xfrm>
          <a:prstGeom prst="rect">
            <a:avLst/>
          </a:prstGeom>
          <a:noFill/>
          <a:ln w="9525">
            <a:noFill/>
            <a:miter lim="800000"/>
            <a:headEnd/>
            <a:tailEnd/>
          </a:ln>
        </p:spPr>
        <p:txBody>
          <a:bodyPr wrap="none">
            <a:spAutoFit/>
          </a:bodyPr>
          <a:lstStyle/>
          <a:p>
            <a:pPr>
              <a:lnSpc>
                <a:spcPct val="90000"/>
              </a:lnSpc>
            </a:pPr>
            <a:r>
              <a:rPr lang="en-US" sz="2000" b="1" i="1">
                <a:solidFill>
                  <a:srgbClr val="000000"/>
                </a:solidFill>
              </a:rPr>
              <a:t>(b)</a:t>
            </a:r>
          </a:p>
          <a:p>
            <a:pPr>
              <a:lnSpc>
                <a:spcPct val="90000"/>
              </a:lnSpc>
            </a:pPr>
            <a:r>
              <a:rPr lang="en-US" sz="2000" b="1">
                <a:solidFill>
                  <a:srgbClr val="000000"/>
                </a:solidFill>
              </a:rPr>
              <a:t>Investment</a:t>
            </a:r>
          </a:p>
          <a:p>
            <a:pPr>
              <a:lnSpc>
                <a:spcPct val="90000"/>
              </a:lnSpc>
            </a:pPr>
            <a:r>
              <a:rPr lang="en-US" sz="2000" b="1">
                <a:solidFill>
                  <a:srgbClr val="000000"/>
                </a:solidFill>
              </a:rPr>
              <a:t>demand</a:t>
            </a:r>
            <a:endParaRPr lang="en-US" sz="2000" b="1" i="1" baseline="-25000">
              <a:solidFill>
                <a:srgbClr val="000000"/>
              </a:solidFill>
            </a:endParaRPr>
          </a:p>
        </p:txBody>
      </p:sp>
      <p:sp>
        <p:nvSpPr>
          <p:cNvPr id="19517" name="Text Box 61"/>
          <p:cNvSpPr txBox="1">
            <a:spLocks noChangeArrowheads="1"/>
          </p:cNvSpPr>
          <p:nvPr/>
        </p:nvSpPr>
        <p:spPr bwMode="auto">
          <a:xfrm>
            <a:off x="6062663" y="1216025"/>
            <a:ext cx="2100262" cy="1190625"/>
          </a:xfrm>
          <a:prstGeom prst="rect">
            <a:avLst/>
          </a:prstGeom>
          <a:noFill/>
          <a:ln w="9525">
            <a:noFill/>
            <a:miter lim="800000"/>
            <a:headEnd/>
            <a:tailEnd/>
          </a:ln>
        </p:spPr>
        <p:txBody>
          <a:bodyPr wrap="none">
            <a:spAutoFit/>
          </a:bodyPr>
          <a:lstStyle/>
          <a:p>
            <a:pPr>
              <a:lnSpc>
                <a:spcPct val="90000"/>
              </a:lnSpc>
            </a:pPr>
            <a:r>
              <a:rPr lang="en-US" sz="2000" b="1" i="1">
                <a:solidFill>
                  <a:srgbClr val="000000"/>
                </a:solidFill>
              </a:rPr>
              <a:t>(c)</a:t>
            </a:r>
          </a:p>
          <a:p>
            <a:pPr>
              <a:lnSpc>
                <a:spcPct val="90000"/>
              </a:lnSpc>
            </a:pPr>
            <a:r>
              <a:rPr lang="en-US" sz="2000" b="1">
                <a:solidFill>
                  <a:srgbClr val="000000"/>
                </a:solidFill>
              </a:rPr>
              <a:t>Equilibrium real</a:t>
            </a:r>
          </a:p>
          <a:p>
            <a:pPr>
              <a:lnSpc>
                <a:spcPct val="90000"/>
              </a:lnSpc>
            </a:pPr>
            <a:r>
              <a:rPr lang="en-US" sz="2000" b="1">
                <a:solidFill>
                  <a:srgbClr val="000000"/>
                </a:solidFill>
              </a:rPr>
              <a:t>GDP and the</a:t>
            </a:r>
          </a:p>
          <a:p>
            <a:pPr>
              <a:lnSpc>
                <a:spcPct val="90000"/>
              </a:lnSpc>
            </a:pPr>
            <a:r>
              <a:rPr lang="en-US" sz="2000" b="1">
                <a:solidFill>
                  <a:srgbClr val="000000"/>
                </a:solidFill>
              </a:rPr>
              <a:t>Price level</a:t>
            </a:r>
          </a:p>
        </p:txBody>
      </p:sp>
      <p:sp>
        <p:nvSpPr>
          <p:cNvPr id="19519" name="Line 63"/>
          <p:cNvSpPr>
            <a:spLocks noChangeShapeType="1"/>
          </p:cNvSpPr>
          <p:nvPr/>
        </p:nvSpPr>
        <p:spPr bwMode="auto">
          <a:xfrm>
            <a:off x="1449388" y="2938463"/>
            <a:ext cx="468312" cy="0"/>
          </a:xfrm>
          <a:prstGeom prst="line">
            <a:avLst/>
          </a:prstGeom>
          <a:noFill/>
          <a:ln w="19050">
            <a:solidFill>
              <a:schemeClr val="tx1"/>
            </a:solidFill>
            <a:prstDash val="dash"/>
            <a:round/>
            <a:headEnd/>
            <a:tailEnd/>
          </a:ln>
        </p:spPr>
        <p:txBody>
          <a:bodyPr/>
          <a:lstStyle/>
          <a:p>
            <a:endParaRPr lang="en-US"/>
          </a:p>
        </p:txBody>
      </p:sp>
      <p:sp>
        <p:nvSpPr>
          <p:cNvPr id="19520" name="Line 64"/>
          <p:cNvSpPr>
            <a:spLocks noChangeShapeType="1"/>
          </p:cNvSpPr>
          <p:nvPr/>
        </p:nvSpPr>
        <p:spPr bwMode="auto">
          <a:xfrm>
            <a:off x="1449388" y="2938463"/>
            <a:ext cx="2632075" cy="0"/>
          </a:xfrm>
          <a:prstGeom prst="line">
            <a:avLst/>
          </a:prstGeom>
          <a:noFill/>
          <a:ln w="25400">
            <a:solidFill>
              <a:schemeClr val="tx1"/>
            </a:solidFill>
            <a:prstDash val="dash"/>
            <a:round/>
            <a:headEnd/>
            <a:tailEnd/>
          </a:ln>
        </p:spPr>
        <p:txBody>
          <a:bodyPr/>
          <a:lstStyle/>
          <a:p>
            <a:endParaRPr lang="en-US"/>
          </a:p>
        </p:txBody>
      </p:sp>
      <p:sp>
        <p:nvSpPr>
          <p:cNvPr id="19521" name="Line 65"/>
          <p:cNvSpPr>
            <a:spLocks noChangeShapeType="1"/>
          </p:cNvSpPr>
          <p:nvPr/>
        </p:nvSpPr>
        <p:spPr bwMode="auto">
          <a:xfrm>
            <a:off x="4079875" y="2936875"/>
            <a:ext cx="0" cy="1473200"/>
          </a:xfrm>
          <a:prstGeom prst="line">
            <a:avLst/>
          </a:prstGeom>
          <a:noFill/>
          <a:ln w="25400">
            <a:solidFill>
              <a:schemeClr val="tx1"/>
            </a:solidFill>
            <a:prstDash val="dash"/>
            <a:round/>
            <a:headEnd/>
            <a:tailEnd/>
          </a:ln>
        </p:spPr>
        <p:txBody>
          <a:bodyPr/>
          <a:lstStyle/>
          <a:p>
            <a:endParaRPr lang="en-US"/>
          </a:p>
        </p:txBody>
      </p:sp>
      <p:sp>
        <p:nvSpPr>
          <p:cNvPr id="19522" name="Text Box 66"/>
          <p:cNvSpPr txBox="1">
            <a:spLocks noChangeArrowheads="1"/>
          </p:cNvSpPr>
          <p:nvPr/>
        </p:nvSpPr>
        <p:spPr bwMode="auto">
          <a:xfrm>
            <a:off x="7137400" y="2476500"/>
            <a:ext cx="431800" cy="304800"/>
          </a:xfrm>
          <a:prstGeom prst="rect">
            <a:avLst/>
          </a:prstGeom>
          <a:noFill/>
          <a:ln w="9525">
            <a:noFill/>
            <a:miter lim="800000"/>
            <a:headEnd/>
            <a:tailEnd/>
          </a:ln>
        </p:spPr>
        <p:txBody>
          <a:bodyPr wrap="none">
            <a:spAutoFit/>
          </a:bodyPr>
          <a:lstStyle/>
          <a:p>
            <a:r>
              <a:rPr lang="en-US" sz="1400" b="1" i="1"/>
              <a:t>AS</a:t>
            </a:r>
            <a:endParaRPr lang="en-US" sz="1400" b="1" i="1" baseline="-25000"/>
          </a:p>
        </p:txBody>
      </p:sp>
      <p:sp>
        <p:nvSpPr>
          <p:cNvPr id="19523" name="Line 67"/>
          <p:cNvSpPr>
            <a:spLocks noChangeShapeType="1"/>
          </p:cNvSpPr>
          <p:nvPr/>
        </p:nvSpPr>
        <p:spPr bwMode="auto">
          <a:xfrm>
            <a:off x="1477963" y="3443288"/>
            <a:ext cx="3130550" cy="0"/>
          </a:xfrm>
          <a:prstGeom prst="line">
            <a:avLst/>
          </a:prstGeom>
          <a:noFill/>
          <a:ln w="25400">
            <a:solidFill>
              <a:schemeClr val="tx1"/>
            </a:solidFill>
            <a:prstDash val="dash"/>
            <a:round/>
            <a:headEnd/>
            <a:tailEnd/>
          </a:ln>
        </p:spPr>
        <p:txBody>
          <a:bodyPr/>
          <a:lstStyle/>
          <a:p>
            <a:endParaRPr lang="en-US"/>
          </a:p>
        </p:txBody>
      </p:sp>
      <p:sp>
        <p:nvSpPr>
          <p:cNvPr id="19524" name="Line 68"/>
          <p:cNvSpPr>
            <a:spLocks noChangeShapeType="1"/>
          </p:cNvSpPr>
          <p:nvPr/>
        </p:nvSpPr>
        <p:spPr bwMode="auto">
          <a:xfrm>
            <a:off x="4635500" y="3424238"/>
            <a:ext cx="0" cy="976312"/>
          </a:xfrm>
          <a:prstGeom prst="line">
            <a:avLst/>
          </a:prstGeom>
          <a:noFill/>
          <a:ln w="25400">
            <a:solidFill>
              <a:schemeClr val="tx1"/>
            </a:solidFill>
            <a:prstDash val="dash"/>
            <a:round/>
            <a:headEnd/>
            <a:tailEnd/>
          </a:ln>
        </p:spPr>
        <p:txBody>
          <a:bodyPr/>
          <a:lstStyle/>
          <a:p>
            <a:endParaRPr lang="en-US"/>
          </a:p>
        </p:txBody>
      </p:sp>
      <p:sp>
        <p:nvSpPr>
          <p:cNvPr id="19525" name="Line 69"/>
          <p:cNvSpPr>
            <a:spLocks noChangeShapeType="1"/>
          </p:cNvSpPr>
          <p:nvPr/>
        </p:nvSpPr>
        <p:spPr bwMode="auto">
          <a:xfrm>
            <a:off x="6924675" y="3435350"/>
            <a:ext cx="0" cy="985838"/>
          </a:xfrm>
          <a:prstGeom prst="line">
            <a:avLst/>
          </a:prstGeom>
          <a:noFill/>
          <a:ln w="25400">
            <a:solidFill>
              <a:schemeClr val="bg2"/>
            </a:solidFill>
            <a:round/>
            <a:headEnd/>
            <a:tailEnd/>
          </a:ln>
        </p:spPr>
        <p:txBody>
          <a:bodyPr/>
          <a:lstStyle/>
          <a:p>
            <a:endParaRPr lang="en-US"/>
          </a:p>
        </p:txBody>
      </p:sp>
      <p:sp>
        <p:nvSpPr>
          <p:cNvPr id="19526" name="Line 70"/>
          <p:cNvSpPr>
            <a:spLocks noChangeShapeType="1"/>
          </p:cNvSpPr>
          <p:nvPr/>
        </p:nvSpPr>
        <p:spPr bwMode="auto">
          <a:xfrm flipH="1">
            <a:off x="5938838" y="3433763"/>
            <a:ext cx="995362" cy="0"/>
          </a:xfrm>
          <a:prstGeom prst="line">
            <a:avLst/>
          </a:prstGeom>
          <a:noFill/>
          <a:ln w="25400">
            <a:solidFill>
              <a:schemeClr val="bg2"/>
            </a:solidFill>
            <a:prstDash val="dash"/>
            <a:round/>
            <a:headEnd/>
            <a:tailEnd/>
          </a:ln>
        </p:spPr>
        <p:txBody>
          <a:bodyPr/>
          <a:lstStyle/>
          <a:p>
            <a:endParaRPr lang="en-US"/>
          </a:p>
        </p:txBody>
      </p:sp>
      <p:sp>
        <p:nvSpPr>
          <p:cNvPr id="19527" name="Line 71"/>
          <p:cNvSpPr>
            <a:spLocks noChangeShapeType="1"/>
          </p:cNvSpPr>
          <p:nvPr/>
        </p:nvSpPr>
        <p:spPr bwMode="auto">
          <a:xfrm>
            <a:off x="6400800" y="3435350"/>
            <a:ext cx="0" cy="985838"/>
          </a:xfrm>
          <a:prstGeom prst="line">
            <a:avLst/>
          </a:prstGeom>
          <a:noFill/>
          <a:ln w="25400">
            <a:solidFill>
              <a:schemeClr val="bg2"/>
            </a:solidFill>
            <a:round/>
            <a:headEnd/>
            <a:tailEnd/>
          </a:ln>
        </p:spPr>
        <p:txBody>
          <a:bodyPr/>
          <a:lstStyle/>
          <a:p>
            <a:endParaRPr lang="en-US"/>
          </a:p>
        </p:txBody>
      </p:sp>
      <p:sp>
        <p:nvSpPr>
          <p:cNvPr id="19528" name="Line 72"/>
          <p:cNvSpPr>
            <a:spLocks noChangeShapeType="1"/>
          </p:cNvSpPr>
          <p:nvPr/>
        </p:nvSpPr>
        <p:spPr bwMode="auto">
          <a:xfrm>
            <a:off x="1468438" y="3938588"/>
            <a:ext cx="3668712" cy="0"/>
          </a:xfrm>
          <a:prstGeom prst="line">
            <a:avLst/>
          </a:prstGeom>
          <a:noFill/>
          <a:ln w="25400">
            <a:solidFill>
              <a:schemeClr val="tx1"/>
            </a:solidFill>
            <a:prstDash val="dash"/>
            <a:round/>
            <a:headEnd/>
            <a:tailEnd/>
          </a:ln>
        </p:spPr>
        <p:txBody>
          <a:bodyPr/>
          <a:lstStyle/>
          <a:p>
            <a:endParaRPr lang="en-US"/>
          </a:p>
        </p:txBody>
      </p:sp>
      <p:sp>
        <p:nvSpPr>
          <p:cNvPr id="19529" name="Line 73"/>
          <p:cNvSpPr>
            <a:spLocks noChangeShapeType="1"/>
          </p:cNvSpPr>
          <p:nvPr/>
        </p:nvSpPr>
        <p:spPr bwMode="auto">
          <a:xfrm>
            <a:off x="5140325" y="3932238"/>
            <a:ext cx="0" cy="468312"/>
          </a:xfrm>
          <a:prstGeom prst="line">
            <a:avLst/>
          </a:prstGeom>
          <a:noFill/>
          <a:ln w="25400">
            <a:solidFill>
              <a:schemeClr val="tx1"/>
            </a:solidFill>
            <a:prstDash val="dash"/>
            <a:round/>
            <a:headEnd/>
            <a:tailEnd/>
          </a:ln>
        </p:spPr>
        <p:txBody>
          <a:bodyPr/>
          <a:lstStyle/>
          <a:p>
            <a:endParaRPr lang="en-US"/>
          </a:p>
        </p:txBody>
      </p:sp>
      <p:sp>
        <p:nvSpPr>
          <p:cNvPr id="19530" name="Line 74"/>
          <p:cNvSpPr>
            <a:spLocks noChangeShapeType="1"/>
          </p:cNvSpPr>
          <p:nvPr/>
        </p:nvSpPr>
        <p:spPr bwMode="auto">
          <a:xfrm>
            <a:off x="7127875" y="2927350"/>
            <a:ext cx="0" cy="1473200"/>
          </a:xfrm>
          <a:prstGeom prst="line">
            <a:avLst/>
          </a:prstGeom>
          <a:noFill/>
          <a:ln w="25400">
            <a:solidFill>
              <a:schemeClr val="bg2"/>
            </a:solidFill>
            <a:round/>
            <a:headEnd/>
            <a:tailEnd/>
          </a:ln>
        </p:spPr>
        <p:txBody>
          <a:bodyPr/>
          <a:lstStyle/>
          <a:p>
            <a:endParaRPr lang="en-US"/>
          </a:p>
        </p:txBody>
      </p:sp>
      <p:sp>
        <p:nvSpPr>
          <p:cNvPr id="19531" name="Line 75"/>
          <p:cNvSpPr>
            <a:spLocks noChangeShapeType="1"/>
          </p:cNvSpPr>
          <p:nvPr/>
        </p:nvSpPr>
        <p:spPr bwMode="auto">
          <a:xfrm flipH="1">
            <a:off x="5938838" y="2935288"/>
            <a:ext cx="1189037" cy="0"/>
          </a:xfrm>
          <a:prstGeom prst="line">
            <a:avLst/>
          </a:prstGeom>
          <a:noFill/>
          <a:ln w="25400">
            <a:solidFill>
              <a:schemeClr val="bg2"/>
            </a:solidFill>
            <a:round/>
            <a:headEnd/>
            <a:tailEnd/>
          </a:ln>
        </p:spPr>
        <p:txBody>
          <a:bodyPr/>
          <a:lstStyle/>
          <a:p>
            <a:endParaRPr lang="en-US"/>
          </a:p>
        </p:txBody>
      </p:sp>
      <p:sp>
        <p:nvSpPr>
          <p:cNvPr id="19497" name="Line 41"/>
          <p:cNvSpPr>
            <a:spLocks noChangeShapeType="1"/>
          </p:cNvSpPr>
          <p:nvPr/>
        </p:nvSpPr>
        <p:spPr bwMode="auto">
          <a:xfrm>
            <a:off x="1720850" y="2759075"/>
            <a:ext cx="1436688" cy="1347788"/>
          </a:xfrm>
          <a:prstGeom prst="line">
            <a:avLst/>
          </a:prstGeom>
          <a:noFill/>
          <a:ln w="57150">
            <a:solidFill>
              <a:srgbClr val="669900"/>
            </a:solidFill>
            <a:round/>
            <a:headEnd/>
            <a:tailEnd/>
          </a:ln>
        </p:spPr>
        <p:txBody>
          <a:bodyPr/>
          <a:lstStyle/>
          <a:p>
            <a:endParaRPr lang="en-US"/>
          </a:p>
        </p:txBody>
      </p:sp>
      <p:sp>
        <p:nvSpPr>
          <p:cNvPr id="19493" name="Line 37"/>
          <p:cNvSpPr>
            <a:spLocks noChangeShapeType="1"/>
          </p:cNvSpPr>
          <p:nvPr/>
        </p:nvSpPr>
        <p:spPr bwMode="auto">
          <a:xfrm>
            <a:off x="3863975" y="2720975"/>
            <a:ext cx="1436688" cy="1347788"/>
          </a:xfrm>
          <a:prstGeom prst="line">
            <a:avLst/>
          </a:prstGeom>
          <a:noFill/>
          <a:ln w="57150">
            <a:solidFill>
              <a:srgbClr val="669900"/>
            </a:solidFill>
            <a:round/>
            <a:headEnd/>
            <a:tailEnd/>
          </a:ln>
        </p:spPr>
        <p:txBody>
          <a:bodyPr/>
          <a:lstStyle/>
          <a:p>
            <a:endParaRPr lang="en-US"/>
          </a:p>
        </p:txBody>
      </p:sp>
      <p:sp>
        <p:nvSpPr>
          <p:cNvPr id="19503" name="Freeform 47"/>
          <p:cNvSpPr>
            <a:spLocks/>
          </p:cNvSpPr>
          <p:nvPr/>
        </p:nvSpPr>
        <p:spPr bwMode="auto">
          <a:xfrm flipH="1">
            <a:off x="6305550" y="2692400"/>
            <a:ext cx="877888" cy="1671638"/>
          </a:xfrm>
          <a:custGeom>
            <a:avLst/>
            <a:gdLst>
              <a:gd name="T0" fmla="*/ 0 w 2000"/>
              <a:gd name="T1" fmla="*/ 0 h 1547"/>
              <a:gd name="T2" fmla="*/ 2147483647 w 2000"/>
              <a:gd name="T3" fmla="*/ 2147483647 h 1547"/>
              <a:gd name="T4" fmla="*/ 2147483647 w 2000"/>
              <a:gd name="T5" fmla="*/ 2147483647 h 1547"/>
              <a:gd name="T6" fmla="*/ 2147483647 w 2000"/>
              <a:gd name="T7" fmla="*/ 2147483647 h 1547"/>
              <a:gd name="T8" fmla="*/ 2147483647 w 2000"/>
              <a:gd name="T9" fmla="*/ 2147483647 h 1547"/>
              <a:gd name="T10" fmla="*/ 0 60000 65536"/>
              <a:gd name="T11" fmla="*/ 0 60000 65536"/>
              <a:gd name="T12" fmla="*/ 0 60000 65536"/>
              <a:gd name="T13" fmla="*/ 0 60000 65536"/>
              <a:gd name="T14" fmla="*/ 0 60000 65536"/>
              <a:gd name="T15" fmla="*/ 0 w 2000"/>
              <a:gd name="T16" fmla="*/ 0 h 1547"/>
              <a:gd name="T17" fmla="*/ 2000 w 2000"/>
              <a:gd name="T18" fmla="*/ 1547 h 1547"/>
            </a:gdLst>
            <a:ahLst/>
            <a:cxnLst>
              <a:cxn ang="T10">
                <a:pos x="T0" y="T1"/>
              </a:cxn>
              <a:cxn ang="T11">
                <a:pos x="T2" y="T3"/>
              </a:cxn>
              <a:cxn ang="T12">
                <a:pos x="T4" y="T5"/>
              </a:cxn>
              <a:cxn ang="T13">
                <a:pos x="T6" y="T7"/>
              </a:cxn>
              <a:cxn ang="T14">
                <a:pos x="T8" y="T9"/>
              </a:cxn>
            </a:cxnLst>
            <a:rect l="T15" t="T16" r="T17" b="T18"/>
            <a:pathLst>
              <a:path w="2000" h="1547">
                <a:moveTo>
                  <a:pt x="0" y="0"/>
                </a:moveTo>
                <a:cubicBezTo>
                  <a:pt x="79" y="127"/>
                  <a:pt x="158" y="254"/>
                  <a:pt x="278" y="382"/>
                </a:cubicBezTo>
                <a:cubicBezTo>
                  <a:pt x="398" y="510"/>
                  <a:pt x="550" y="640"/>
                  <a:pt x="718" y="770"/>
                </a:cubicBezTo>
                <a:cubicBezTo>
                  <a:pt x="886" y="900"/>
                  <a:pt x="1074" y="1036"/>
                  <a:pt x="1288" y="1165"/>
                </a:cubicBezTo>
                <a:cubicBezTo>
                  <a:pt x="1502" y="1294"/>
                  <a:pt x="1751" y="1420"/>
                  <a:pt x="2000" y="1547"/>
                </a:cubicBezTo>
              </a:path>
            </a:pathLst>
          </a:custGeom>
          <a:noFill/>
          <a:ln w="57150">
            <a:solidFill>
              <a:srgbClr val="990033"/>
            </a:solidFill>
            <a:round/>
            <a:headEnd/>
            <a:tailEnd/>
          </a:ln>
        </p:spPr>
        <p:txBody>
          <a:bodyPr/>
          <a:lstStyle/>
          <a:p>
            <a:endParaRPr lang="en-US"/>
          </a:p>
        </p:txBody>
      </p:sp>
      <p:sp>
        <p:nvSpPr>
          <p:cNvPr id="19532" name="Oval 76"/>
          <p:cNvSpPr>
            <a:spLocks noChangeArrowheads="1"/>
          </p:cNvSpPr>
          <p:nvPr/>
        </p:nvSpPr>
        <p:spPr bwMode="auto">
          <a:xfrm>
            <a:off x="1870075" y="2876550"/>
            <a:ext cx="103188" cy="103188"/>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19533" name="Oval 77"/>
          <p:cNvSpPr>
            <a:spLocks noChangeArrowheads="1"/>
          </p:cNvSpPr>
          <p:nvPr/>
        </p:nvSpPr>
        <p:spPr bwMode="auto">
          <a:xfrm>
            <a:off x="4025900" y="2878138"/>
            <a:ext cx="103188" cy="103187"/>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19534" name="Oval 78"/>
          <p:cNvSpPr>
            <a:spLocks noChangeArrowheads="1"/>
          </p:cNvSpPr>
          <p:nvPr/>
        </p:nvSpPr>
        <p:spPr bwMode="auto">
          <a:xfrm>
            <a:off x="2397125" y="3384550"/>
            <a:ext cx="103188" cy="103188"/>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19535" name="Oval 79"/>
          <p:cNvSpPr>
            <a:spLocks noChangeArrowheads="1"/>
          </p:cNvSpPr>
          <p:nvPr/>
        </p:nvSpPr>
        <p:spPr bwMode="auto">
          <a:xfrm>
            <a:off x="4587875" y="3392488"/>
            <a:ext cx="103188" cy="103187"/>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19536" name="Oval 80"/>
          <p:cNvSpPr>
            <a:spLocks noChangeArrowheads="1"/>
          </p:cNvSpPr>
          <p:nvPr/>
        </p:nvSpPr>
        <p:spPr bwMode="auto">
          <a:xfrm>
            <a:off x="6867525" y="3392488"/>
            <a:ext cx="103188" cy="103187"/>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19537" name="Oval 81"/>
          <p:cNvSpPr>
            <a:spLocks noChangeArrowheads="1"/>
          </p:cNvSpPr>
          <p:nvPr/>
        </p:nvSpPr>
        <p:spPr bwMode="auto">
          <a:xfrm>
            <a:off x="2925763" y="3881438"/>
            <a:ext cx="103187" cy="103187"/>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19538" name="Oval 82"/>
          <p:cNvSpPr>
            <a:spLocks noChangeArrowheads="1"/>
          </p:cNvSpPr>
          <p:nvPr/>
        </p:nvSpPr>
        <p:spPr bwMode="auto">
          <a:xfrm>
            <a:off x="5091113" y="3890963"/>
            <a:ext cx="103187" cy="103187"/>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19539" name="Oval 83"/>
          <p:cNvSpPr>
            <a:spLocks noChangeArrowheads="1"/>
          </p:cNvSpPr>
          <p:nvPr/>
        </p:nvSpPr>
        <p:spPr bwMode="auto">
          <a:xfrm>
            <a:off x="7080250" y="2886075"/>
            <a:ext cx="103188" cy="103188"/>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19540" name="Oval 84"/>
          <p:cNvSpPr>
            <a:spLocks noChangeArrowheads="1"/>
          </p:cNvSpPr>
          <p:nvPr/>
        </p:nvSpPr>
        <p:spPr bwMode="auto">
          <a:xfrm>
            <a:off x="6346825" y="3371850"/>
            <a:ext cx="103188" cy="103188"/>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39996" name="TextBox 80"/>
          <p:cNvSpPr txBox="1">
            <a:spLocks noChangeArrowheads="1"/>
          </p:cNvSpPr>
          <p:nvPr/>
        </p:nvSpPr>
        <p:spPr bwMode="auto">
          <a:xfrm>
            <a:off x="0" y="6589713"/>
            <a:ext cx="900113" cy="276225"/>
          </a:xfrm>
          <a:prstGeom prst="rect">
            <a:avLst/>
          </a:prstGeom>
          <a:noFill/>
          <a:ln w="9525">
            <a:noFill/>
            <a:miter lim="800000"/>
            <a:headEnd/>
            <a:tailEnd/>
          </a:ln>
        </p:spPr>
        <p:txBody>
          <a:bodyPr>
            <a:spAutoFit/>
          </a:bodyPr>
          <a:lstStyle/>
          <a:p>
            <a:pPr algn="l"/>
            <a:r>
              <a:rPr lang="en-US" sz="1200" b="1">
                <a:solidFill>
                  <a:schemeClr val="bg1"/>
                </a:solidFill>
              </a:rPr>
              <a:t>LO4</a:t>
            </a:r>
          </a:p>
        </p:txBody>
      </p:sp>
      <p:sp>
        <p:nvSpPr>
          <p:cNvPr id="82" name="Line 15"/>
          <p:cNvSpPr>
            <a:spLocks noChangeShapeType="1"/>
          </p:cNvSpPr>
          <p:nvPr/>
        </p:nvSpPr>
        <p:spPr bwMode="auto">
          <a:xfrm>
            <a:off x="1460500" y="2470150"/>
            <a:ext cx="0" cy="1971675"/>
          </a:xfrm>
          <a:prstGeom prst="line">
            <a:avLst/>
          </a:prstGeom>
          <a:noFill/>
          <a:ln w="15875">
            <a:solidFill>
              <a:schemeClr val="tx1"/>
            </a:solidFill>
            <a:round/>
            <a:headEnd/>
            <a:tailEnd/>
          </a:ln>
        </p:spPr>
        <p:txBody>
          <a:bodyPr/>
          <a:lstStyle/>
          <a:p>
            <a:endParaRPr lang="en-US"/>
          </a:p>
        </p:txBody>
      </p:sp>
      <p:sp>
        <p:nvSpPr>
          <p:cNvPr id="39998"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82325C23-1D8B-4989-87B2-17BD76358EE8}" type="slidenum">
              <a:rPr lang="en-US" sz="1400">
                <a:solidFill>
                  <a:schemeClr val="bg1"/>
                </a:solidFill>
                <a:cs typeface="Arial" charset="0"/>
              </a:rPr>
              <a:pPr algn="l"/>
              <a:t>35</a:t>
            </a:fld>
            <a:endParaRPr lang="en-US" sz="1400">
              <a:solidFill>
                <a:schemeClr val="bg1"/>
              </a:solidFill>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9515"/>
                                        </p:tgtEl>
                                        <p:attrNameLst>
                                          <p:attrName>style.visibility</p:attrName>
                                        </p:attrNameLst>
                                      </p:cBhvr>
                                      <p:to>
                                        <p:strVal val="visible"/>
                                      </p:to>
                                    </p:set>
                                    <p:animEffect transition="in" filter="wipe(up)">
                                      <p:cBhvr>
                                        <p:cTn id="7" dur="500"/>
                                        <p:tgtEl>
                                          <p:spTgt spid="1951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9516"/>
                                        </p:tgtEl>
                                        <p:attrNameLst>
                                          <p:attrName>style.visibility</p:attrName>
                                        </p:attrNameLst>
                                      </p:cBhvr>
                                      <p:to>
                                        <p:strVal val="visible"/>
                                      </p:to>
                                    </p:set>
                                    <p:animEffect transition="in" filter="wipe(up)">
                                      <p:cBhvr>
                                        <p:cTn id="10" dur="500"/>
                                        <p:tgtEl>
                                          <p:spTgt spid="1951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9517"/>
                                        </p:tgtEl>
                                        <p:attrNameLst>
                                          <p:attrName>style.visibility</p:attrName>
                                        </p:attrNameLst>
                                      </p:cBhvr>
                                      <p:to>
                                        <p:strVal val="visible"/>
                                      </p:to>
                                    </p:set>
                                    <p:animEffect transition="in" filter="wipe(up)">
                                      <p:cBhvr>
                                        <p:cTn id="13" dur="500"/>
                                        <p:tgtEl>
                                          <p:spTgt spid="19517"/>
                                        </p:tgtEl>
                                      </p:cBhvr>
                                    </p:animEffect>
                                  </p:childTnLst>
                                </p:cTn>
                              </p:par>
                            </p:childTnLst>
                          </p:cTn>
                        </p:par>
                        <p:par>
                          <p:cTn id="14" fill="hold" nodeType="afterGroup">
                            <p:stCondLst>
                              <p:cond delay="500"/>
                            </p:stCondLst>
                            <p:childTnLst>
                              <p:par>
                                <p:cTn id="15" presetID="23" presetClass="entr" presetSubtype="16"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82"/>
                                        </p:tgtEl>
                                        <p:attrNameLst>
                                          <p:attrName>style.visibility</p:attrName>
                                        </p:attrNameLst>
                                      </p:cBhvr>
                                      <p:to>
                                        <p:strVal val="visible"/>
                                      </p:to>
                                    </p:set>
                                    <p:anim calcmode="lin" valueType="num">
                                      <p:cBhvr>
                                        <p:cTn id="21" dur="1000" fill="hold"/>
                                        <p:tgtEl>
                                          <p:spTgt spid="82"/>
                                        </p:tgtEl>
                                        <p:attrNameLst>
                                          <p:attrName>ppt_w</p:attrName>
                                        </p:attrNameLst>
                                      </p:cBhvr>
                                      <p:tavLst>
                                        <p:tav tm="0">
                                          <p:val>
                                            <p:fltVal val="0"/>
                                          </p:val>
                                        </p:tav>
                                        <p:tav tm="100000">
                                          <p:val>
                                            <p:strVal val="#ppt_w"/>
                                          </p:val>
                                        </p:tav>
                                      </p:tavLst>
                                    </p:anim>
                                    <p:anim calcmode="lin" valueType="num">
                                      <p:cBhvr>
                                        <p:cTn id="22" dur="1000" fill="hold"/>
                                        <p:tgtEl>
                                          <p:spTgt spid="82"/>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childTnLst>
                                </p:cTn>
                              </p:par>
                              <p:par>
                                <p:cTn id="31" presetID="23" presetClass="entr" presetSubtype="16" fill="hold" grpId="0" nodeType="withEffect">
                                  <p:stCondLst>
                                    <p:cond delay="0"/>
                                  </p:stCondLst>
                                  <p:childTnLst>
                                    <p:set>
                                      <p:cBhvr>
                                        <p:cTn id="32" dur="1" fill="hold">
                                          <p:stCondLst>
                                            <p:cond delay="0"/>
                                          </p:stCondLst>
                                        </p:cTn>
                                        <p:tgtEl>
                                          <p:spTgt spid="19480"/>
                                        </p:tgtEl>
                                        <p:attrNameLst>
                                          <p:attrName>style.visibility</p:attrName>
                                        </p:attrNameLst>
                                      </p:cBhvr>
                                      <p:to>
                                        <p:strVal val="visible"/>
                                      </p:to>
                                    </p:set>
                                    <p:anim calcmode="lin" valueType="num">
                                      <p:cBhvr>
                                        <p:cTn id="33" dur="500" fill="hold"/>
                                        <p:tgtEl>
                                          <p:spTgt spid="19480"/>
                                        </p:tgtEl>
                                        <p:attrNameLst>
                                          <p:attrName>ppt_w</p:attrName>
                                        </p:attrNameLst>
                                      </p:cBhvr>
                                      <p:tavLst>
                                        <p:tav tm="0">
                                          <p:val>
                                            <p:fltVal val="0"/>
                                          </p:val>
                                        </p:tav>
                                        <p:tav tm="100000">
                                          <p:val>
                                            <p:strVal val="#ppt_w"/>
                                          </p:val>
                                        </p:tav>
                                      </p:tavLst>
                                    </p:anim>
                                    <p:anim calcmode="lin" valueType="num">
                                      <p:cBhvr>
                                        <p:cTn id="34" dur="500" fill="hold"/>
                                        <p:tgtEl>
                                          <p:spTgt spid="19480"/>
                                        </p:tgtEl>
                                        <p:attrNameLst>
                                          <p:attrName>ppt_h</p:attrName>
                                        </p:attrNameLst>
                                      </p:cBhvr>
                                      <p:tavLst>
                                        <p:tav tm="0">
                                          <p:val>
                                            <p:fltVal val="0"/>
                                          </p:val>
                                        </p:tav>
                                        <p:tav tm="100000">
                                          <p:val>
                                            <p:strVal val="#ppt_h"/>
                                          </p:val>
                                        </p:tav>
                                      </p:tavLst>
                                    </p:anim>
                                  </p:childTnLst>
                                </p:cTn>
                              </p:par>
                            </p:childTnLst>
                          </p:cTn>
                        </p:par>
                        <p:par>
                          <p:cTn id="35" fill="hold" nodeType="afterGroup">
                            <p:stCondLst>
                              <p:cond delay="1500"/>
                            </p:stCondLst>
                            <p:childTnLst>
                              <p:par>
                                <p:cTn id="36" presetID="22" presetClass="entr" presetSubtype="8" fill="hold" grpId="0" nodeType="afterEffect">
                                  <p:stCondLst>
                                    <p:cond delay="0"/>
                                  </p:stCondLst>
                                  <p:childTnLst>
                                    <p:set>
                                      <p:cBhvr>
                                        <p:cTn id="37" dur="1" fill="hold">
                                          <p:stCondLst>
                                            <p:cond delay="0"/>
                                          </p:stCondLst>
                                        </p:cTn>
                                        <p:tgtEl>
                                          <p:spTgt spid="19497"/>
                                        </p:tgtEl>
                                        <p:attrNameLst>
                                          <p:attrName>style.visibility</p:attrName>
                                        </p:attrNameLst>
                                      </p:cBhvr>
                                      <p:to>
                                        <p:strVal val="visible"/>
                                      </p:to>
                                    </p:set>
                                    <p:animEffect transition="in" filter="wipe(left)">
                                      <p:cBhvr>
                                        <p:cTn id="38" dur="1000"/>
                                        <p:tgtEl>
                                          <p:spTgt spid="19497"/>
                                        </p:tgtEl>
                                      </p:cBhvr>
                                    </p:animEffect>
                                  </p:childTnLst>
                                </p:cTn>
                              </p:par>
                            </p:childTnLst>
                          </p:cTn>
                        </p:par>
                        <p:par>
                          <p:cTn id="39" fill="hold" nodeType="afterGroup">
                            <p:stCondLst>
                              <p:cond delay="2500"/>
                            </p:stCondLst>
                            <p:childTnLst>
                              <p:par>
                                <p:cTn id="40" presetID="1" presetClass="entr" presetSubtype="0" fill="hold" grpId="0" nodeType="afterEffect">
                                  <p:stCondLst>
                                    <p:cond delay="0"/>
                                  </p:stCondLst>
                                  <p:childTnLst>
                                    <p:set>
                                      <p:cBhvr>
                                        <p:cTn id="41" dur="1" fill="hold">
                                          <p:stCondLst>
                                            <p:cond delay="0"/>
                                          </p:stCondLst>
                                        </p:cTn>
                                        <p:tgtEl>
                                          <p:spTgt spid="19510"/>
                                        </p:tgtEl>
                                        <p:attrNameLst>
                                          <p:attrName>style.visibility</p:attrName>
                                        </p:attrNameLst>
                                      </p:cBhvr>
                                      <p:to>
                                        <p:strVal val="visible"/>
                                      </p:to>
                                    </p:set>
                                  </p:childTnLst>
                                </p:cTn>
                              </p:par>
                            </p:childTnLst>
                          </p:cTn>
                        </p:par>
                        <p:par>
                          <p:cTn id="42" fill="hold" nodeType="afterGroup">
                            <p:stCondLst>
                              <p:cond delay="2500"/>
                            </p:stCondLst>
                            <p:childTnLst>
                              <p:par>
                                <p:cTn id="43" presetID="22" presetClass="entr" presetSubtype="8" fill="hold" grpId="0" nodeType="afterEffect">
                                  <p:stCondLst>
                                    <p:cond delay="0"/>
                                  </p:stCondLst>
                                  <p:childTnLst>
                                    <p:set>
                                      <p:cBhvr>
                                        <p:cTn id="44" dur="1" fill="hold">
                                          <p:stCondLst>
                                            <p:cond delay="0"/>
                                          </p:stCondLst>
                                        </p:cTn>
                                        <p:tgtEl>
                                          <p:spTgt spid="19519"/>
                                        </p:tgtEl>
                                        <p:attrNameLst>
                                          <p:attrName>style.visibility</p:attrName>
                                        </p:attrNameLst>
                                      </p:cBhvr>
                                      <p:to>
                                        <p:strVal val="visible"/>
                                      </p:to>
                                    </p:set>
                                    <p:animEffect transition="in" filter="wipe(left)">
                                      <p:cBhvr>
                                        <p:cTn id="45" dur="1000"/>
                                        <p:tgtEl>
                                          <p:spTgt spid="19519"/>
                                        </p:tgtEl>
                                      </p:cBhvr>
                                    </p:animEffect>
                                  </p:childTnLst>
                                </p:cTn>
                              </p:par>
                            </p:childTnLst>
                          </p:cTn>
                        </p:par>
                        <p:par>
                          <p:cTn id="46" fill="hold" nodeType="afterGroup">
                            <p:stCondLst>
                              <p:cond delay="3500"/>
                            </p:stCondLst>
                            <p:childTnLst>
                              <p:par>
                                <p:cTn id="47" presetID="22" presetClass="entr" presetSubtype="4" fill="hold" grpId="0" nodeType="afterEffect">
                                  <p:stCondLst>
                                    <p:cond delay="0"/>
                                  </p:stCondLst>
                                  <p:childTnLst>
                                    <p:set>
                                      <p:cBhvr>
                                        <p:cTn id="48" dur="1" fill="hold">
                                          <p:stCondLst>
                                            <p:cond delay="0"/>
                                          </p:stCondLst>
                                        </p:cTn>
                                        <p:tgtEl>
                                          <p:spTgt spid="19494"/>
                                        </p:tgtEl>
                                        <p:attrNameLst>
                                          <p:attrName>style.visibility</p:attrName>
                                        </p:attrNameLst>
                                      </p:cBhvr>
                                      <p:to>
                                        <p:strVal val="visible"/>
                                      </p:to>
                                    </p:set>
                                    <p:animEffect transition="in" filter="wipe(down)">
                                      <p:cBhvr>
                                        <p:cTn id="49" dur="500"/>
                                        <p:tgtEl>
                                          <p:spTgt spid="19494"/>
                                        </p:tgtEl>
                                      </p:cBhvr>
                                    </p:animEffect>
                                  </p:childTnLst>
                                </p:cTn>
                              </p:par>
                            </p:childTnLst>
                          </p:cTn>
                        </p:par>
                        <p:par>
                          <p:cTn id="50" fill="hold" nodeType="afterGroup">
                            <p:stCondLst>
                              <p:cond delay="4000"/>
                            </p:stCondLst>
                            <p:childTnLst>
                              <p:par>
                                <p:cTn id="51" presetID="1" presetClass="entr" presetSubtype="0" fill="hold" grpId="0" nodeType="afterEffect">
                                  <p:stCondLst>
                                    <p:cond delay="0"/>
                                  </p:stCondLst>
                                  <p:childTnLst>
                                    <p:set>
                                      <p:cBhvr>
                                        <p:cTn id="52" dur="1" fill="hold">
                                          <p:stCondLst>
                                            <p:cond delay="0"/>
                                          </p:stCondLst>
                                        </p:cTn>
                                        <p:tgtEl>
                                          <p:spTgt spid="1950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487"/>
                                        </p:tgtEl>
                                        <p:attrNameLst>
                                          <p:attrName>style.visibility</p:attrName>
                                        </p:attrNameLst>
                                      </p:cBhvr>
                                      <p:to>
                                        <p:strVal val="visible"/>
                                      </p:to>
                                    </p:set>
                                  </p:childTnLst>
                                </p:cTn>
                              </p:par>
                            </p:childTnLst>
                          </p:cTn>
                        </p:par>
                        <p:par>
                          <p:cTn id="55" fill="hold" nodeType="afterGroup">
                            <p:stCondLst>
                              <p:cond delay="4000"/>
                            </p:stCondLst>
                            <p:childTnLst>
                              <p:par>
                                <p:cTn id="56" presetID="23" presetClass="entr" presetSubtype="16" fill="hold" grpId="0" nodeType="afterEffect">
                                  <p:stCondLst>
                                    <p:cond delay="0"/>
                                  </p:stCondLst>
                                  <p:childTnLst>
                                    <p:set>
                                      <p:cBhvr>
                                        <p:cTn id="57" dur="1" fill="hold">
                                          <p:stCondLst>
                                            <p:cond delay="0"/>
                                          </p:stCondLst>
                                        </p:cTn>
                                        <p:tgtEl>
                                          <p:spTgt spid="19532"/>
                                        </p:tgtEl>
                                        <p:attrNameLst>
                                          <p:attrName>style.visibility</p:attrName>
                                        </p:attrNameLst>
                                      </p:cBhvr>
                                      <p:to>
                                        <p:strVal val="visible"/>
                                      </p:to>
                                    </p:set>
                                    <p:anim calcmode="lin" valueType="num">
                                      <p:cBhvr>
                                        <p:cTn id="58" dur="500" fill="hold"/>
                                        <p:tgtEl>
                                          <p:spTgt spid="19532"/>
                                        </p:tgtEl>
                                        <p:attrNameLst>
                                          <p:attrName>ppt_w</p:attrName>
                                        </p:attrNameLst>
                                      </p:cBhvr>
                                      <p:tavLst>
                                        <p:tav tm="0">
                                          <p:val>
                                            <p:fltVal val="0"/>
                                          </p:val>
                                        </p:tav>
                                        <p:tav tm="100000">
                                          <p:val>
                                            <p:strVal val="#ppt_w"/>
                                          </p:val>
                                        </p:tav>
                                      </p:tavLst>
                                    </p:anim>
                                    <p:anim calcmode="lin" valueType="num">
                                      <p:cBhvr>
                                        <p:cTn id="59" dur="500" fill="hold"/>
                                        <p:tgtEl>
                                          <p:spTgt spid="19532"/>
                                        </p:tgtEl>
                                        <p:attrNameLst>
                                          <p:attrName>ppt_h</p:attrName>
                                        </p:attrNameLst>
                                      </p:cBhvr>
                                      <p:tavLst>
                                        <p:tav tm="0">
                                          <p:val>
                                            <p:fltVal val="0"/>
                                          </p:val>
                                        </p:tav>
                                        <p:tav tm="100000">
                                          <p:val>
                                            <p:strVal val="#ppt_h"/>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9520"/>
                                        </p:tgtEl>
                                        <p:attrNameLst>
                                          <p:attrName>style.visibility</p:attrName>
                                        </p:attrNameLst>
                                      </p:cBhvr>
                                      <p:to>
                                        <p:strVal val="visible"/>
                                      </p:to>
                                    </p:set>
                                    <p:animEffect transition="in" filter="wipe(left)">
                                      <p:cBhvr>
                                        <p:cTn id="64" dur="1000"/>
                                        <p:tgtEl>
                                          <p:spTgt spid="19520"/>
                                        </p:tgtEl>
                                      </p:cBhvr>
                                    </p:animEffect>
                                  </p:childTnLst>
                                </p:cTn>
                              </p:par>
                            </p:childTnLst>
                          </p:cTn>
                        </p:par>
                        <p:par>
                          <p:cTn id="65" fill="hold" nodeType="afterGroup">
                            <p:stCondLst>
                              <p:cond delay="1000"/>
                            </p:stCondLst>
                            <p:childTnLst>
                              <p:par>
                                <p:cTn id="66" presetID="22" presetClass="entr" presetSubtype="8" fill="hold" grpId="0" nodeType="afterEffect">
                                  <p:stCondLst>
                                    <p:cond delay="0"/>
                                  </p:stCondLst>
                                  <p:childTnLst>
                                    <p:set>
                                      <p:cBhvr>
                                        <p:cTn id="67" dur="1" fill="hold">
                                          <p:stCondLst>
                                            <p:cond delay="0"/>
                                          </p:stCondLst>
                                        </p:cTn>
                                        <p:tgtEl>
                                          <p:spTgt spid="19493"/>
                                        </p:tgtEl>
                                        <p:attrNameLst>
                                          <p:attrName>style.visibility</p:attrName>
                                        </p:attrNameLst>
                                      </p:cBhvr>
                                      <p:to>
                                        <p:strVal val="visible"/>
                                      </p:to>
                                    </p:set>
                                    <p:animEffect transition="in" filter="wipe(left)">
                                      <p:cBhvr>
                                        <p:cTn id="68" dur="500"/>
                                        <p:tgtEl>
                                          <p:spTgt spid="19493"/>
                                        </p:tgtEl>
                                      </p:cBhvr>
                                    </p:animEffect>
                                  </p:childTnLst>
                                </p:cTn>
                              </p:par>
                              <p:par>
                                <p:cTn id="69" presetID="1" presetClass="exit" presetSubtype="0" fill="hold" grpId="1" nodeType="withEffect">
                                  <p:stCondLst>
                                    <p:cond delay="0"/>
                                  </p:stCondLst>
                                  <p:childTnLst>
                                    <p:set>
                                      <p:cBhvr>
                                        <p:cTn id="70" dur="1" fill="hold">
                                          <p:stCondLst>
                                            <p:cond delay="0"/>
                                          </p:stCondLst>
                                        </p:cTn>
                                        <p:tgtEl>
                                          <p:spTgt spid="19519"/>
                                        </p:tgtEl>
                                        <p:attrNameLst>
                                          <p:attrName>style.visibility</p:attrName>
                                        </p:attrNameLst>
                                      </p:cBhvr>
                                      <p:to>
                                        <p:strVal val="hidden"/>
                                      </p:to>
                                    </p:set>
                                  </p:childTnLst>
                                </p:cTn>
                              </p:par>
                              <p:par>
                                <p:cTn id="71" presetID="22" presetClass="entr" presetSubtype="1" fill="hold" grpId="0" nodeType="withEffect">
                                  <p:stCondLst>
                                    <p:cond delay="0"/>
                                  </p:stCondLst>
                                  <p:childTnLst>
                                    <p:set>
                                      <p:cBhvr>
                                        <p:cTn id="72" dur="1" fill="hold">
                                          <p:stCondLst>
                                            <p:cond delay="0"/>
                                          </p:stCondLst>
                                        </p:cTn>
                                        <p:tgtEl>
                                          <p:spTgt spid="19521"/>
                                        </p:tgtEl>
                                        <p:attrNameLst>
                                          <p:attrName>style.visibility</p:attrName>
                                        </p:attrNameLst>
                                      </p:cBhvr>
                                      <p:to>
                                        <p:strVal val="visible"/>
                                      </p:to>
                                    </p:set>
                                    <p:animEffect transition="in" filter="wipe(up)">
                                      <p:cBhvr>
                                        <p:cTn id="73" dur="1000"/>
                                        <p:tgtEl>
                                          <p:spTgt spid="19521"/>
                                        </p:tgtEl>
                                      </p:cBhvr>
                                    </p:animEffect>
                                  </p:childTnLst>
                                </p:cTn>
                              </p:par>
                            </p:childTnLst>
                          </p:cTn>
                        </p:par>
                        <p:par>
                          <p:cTn id="74" fill="hold" nodeType="afterGroup">
                            <p:stCondLst>
                              <p:cond delay="2000"/>
                            </p:stCondLst>
                            <p:childTnLst>
                              <p:par>
                                <p:cTn id="75" presetID="1" presetClass="entr" presetSubtype="0" fill="hold" grpId="0" nodeType="afterEffect">
                                  <p:stCondLst>
                                    <p:cond delay="0"/>
                                  </p:stCondLst>
                                  <p:childTnLst>
                                    <p:set>
                                      <p:cBhvr>
                                        <p:cTn id="76" dur="1" fill="hold">
                                          <p:stCondLst>
                                            <p:cond delay="0"/>
                                          </p:stCondLst>
                                        </p:cTn>
                                        <p:tgtEl>
                                          <p:spTgt spid="19511"/>
                                        </p:tgtEl>
                                        <p:attrNameLst>
                                          <p:attrName>style.visibility</p:attrName>
                                        </p:attrNameLst>
                                      </p:cBhvr>
                                      <p:to>
                                        <p:strVal val="visible"/>
                                      </p:to>
                                    </p:set>
                                  </p:childTnLst>
                                </p:cTn>
                              </p:par>
                            </p:childTnLst>
                          </p:cTn>
                        </p:par>
                        <p:par>
                          <p:cTn id="77" fill="hold" nodeType="afterGroup">
                            <p:stCondLst>
                              <p:cond delay="2000"/>
                            </p:stCondLst>
                            <p:childTnLst>
                              <p:par>
                                <p:cTn id="78" presetID="23" presetClass="entr" presetSubtype="16" fill="hold" grpId="0" nodeType="afterEffect">
                                  <p:stCondLst>
                                    <p:cond delay="0"/>
                                  </p:stCondLst>
                                  <p:childTnLst>
                                    <p:set>
                                      <p:cBhvr>
                                        <p:cTn id="79" dur="1" fill="hold">
                                          <p:stCondLst>
                                            <p:cond delay="0"/>
                                          </p:stCondLst>
                                        </p:cTn>
                                        <p:tgtEl>
                                          <p:spTgt spid="19533"/>
                                        </p:tgtEl>
                                        <p:attrNameLst>
                                          <p:attrName>style.visibility</p:attrName>
                                        </p:attrNameLst>
                                      </p:cBhvr>
                                      <p:to>
                                        <p:strVal val="visible"/>
                                      </p:to>
                                    </p:set>
                                    <p:anim calcmode="lin" valueType="num">
                                      <p:cBhvr>
                                        <p:cTn id="80" dur="500" fill="hold"/>
                                        <p:tgtEl>
                                          <p:spTgt spid="19533"/>
                                        </p:tgtEl>
                                        <p:attrNameLst>
                                          <p:attrName>ppt_w</p:attrName>
                                        </p:attrNameLst>
                                      </p:cBhvr>
                                      <p:tavLst>
                                        <p:tav tm="0">
                                          <p:val>
                                            <p:fltVal val="0"/>
                                          </p:val>
                                        </p:tav>
                                        <p:tav tm="100000">
                                          <p:val>
                                            <p:strVal val="#ppt_w"/>
                                          </p:val>
                                        </p:tav>
                                      </p:tavLst>
                                    </p:anim>
                                    <p:anim calcmode="lin" valueType="num">
                                      <p:cBhvr>
                                        <p:cTn id="81" dur="500" fill="hold"/>
                                        <p:tgtEl>
                                          <p:spTgt spid="19533"/>
                                        </p:tgtEl>
                                        <p:attrNameLst>
                                          <p:attrName>ppt_h</p:attrName>
                                        </p:attrNameLst>
                                      </p:cBhvr>
                                      <p:tavLst>
                                        <p:tav tm="0">
                                          <p:val>
                                            <p:fltVal val="0"/>
                                          </p:val>
                                        </p:tav>
                                        <p:tav tm="100000">
                                          <p:val>
                                            <p:strVal val="#ppt_h"/>
                                          </p:val>
                                        </p:tav>
                                      </p:tavLst>
                                    </p:anim>
                                  </p:childTnLst>
                                </p:cTn>
                              </p:par>
                              <p:par>
                                <p:cTn id="82" presetID="1" presetClass="entr" presetSubtype="0" fill="hold" grpId="0" nodeType="withEffect">
                                  <p:stCondLst>
                                    <p:cond delay="0"/>
                                  </p:stCondLst>
                                  <p:childTnLst>
                                    <p:set>
                                      <p:cBhvr>
                                        <p:cTn id="83" dur="1" fill="hold">
                                          <p:stCondLst>
                                            <p:cond delay="0"/>
                                          </p:stCondLst>
                                        </p:cTn>
                                        <p:tgtEl>
                                          <p:spTgt spid="19490"/>
                                        </p:tgtEl>
                                        <p:attrNameLst>
                                          <p:attrName>style.visibility</p:attrName>
                                        </p:attrNameLst>
                                      </p:cBhvr>
                                      <p:to>
                                        <p:strVal val="visible"/>
                                      </p:to>
                                    </p:set>
                                  </p:childTnLst>
                                </p:cTn>
                              </p:par>
                            </p:childTnLst>
                          </p:cTn>
                        </p:par>
                        <p:par>
                          <p:cTn id="84" fill="hold" nodeType="afterGroup">
                            <p:stCondLst>
                              <p:cond delay="2500"/>
                            </p:stCondLst>
                            <p:childTnLst>
                              <p:par>
                                <p:cTn id="85" presetID="22" presetClass="entr" presetSubtype="8" fill="hold" grpId="0" nodeType="afterEffect">
                                  <p:stCondLst>
                                    <p:cond delay="0"/>
                                  </p:stCondLst>
                                  <p:childTnLst>
                                    <p:set>
                                      <p:cBhvr>
                                        <p:cTn id="86" dur="1" fill="hold">
                                          <p:stCondLst>
                                            <p:cond delay="0"/>
                                          </p:stCondLst>
                                        </p:cTn>
                                        <p:tgtEl>
                                          <p:spTgt spid="19500"/>
                                        </p:tgtEl>
                                        <p:attrNameLst>
                                          <p:attrName>style.visibility</p:attrName>
                                        </p:attrNameLst>
                                      </p:cBhvr>
                                      <p:to>
                                        <p:strVal val="visible"/>
                                      </p:to>
                                    </p:set>
                                    <p:animEffect transition="in" filter="wipe(left)">
                                      <p:cBhvr>
                                        <p:cTn id="87" dur="1000"/>
                                        <p:tgtEl>
                                          <p:spTgt spid="19500"/>
                                        </p:tgtEl>
                                      </p:cBhvr>
                                    </p:animEffect>
                                  </p:childTnLst>
                                </p:cTn>
                              </p:par>
                            </p:childTnLst>
                          </p:cTn>
                        </p:par>
                        <p:par>
                          <p:cTn id="88" fill="hold" nodeType="afterGroup">
                            <p:stCondLst>
                              <p:cond delay="3500"/>
                            </p:stCondLst>
                            <p:childTnLst>
                              <p:par>
                                <p:cTn id="89" presetID="1" presetClass="entr" presetSubtype="0" fill="hold" grpId="0" nodeType="afterEffect">
                                  <p:stCondLst>
                                    <p:cond delay="0"/>
                                  </p:stCondLst>
                                  <p:childTnLst>
                                    <p:set>
                                      <p:cBhvr>
                                        <p:cTn id="90" dur="1" fill="hold">
                                          <p:stCondLst>
                                            <p:cond delay="0"/>
                                          </p:stCondLst>
                                        </p:cTn>
                                        <p:tgtEl>
                                          <p:spTgt spid="19512"/>
                                        </p:tgtEl>
                                        <p:attrNameLst>
                                          <p:attrName>style.visibility</p:attrName>
                                        </p:attrNameLst>
                                      </p:cBhvr>
                                      <p:to>
                                        <p:strVal val="visible"/>
                                      </p:to>
                                    </p:set>
                                  </p:childTnLst>
                                </p:cTn>
                              </p:par>
                            </p:childTnLst>
                          </p:cTn>
                        </p:par>
                        <p:par>
                          <p:cTn id="91" fill="hold" nodeType="afterGroup">
                            <p:stCondLst>
                              <p:cond delay="3500"/>
                            </p:stCondLst>
                            <p:childTnLst>
                              <p:par>
                                <p:cTn id="92" presetID="22" presetClass="entr" presetSubtype="8" fill="hold" grpId="0" nodeType="afterEffect">
                                  <p:stCondLst>
                                    <p:cond delay="0"/>
                                  </p:stCondLst>
                                  <p:childTnLst>
                                    <p:set>
                                      <p:cBhvr>
                                        <p:cTn id="93" dur="1" fill="hold">
                                          <p:stCondLst>
                                            <p:cond delay="0"/>
                                          </p:stCondLst>
                                        </p:cTn>
                                        <p:tgtEl>
                                          <p:spTgt spid="19503"/>
                                        </p:tgtEl>
                                        <p:attrNameLst>
                                          <p:attrName>style.visibility</p:attrName>
                                        </p:attrNameLst>
                                      </p:cBhvr>
                                      <p:to>
                                        <p:strVal val="visible"/>
                                      </p:to>
                                    </p:set>
                                    <p:animEffect transition="in" filter="wipe(left)">
                                      <p:cBhvr>
                                        <p:cTn id="94" dur="1000"/>
                                        <p:tgtEl>
                                          <p:spTgt spid="19503"/>
                                        </p:tgtEl>
                                      </p:cBhvr>
                                    </p:animEffect>
                                  </p:childTnLst>
                                </p:cTn>
                              </p:par>
                            </p:childTnLst>
                          </p:cTn>
                        </p:par>
                        <p:par>
                          <p:cTn id="95" fill="hold" nodeType="afterGroup">
                            <p:stCondLst>
                              <p:cond delay="4500"/>
                            </p:stCondLst>
                            <p:childTnLst>
                              <p:par>
                                <p:cTn id="96" presetID="1" presetClass="entr" presetSubtype="0" fill="hold" grpId="0" nodeType="afterEffect">
                                  <p:stCondLst>
                                    <p:cond delay="0"/>
                                  </p:stCondLst>
                                  <p:childTnLst>
                                    <p:set>
                                      <p:cBhvr>
                                        <p:cTn id="97" dur="1" fill="hold">
                                          <p:stCondLst>
                                            <p:cond delay="0"/>
                                          </p:stCondLst>
                                        </p:cTn>
                                        <p:tgtEl>
                                          <p:spTgt spid="19522"/>
                                        </p:tgtEl>
                                        <p:attrNameLst>
                                          <p:attrName>style.visibility</p:attrName>
                                        </p:attrNameLst>
                                      </p:cBhvr>
                                      <p:to>
                                        <p:strVal val="visible"/>
                                      </p:to>
                                    </p:se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19495"/>
                                        </p:tgtEl>
                                        <p:attrNameLst>
                                          <p:attrName>style.visibility</p:attrName>
                                        </p:attrNameLst>
                                      </p:cBhvr>
                                      <p:to>
                                        <p:strVal val="visible"/>
                                      </p:to>
                                    </p:set>
                                    <p:animEffect transition="in" filter="wipe(down)">
                                      <p:cBhvr>
                                        <p:cTn id="102" dur="1000"/>
                                        <p:tgtEl>
                                          <p:spTgt spid="19495"/>
                                        </p:tgtEl>
                                      </p:cBhvr>
                                    </p:animEffect>
                                  </p:childTnLst>
                                </p:cTn>
                              </p:par>
                            </p:childTnLst>
                          </p:cTn>
                        </p:par>
                        <p:par>
                          <p:cTn id="103" fill="hold" nodeType="afterGroup">
                            <p:stCondLst>
                              <p:cond delay="1000"/>
                            </p:stCondLst>
                            <p:childTnLst>
                              <p:par>
                                <p:cTn id="104" presetID="1" presetClass="entr" presetSubtype="0" fill="hold" grpId="0" nodeType="afterEffect">
                                  <p:stCondLst>
                                    <p:cond delay="0"/>
                                  </p:stCondLst>
                                  <p:childTnLst>
                                    <p:set>
                                      <p:cBhvr>
                                        <p:cTn id="105" dur="1" fill="hold">
                                          <p:stCondLst>
                                            <p:cond delay="0"/>
                                          </p:stCondLst>
                                        </p:cTn>
                                        <p:tgtEl>
                                          <p:spTgt spid="19508"/>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19488"/>
                                        </p:tgtEl>
                                        <p:attrNameLst>
                                          <p:attrName>style.visibility</p:attrName>
                                        </p:attrNameLst>
                                      </p:cBhvr>
                                      <p:to>
                                        <p:strVal val="visible"/>
                                      </p:to>
                                    </p:set>
                                  </p:childTnLst>
                                </p:cTn>
                              </p:par>
                            </p:childTnLst>
                          </p:cTn>
                        </p:par>
                        <p:par>
                          <p:cTn id="108" fill="hold" nodeType="afterGroup">
                            <p:stCondLst>
                              <p:cond delay="1000"/>
                            </p:stCondLst>
                            <p:childTnLst>
                              <p:par>
                                <p:cTn id="109" presetID="23" presetClass="entr" presetSubtype="16" fill="hold" grpId="0" nodeType="afterEffect">
                                  <p:stCondLst>
                                    <p:cond delay="0"/>
                                  </p:stCondLst>
                                  <p:childTnLst>
                                    <p:set>
                                      <p:cBhvr>
                                        <p:cTn id="110" dur="1" fill="hold">
                                          <p:stCondLst>
                                            <p:cond delay="0"/>
                                          </p:stCondLst>
                                        </p:cTn>
                                        <p:tgtEl>
                                          <p:spTgt spid="19534"/>
                                        </p:tgtEl>
                                        <p:attrNameLst>
                                          <p:attrName>style.visibility</p:attrName>
                                        </p:attrNameLst>
                                      </p:cBhvr>
                                      <p:to>
                                        <p:strVal val="visible"/>
                                      </p:to>
                                    </p:set>
                                    <p:anim calcmode="lin" valueType="num">
                                      <p:cBhvr>
                                        <p:cTn id="111" dur="500" fill="hold"/>
                                        <p:tgtEl>
                                          <p:spTgt spid="19534"/>
                                        </p:tgtEl>
                                        <p:attrNameLst>
                                          <p:attrName>ppt_w</p:attrName>
                                        </p:attrNameLst>
                                      </p:cBhvr>
                                      <p:tavLst>
                                        <p:tav tm="0">
                                          <p:val>
                                            <p:fltVal val="0"/>
                                          </p:val>
                                        </p:tav>
                                        <p:tav tm="100000">
                                          <p:val>
                                            <p:strVal val="#ppt_w"/>
                                          </p:val>
                                        </p:tav>
                                      </p:tavLst>
                                    </p:anim>
                                    <p:anim calcmode="lin" valueType="num">
                                      <p:cBhvr>
                                        <p:cTn id="112" dur="500" fill="hold"/>
                                        <p:tgtEl>
                                          <p:spTgt spid="19534"/>
                                        </p:tgtEl>
                                        <p:attrNameLst>
                                          <p:attrName>ppt_h</p:attrName>
                                        </p:attrNameLst>
                                      </p:cBhvr>
                                      <p:tavLst>
                                        <p:tav tm="0">
                                          <p:val>
                                            <p:fltVal val="0"/>
                                          </p:val>
                                        </p:tav>
                                        <p:tav tm="100000">
                                          <p:val>
                                            <p:strVal val="#ppt_h"/>
                                          </p:val>
                                        </p:tav>
                                      </p:tavLst>
                                    </p:anim>
                                  </p:childTnLst>
                                </p:cTn>
                              </p:par>
                            </p:childTnLst>
                          </p:cTn>
                        </p:par>
                        <p:par>
                          <p:cTn id="113" fill="hold" nodeType="afterGroup">
                            <p:stCondLst>
                              <p:cond delay="1500"/>
                            </p:stCondLst>
                            <p:childTnLst>
                              <p:par>
                                <p:cTn id="114" presetID="22" presetClass="entr" presetSubtype="8" fill="hold" grpId="0" nodeType="afterEffect">
                                  <p:stCondLst>
                                    <p:cond delay="0"/>
                                  </p:stCondLst>
                                  <p:childTnLst>
                                    <p:set>
                                      <p:cBhvr>
                                        <p:cTn id="115" dur="1" fill="hold">
                                          <p:stCondLst>
                                            <p:cond delay="0"/>
                                          </p:stCondLst>
                                        </p:cTn>
                                        <p:tgtEl>
                                          <p:spTgt spid="19523"/>
                                        </p:tgtEl>
                                        <p:attrNameLst>
                                          <p:attrName>style.visibility</p:attrName>
                                        </p:attrNameLst>
                                      </p:cBhvr>
                                      <p:to>
                                        <p:strVal val="visible"/>
                                      </p:to>
                                    </p:set>
                                    <p:animEffect transition="in" filter="wipe(left)">
                                      <p:cBhvr>
                                        <p:cTn id="116" dur="1000"/>
                                        <p:tgtEl>
                                          <p:spTgt spid="19523"/>
                                        </p:tgtEl>
                                      </p:cBhvr>
                                    </p:animEffect>
                                  </p:childTnLst>
                                </p:cTn>
                              </p:par>
                            </p:childTnLst>
                          </p:cTn>
                        </p:par>
                        <p:par>
                          <p:cTn id="117" fill="hold" nodeType="afterGroup">
                            <p:stCondLst>
                              <p:cond delay="2500"/>
                            </p:stCondLst>
                            <p:childTnLst>
                              <p:par>
                                <p:cTn id="118" presetID="23" presetClass="entr" presetSubtype="16" fill="hold" grpId="0" nodeType="afterEffect">
                                  <p:stCondLst>
                                    <p:cond delay="0"/>
                                  </p:stCondLst>
                                  <p:childTnLst>
                                    <p:set>
                                      <p:cBhvr>
                                        <p:cTn id="119" dur="1" fill="hold">
                                          <p:stCondLst>
                                            <p:cond delay="0"/>
                                          </p:stCondLst>
                                        </p:cTn>
                                        <p:tgtEl>
                                          <p:spTgt spid="19535"/>
                                        </p:tgtEl>
                                        <p:attrNameLst>
                                          <p:attrName>style.visibility</p:attrName>
                                        </p:attrNameLst>
                                      </p:cBhvr>
                                      <p:to>
                                        <p:strVal val="visible"/>
                                      </p:to>
                                    </p:set>
                                    <p:anim calcmode="lin" valueType="num">
                                      <p:cBhvr>
                                        <p:cTn id="120" dur="500" fill="hold"/>
                                        <p:tgtEl>
                                          <p:spTgt spid="19535"/>
                                        </p:tgtEl>
                                        <p:attrNameLst>
                                          <p:attrName>ppt_w</p:attrName>
                                        </p:attrNameLst>
                                      </p:cBhvr>
                                      <p:tavLst>
                                        <p:tav tm="0">
                                          <p:val>
                                            <p:fltVal val="0"/>
                                          </p:val>
                                        </p:tav>
                                        <p:tav tm="100000">
                                          <p:val>
                                            <p:strVal val="#ppt_w"/>
                                          </p:val>
                                        </p:tav>
                                      </p:tavLst>
                                    </p:anim>
                                    <p:anim calcmode="lin" valueType="num">
                                      <p:cBhvr>
                                        <p:cTn id="121" dur="500" fill="hold"/>
                                        <p:tgtEl>
                                          <p:spTgt spid="19535"/>
                                        </p:tgtEl>
                                        <p:attrNameLst>
                                          <p:attrName>ppt_h</p:attrName>
                                        </p:attrNameLst>
                                      </p:cBhvr>
                                      <p:tavLst>
                                        <p:tav tm="0">
                                          <p:val>
                                            <p:fltVal val="0"/>
                                          </p:val>
                                        </p:tav>
                                        <p:tav tm="100000">
                                          <p:val>
                                            <p:strVal val="#ppt_h"/>
                                          </p:val>
                                        </p:tav>
                                      </p:tavLst>
                                    </p:anim>
                                  </p:childTnLst>
                                </p:cTn>
                              </p:par>
                            </p:childTnLst>
                          </p:cTn>
                        </p:par>
                        <p:par>
                          <p:cTn id="122" fill="hold" nodeType="afterGroup">
                            <p:stCondLst>
                              <p:cond delay="3000"/>
                            </p:stCondLst>
                            <p:childTnLst>
                              <p:par>
                                <p:cTn id="123" presetID="22" presetClass="entr" presetSubtype="1" fill="hold" grpId="0" nodeType="afterEffect">
                                  <p:stCondLst>
                                    <p:cond delay="0"/>
                                  </p:stCondLst>
                                  <p:childTnLst>
                                    <p:set>
                                      <p:cBhvr>
                                        <p:cTn id="124" dur="1" fill="hold">
                                          <p:stCondLst>
                                            <p:cond delay="0"/>
                                          </p:stCondLst>
                                        </p:cTn>
                                        <p:tgtEl>
                                          <p:spTgt spid="19524"/>
                                        </p:tgtEl>
                                        <p:attrNameLst>
                                          <p:attrName>style.visibility</p:attrName>
                                        </p:attrNameLst>
                                      </p:cBhvr>
                                      <p:to>
                                        <p:strVal val="visible"/>
                                      </p:to>
                                    </p:set>
                                    <p:animEffect transition="in" filter="wipe(up)">
                                      <p:cBhvr>
                                        <p:cTn id="125" dur="1000"/>
                                        <p:tgtEl>
                                          <p:spTgt spid="19524"/>
                                        </p:tgtEl>
                                      </p:cBhvr>
                                    </p:animEffect>
                                  </p:childTnLst>
                                </p:cTn>
                              </p:par>
                            </p:childTnLst>
                          </p:cTn>
                        </p:par>
                        <p:par>
                          <p:cTn id="126" fill="hold" nodeType="afterGroup">
                            <p:stCondLst>
                              <p:cond delay="4000"/>
                            </p:stCondLst>
                            <p:childTnLst>
                              <p:par>
                                <p:cTn id="127" presetID="1" presetClass="entr" presetSubtype="0" fill="hold" grpId="0" nodeType="afterEffect">
                                  <p:stCondLst>
                                    <p:cond delay="0"/>
                                  </p:stCondLst>
                                  <p:childTnLst>
                                    <p:set>
                                      <p:cBhvr>
                                        <p:cTn id="128" dur="1" fill="hold">
                                          <p:stCondLst>
                                            <p:cond delay="0"/>
                                          </p:stCondLst>
                                        </p:cTn>
                                        <p:tgtEl>
                                          <p:spTgt spid="19491"/>
                                        </p:tgtEl>
                                        <p:attrNameLst>
                                          <p:attrName>style.visibility</p:attrName>
                                        </p:attrNameLst>
                                      </p:cBhvr>
                                      <p:to>
                                        <p:strVal val="visible"/>
                                      </p:to>
                                    </p:set>
                                  </p:childTnLst>
                                </p:cTn>
                              </p:par>
                            </p:childTnLst>
                          </p:cTn>
                        </p:par>
                        <p:par>
                          <p:cTn id="129" fill="hold" nodeType="afterGroup">
                            <p:stCondLst>
                              <p:cond delay="4000"/>
                            </p:stCondLst>
                            <p:childTnLst>
                              <p:par>
                                <p:cTn id="130" presetID="22" presetClass="entr" presetSubtype="8" fill="hold" grpId="0" nodeType="afterEffect">
                                  <p:stCondLst>
                                    <p:cond delay="0"/>
                                  </p:stCondLst>
                                  <p:childTnLst>
                                    <p:set>
                                      <p:cBhvr>
                                        <p:cTn id="131" dur="1" fill="hold">
                                          <p:stCondLst>
                                            <p:cond delay="0"/>
                                          </p:stCondLst>
                                        </p:cTn>
                                        <p:tgtEl>
                                          <p:spTgt spid="19501"/>
                                        </p:tgtEl>
                                        <p:attrNameLst>
                                          <p:attrName>style.visibility</p:attrName>
                                        </p:attrNameLst>
                                      </p:cBhvr>
                                      <p:to>
                                        <p:strVal val="visible"/>
                                      </p:to>
                                    </p:set>
                                    <p:animEffect transition="in" filter="wipe(left)">
                                      <p:cBhvr>
                                        <p:cTn id="132" dur="1000"/>
                                        <p:tgtEl>
                                          <p:spTgt spid="19501"/>
                                        </p:tgtEl>
                                      </p:cBhvr>
                                    </p:animEffect>
                                  </p:childTnLst>
                                </p:cTn>
                              </p:par>
                            </p:childTnLst>
                          </p:cTn>
                        </p:par>
                        <p:par>
                          <p:cTn id="133" fill="hold" nodeType="afterGroup">
                            <p:stCondLst>
                              <p:cond delay="5000"/>
                            </p:stCondLst>
                            <p:childTnLst>
                              <p:par>
                                <p:cTn id="134" presetID="1" presetClass="entr" presetSubtype="0" fill="hold" grpId="0" nodeType="afterEffect">
                                  <p:stCondLst>
                                    <p:cond delay="0"/>
                                  </p:stCondLst>
                                  <p:childTnLst>
                                    <p:set>
                                      <p:cBhvr>
                                        <p:cTn id="135" dur="1" fill="hold">
                                          <p:stCondLst>
                                            <p:cond delay="0"/>
                                          </p:stCondLst>
                                        </p:cTn>
                                        <p:tgtEl>
                                          <p:spTgt spid="19513"/>
                                        </p:tgtEl>
                                        <p:attrNameLst>
                                          <p:attrName>style.visibility</p:attrName>
                                        </p:attrNameLst>
                                      </p:cBhvr>
                                      <p:to>
                                        <p:strVal val="visible"/>
                                      </p:to>
                                    </p:set>
                                  </p:childTnLst>
                                </p:cTn>
                              </p:par>
                            </p:childTnLst>
                          </p:cTn>
                        </p:par>
                        <p:par>
                          <p:cTn id="136" fill="hold" nodeType="afterGroup">
                            <p:stCondLst>
                              <p:cond delay="5000"/>
                            </p:stCondLst>
                            <p:childTnLst>
                              <p:par>
                                <p:cTn id="137" presetID="22" presetClass="entr" presetSubtype="1" fill="hold" grpId="0" nodeType="afterEffect">
                                  <p:stCondLst>
                                    <p:cond delay="0"/>
                                  </p:stCondLst>
                                  <p:childTnLst>
                                    <p:set>
                                      <p:cBhvr>
                                        <p:cTn id="138" dur="1" fill="hold">
                                          <p:stCondLst>
                                            <p:cond delay="0"/>
                                          </p:stCondLst>
                                        </p:cTn>
                                        <p:tgtEl>
                                          <p:spTgt spid="19525"/>
                                        </p:tgtEl>
                                        <p:attrNameLst>
                                          <p:attrName>style.visibility</p:attrName>
                                        </p:attrNameLst>
                                      </p:cBhvr>
                                      <p:to>
                                        <p:strVal val="visible"/>
                                      </p:to>
                                    </p:set>
                                    <p:animEffect transition="in" filter="wipe(up)">
                                      <p:cBhvr>
                                        <p:cTn id="139" dur="1000"/>
                                        <p:tgtEl>
                                          <p:spTgt spid="19525"/>
                                        </p:tgtEl>
                                      </p:cBhvr>
                                    </p:animEffect>
                                  </p:childTnLst>
                                </p:cTn>
                              </p:par>
                              <p:par>
                                <p:cTn id="140" presetID="22" presetClass="entr" presetSubtype="1" fill="hold" grpId="0" nodeType="withEffect">
                                  <p:stCondLst>
                                    <p:cond delay="0"/>
                                  </p:stCondLst>
                                  <p:childTnLst>
                                    <p:set>
                                      <p:cBhvr>
                                        <p:cTn id="141" dur="1" fill="hold">
                                          <p:stCondLst>
                                            <p:cond delay="0"/>
                                          </p:stCondLst>
                                        </p:cTn>
                                        <p:tgtEl>
                                          <p:spTgt spid="19527"/>
                                        </p:tgtEl>
                                        <p:attrNameLst>
                                          <p:attrName>style.visibility</p:attrName>
                                        </p:attrNameLst>
                                      </p:cBhvr>
                                      <p:to>
                                        <p:strVal val="visible"/>
                                      </p:to>
                                    </p:set>
                                    <p:animEffect transition="in" filter="wipe(up)">
                                      <p:cBhvr>
                                        <p:cTn id="142" dur="1000"/>
                                        <p:tgtEl>
                                          <p:spTgt spid="19527"/>
                                        </p:tgtEl>
                                      </p:cBhvr>
                                    </p:animEffect>
                                  </p:childTnLst>
                                </p:cTn>
                              </p:par>
                              <p:par>
                                <p:cTn id="143" presetID="22" presetClass="entr" presetSubtype="2" fill="hold" grpId="0" nodeType="withEffect">
                                  <p:stCondLst>
                                    <p:cond delay="0"/>
                                  </p:stCondLst>
                                  <p:childTnLst>
                                    <p:set>
                                      <p:cBhvr>
                                        <p:cTn id="144" dur="1" fill="hold">
                                          <p:stCondLst>
                                            <p:cond delay="0"/>
                                          </p:stCondLst>
                                        </p:cTn>
                                        <p:tgtEl>
                                          <p:spTgt spid="19526"/>
                                        </p:tgtEl>
                                        <p:attrNameLst>
                                          <p:attrName>style.visibility</p:attrName>
                                        </p:attrNameLst>
                                      </p:cBhvr>
                                      <p:to>
                                        <p:strVal val="visible"/>
                                      </p:to>
                                    </p:set>
                                    <p:animEffect transition="in" filter="wipe(right)">
                                      <p:cBhvr>
                                        <p:cTn id="145" dur="1000"/>
                                        <p:tgtEl>
                                          <p:spTgt spid="19526"/>
                                        </p:tgtEl>
                                      </p:cBhvr>
                                    </p:animEffect>
                                  </p:childTnLst>
                                </p:cTn>
                              </p:par>
                            </p:childTnLst>
                          </p:cTn>
                        </p:par>
                        <p:par>
                          <p:cTn id="146" fill="hold" nodeType="afterGroup">
                            <p:stCondLst>
                              <p:cond delay="6000"/>
                            </p:stCondLst>
                            <p:childTnLst>
                              <p:par>
                                <p:cTn id="147" presetID="23" presetClass="entr" presetSubtype="16" fill="hold" grpId="0" nodeType="afterEffect">
                                  <p:stCondLst>
                                    <p:cond delay="0"/>
                                  </p:stCondLst>
                                  <p:childTnLst>
                                    <p:set>
                                      <p:cBhvr>
                                        <p:cTn id="148" dur="1" fill="hold">
                                          <p:stCondLst>
                                            <p:cond delay="0"/>
                                          </p:stCondLst>
                                        </p:cTn>
                                        <p:tgtEl>
                                          <p:spTgt spid="19536"/>
                                        </p:tgtEl>
                                        <p:attrNameLst>
                                          <p:attrName>style.visibility</p:attrName>
                                        </p:attrNameLst>
                                      </p:cBhvr>
                                      <p:to>
                                        <p:strVal val="visible"/>
                                      </p:to>
                                    </p:set>
                                    <p:anim calcmode="lin" valueType="num">
                                      <p:cBhvr>
                                        <p:cTn id="149" dur="500" fill="hold"/>
                                        <p:tgtEl>
                                          <p:spTgt spid="19536"/>
                                        </p:tgtEl>
                                        <p:attrNameLst>
                                          <p:attrName>ppt_w</p:attrName>
                                        </p:attrNameLst>
                                      </p:cBhvr>
                                      <p:tavLst>
                                        <p:tav tm="0">
                                          <p:val>
                                            <p:fltVal val="0"/>
                                          </p:val>
                                        </p:tav>
                                        <p:tav tm="100000">
                                          <p:val>
                                            <p:strVal val="#ppt_w"/>
                                          </p:val>
                                        </p:tav>
                                      </p:tavLst>
                                    </p:anim>
                                    <p:anim calcmode="lin" valueType="num">
                                      <p:cBhvr>
                                        <p:cTn id="150" dur="500" fill="hold"/>
                                        <p:tgtEl>
                                          <p:spTgt spid="19536"/>
                                        </p:tgtEl>
                                        <p:attrNameLst>
                                          <p:attrName>ppt_h</p:attrName>
                                        </p:attrNameLst>
                                      </p:cBhvr>
                                      <p:tavLst>
                                        <p:tav tm="0">
                                          <p:val>
                                            <p:fltVal val="0"/>
                                          </p:val>
                                        </p:tav>
                                        <p:tav tm="100000">
                                          <p:val>
                                            <p:strVal val="#ppt_h"/>
                                          </p:val>
                                        </p:tav>
                                      </p:tavLst>
                                    </p:anim>
                                  </p:childTnLst>
                                </p:cTn>
                              </p:par>
                              <p:par>
                                <p:cTn id="151" presetID="23" presetClass="entr" presetSubtype="16" fill="hold" grpId="0" nodeType="withEffect">
                                  <p:stCondLst>
                                    <p:cond delay="0"/>
                                  </p:stCondLst>
                                  <p:childTnLst>
                                    <p:set>
                                      <p:cBhvr>
                                        <p:cTn id="152" dur="1" fill="hold">
                                          <p:stCondLst>
                                            <p:cond delay="0"/>
                                          </p:stCondLst>
                                        </p:cTn>
                                        <p:tgtEl>
                                          <p:spTgt spid="19540"/>
                                        </p:tgtEl>
                                        <p:attrNameLst>
                                          <p:attrName>style.visibility</p:attrName>
                                        </p:attrNameLst>
                                      </p:cBhvr>
                                      <p:to>
                                        <p:strVal val="visible"/>
                                      </p:to>
                                    </p:set>
                                    <p:anim calcmode="lin" valueType="num">
                                      <p:cBhvr>
                                        <p:cTn id="153" dur="500" fill="hold"/>
                                        <p:tgtEl>
                                          <p:spTgt spid="19540"/>
                                        </p:tgtEl>
                                        <p:attrNameLst>
                                          <p:attrName>ppt_w</p:attrName>
                                        </p:attrNameLst>
                                      </p:cBhvr>
                                      <p:tavLst>
                                        <p:tav tm="0">
                                          <p:val>
                                            <p:fltVal val="0"/>
                                          </p:val>
                                        </p:tav>
                                        <p:tav tm="100000">
                                          <p:val>
                                            <p:strVal val="#ppt_w"/>
                                          </p:val>
                                        </p:tav>
                                      </p:tavLst>
                                    </p:anim>
                                    <p:anim calcmode="lin" valueType="num">
                                      <p:cBhvr>
                                        <p:cTn id="154" dur="500" fill="hold"/>
                                        <p:tgtEl>
                                          <p:spTgt spid="19540"/>
                                        </p:tgtEl>
                                        <p:attrNameLst>
                                          <p:attrName>ppt_h</p:attrName>
                                        </p:attrNameLst>
                                      </p:cBhvr>
                                      <p:tavLst>
                                        <p:tav tm="0">
                                          <p:val>
                                            <p:fltVal val="0"/>
                                          </p:val>
                                        </p:tav>
                                        <p:tav tm="100000">
                                          <p:val>
                                            <p:strVal val="#ppt_h"/>
                                          </p:val>
                                        </p:tav>
                                      </p:tavLst>
                                    </p:anim>
                                  </p:childTnLst>
                                </p:cTn>
                              </p:par>
                            </p:childTnLst>
                          </p:cTn>
                        </p:par>
                        <p:par>
                          <p:cTn id="155" fill="hold" nodeType="afterGroup">
                            <p:stCondLst>
                              <p:cond delay="6500"/>
                            </p:stCondLst>
                            <p:childTnLst>
                              <p:par>
                                <p:cTn id="156" presetID="1" presetClass="entr" presetSubtype="0" fill="hold" grpId="0" nodeType="afterEffect">
                                  <p:stCondLst>
                                    <p:cond delay="0"/>
                                  </p:stCondLst>
                                  <p:childTnLst>
                                    <p:set>
                                      <p:cBhvr>
                                        <p:cTn id="157" dur="1" fill="hold">
                                          <p:stCondLst>
                                            <p:cond delay="0"/>
                                          </p:stCondLst>
                                        </p:cTn>
                                        <p:tgtEl>
                                          <p:spTgt spid="19498"/>
                                        </p:tgtEl>
                                        <p:attrNameLst>
                                          <p:attrName>style.visibility</p:attrName>
                                        </p:attrNameLst>
                                      </p:cBhvr>
                                      <p:to>
                                        <p:strVal val="visible"/>
                                      </p:to>
                                    </p:set>
                                  </p:childTnLst>
                                </p:cTn>
                              </p:par>
                              <p:par>
                                <p:cTn id="158" presetID="1" presetClass="entr" presetSubtype="0" fill="hold" grpId="0" nodeType="withEffect">
                                  <p:stCondLst>
                                    <p:cond delay="0"/>
                                  </p:stCondLst>
                                  <p:childTnLst>
                                    <p:set>
                                      <p:cBhvr>
                                        <p:cTn id="159" dur="1" fill="hold">
                                          <p:stCondLst>
                                            <p:cond delay="0"/>
                                          </p:stCondLst>
                                        </p:cTn>
                                        <p:tgtEl>
                                          <p:spTgt spid="19485"/>
                                        </p:tgtEl>
                                        <p:attrNameLst>
                                          <p:attrName>style.visibility</p:attrName>
                                        </p:attrNameLst>
                                      </p:cBhvr>
                                      <p:to>
                                        <p:strVal val="visible"/>
                                      </p:to>
                                    </p:set>
                                  </p:childTnLst>
                                </p:cTn>
                              </p:par>
                              <p:par>
                                <p:cTn id="160" presetID="1" presetClass="entr" presetSubtype="0" fill="hold" grpId="0" nodeType="withEffect">
                                  <p:stCondLst>
                                    <p:cond delay="0"/>
                                  </p:stCondLst>
                                  <p:childTnLst>
                                    <p:set>
                                      <p:cBhvr>
                                        <p:cTn id="161" dur="1" fill="hold">
                                          <p:stCondLst>
                                            <p:cond delay="0"/>
                                          </p:stCondLst>
                                        </p:cTn>
                                        <p:tgtEl>
                                          <p:spTgt spid="19484"/>
                                        </p:tgtEl>
                                        <p:attrNameLst>
                                          <p:attrName>style.visibility</p:attrName>
                                        </p:attrNameLst>
                                      </p:cBhvr>
                                      <p:to>
                                        <p:strVal val="visible"/>
                                      </p:to>
                                    </p:set>
                                  </p:childTnLst>
                                </p:cTn>
                              </p:par>
                            </p:childTnLst>
                          </p:cTn>
                        </p:par>
                      </p:childTnLst>
                    </p:cTn>
                  </p:par>
                  <p:par>
                    <p:cTn id="162" fill="hold" nodeType="clickPar">
                      <p:stCondLst>
                        <p:cond delay="indefinite"/>
                      </p:stCondLst>
                      <p:childTnLst>
                        <p:par>
                          <p:cTn id="163" fill="hold" nodeType="withGroup">
                            <p:stCondLst>
                              <p:cond delay="0"/>
                            </p:stCondLst>
                            <p:childTnLst>
                              <p:par>
                                <p:cTn id="164" presetID="22" presetClass="entr" presetSubtype="4" fill="hold" grpId="0" nodeType="clickEffect">
                                  <p:stCondLst>
                                    <p:cond delay="0"/>
                                  </p:stCondLst>
                                  <p:childTnLst>
                                    <p:set>
                                      <p:cBhvr>
                                        <p:cTn id="165" dur="1" fill="hold">
                                          <p:stCondLst>
                                            <p:cond delay="0"/>
                                          </p:stCondLst>
                                        </p:cTn>
                                        <p:tgtEl>
                                          <p:spTgt spid="19496"/>
                                        </p:tgtEl>
                                        <p:attrNameLst>
                                          <p:attrName>style.visibility</p:attrName>
                                        </p:attrNameLst>
                                      </p:cBhvr>
                                      <p:to>
                                        <p:strVal val="visible"/>
                                      </p:to>
                                    </p:set>
                                    <p:animEffect transition="in" filter="wipe(down)">
                                      <p:cBhvr>
                                        <p:cTn id="166" dur="1000"/>
                                        <p:tgtEl>
                                          <p:spTgt spid="19496"/>
                                        </p:tgtEl>
                                      </p:cBhvr>
                                    </p:animEffect>
                                  </p:childTnLst>
                                </p:cTn>
                              </p:par>
                            </p:childTnLst>
                          </p:cTn>
                        </p:par>
                        <p:par>
                          <p:cTn id="167" fill="hold" nodeType="afterGroup">
                            <p:stCondLst>
                              <p:cond delay="1000"/>
                            </p:stCondLst>
                            <p:childTnLst>
                              <p:par>
                                <p:cTn id="168" presetID="23" presetClass="entr" presetSubtype="16" fill="hold" grpId="0" nodeType="afterEffect">
                                  <p:stCondLst>
                                    <p:cond delay="0"/>
                                  </p:stCondLst>
                                  <p:childTnLst>
                                    <p:set>
                                      <p:cBhvr>
                                        <p:cTn id="169" dur="1" fill="hold">
                                          <p:stCondLst>
                                            <p:cond delay="0"/>
                                          </p:stCondLst>
                                        </p:cTn>
                                        <p:tgtEl>
                                          <p:spTgt spid="19537"/>
                                        </p:tgtEl>
                                        <p:attrNameLst>
                                          <p:attrName>style.visibility</p:attrName>
                                        </p:attrNameLst>
                                      </p:cBhvr>
                                      <p:to>
                                        <p:strVal val="visible"/>
                                      </p:to>
                                    </p:set>
                                    <p:anim calcmode="lin" valueType="num">
                                      <p:cBhvr>
                                        <p:cTn id="170" dur="500" fill="hold"/>
                                        <p:tgtEl>
                                          <p:spTgt spid="19537"/>
                                        </p:tgtEl>
                                        <p:attrNameLst>
                                          <p:attrName>ppt_w</p:attrName>
                                        </p:attrNameLst>
                                      </p:cBhvr>
                                      <p:tavLst>
                                        <p:tav tm="0">
                                          <p:val>
                                            <p:fltVal val="0"/>
                                          </p:val>
                                        </p:tav>
                                        <p:tav tm="100000">
                                          <p:val>
                                            <p:strVal val="#ppt_w"/>
                                          </p:val>
                                        </p:tav>
                                      </p:tavLst>
                                    </p:anim>
                                    <p:anim calcmode="lin" valueType="num">
                                      <p:cBhvr>
                                        <p:cTn id="171" dur="500" fill="hold"/>
                                        <p:tgtEl>
                                          <p:spTgt spid="19537"/>
                                        </p:tgtEl>
                                        <p:attrNameLst>
                                          <p:attrName>ppt_h</p:attrName>
                                        </p:attrNameLst>
                                      </p:cBhvr>
                                      <p:tavLst>
                                        <p:tav tm="0">
                                          <p:val>
                                            <p:fltVal val="0"/>
                                          </p:val>
                                        </p:tav>
                                        <p:tav tm="100000">
                                          <p:val>
                                            <p:strVal val="#ppt_h"/>
                                          </p:val>
                                        </p:tav>
                                      </p:tavLst>
                                    </p:anim>
                                  </p:childTnLst>
                                </p:cTn>
                              </p:par>
                            </p:childTnLst>
                          </p:cTn>
                        </p:par>
                        <p:par>
                          <p:cTn id="172" fill="hold" nodeType="afterGroup">
                            <p:stCondLst>
                              <p:cond delay="1500"/>
                            </p:stCondLst>
                            <p:childTnLst>
                              <p:par>
                                <p:cTn id="173" presetID="1" presetClass="entr" presetSubtype="0" fill="hold" grpId="0" nodeType="afterEffect">
                                  <p:stCondLst>
                                    <p:cond delay="0"/>
                                  </p:stCondLst>
                                  <p:childTnLst>
                                    <p:set>
                                      <p:cBhvr>
                                        <p:cTn id="174" dur="1" fill="hold">
                                          <p:stCondLst>
                                            <p:cond delay="0"/>
                                          </p:stCondLst>
                                        </p:cTn>
                                        <p:tgtEl>
                                          <p:spTgt spid="19509"/>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19489"/>
                                        </p:tgtEl>
                                        <p:attrNameLst>
                                          <p:attrName>style.visibility</p:attrName>
                                        </p:attrNameLst>
                                      </p:cBhvr>
                                      <p:to>
                                        <p:strVal val="visible"/>
                                      </p:to>
                                    </p:set>
                                  </p:childTnLst>
                                </p:cTn>
                              </p:par>
                            </p:childTnLst>
                          </p:cTn>
                        </p:par>
                        <p:par>
                          <p:cTn id="177" fill="hold" nodeType="afterGroup">
                            <p:stCondLst>
                              <p:cond delay="1500"/>
                            </p:stCondLst>
                            <p:childTnLst>
                              <p:par>
                                <p:cTn id="178" presetID="22" presetClass="entr" presetSubtype="8" fill="hold" grpId="0" nodeType="afterEffect">
                                  <p:stCondLst>
                                    <p:cond delay="0"/>
                                  </p:stCondLst>
                                  <p:childTnLst>
                                    <p:set>
                                      <p:cBhvr>
                                        <p:cTn id="179" dur="1" fill="hold">
                                          <p:stCondLst>
                                            <p:cond delay="0"/>
                                          </p:stCondLst>
                                        </p:cTn>
                                        <p:tgtEl>
                                          <p:spTgt spid="19528"/>
                                        </p:tgtEl>
                                        <p:attrNameLst>
                                          <p:attrName>style.visibility</p:attrName>
                                        </p:attrNameLst>
                                      </p:cBhvr>
                                      <p:to>
                                        <p:strVal val="visible"/>
                                      </p:to>
                                    </p:set>
                                    <p:animEffect transition="in" filter="wipe(left)">
                                      <p:cBhvr>
                                        <p:cTn id="180" dur="1000"/>
                                        <p:tgtEl>
                                          <p:spTgt spid="19528"/>
                                        </p:tgtEl>
                                      </p:cBhvr>
                                    </p:animEffect>
                                  </p:childTnLst>
                                </p:cTn>
                              </p:par>
                            </p:childTnLst>
                          </p:cTn>
                        </p:par>
                        <p:par>
                          <p:cTn id="181" fill="hold" nodeType="afterGroup">
                            <p:stCondLst>
                              <p:cond delay="2500"/>
                            </p:stCondLst>
                            <p:childTnLst>
                              <p:par>
                                <p:cTn id="182" presetID="23" presetClass="entr" presetSubtype="16" fill="hold" grpId="0" nodeType="afterEffect">
                                  <p:stCondLst>
                                    <p:cond delay="0"/>
                                  </p:stCondLst>
                                  <p:childTnLst>
                                    <p:set>
                                      <p:cBhvr>
                                        <p:cTn id="183" dur="1" fill="hold">
                                          <p:stCondLst>
                                            <p:cond delay="0"/>
                                          </p:stCondLst>
                                        </p:cTn>
                                        <p:tgtEl>
                                          <p:spTgt spid="19538"/>
                                        </p:tgtEl>
                                        <p:attrNameLst>
                                          <p:attrName>style.visibility</p:attrName>
                                        </p:attrNameLst>
                                      </p:cBhvr>
                                      <p:to>
                                        <p:strVal val="visible"/>
                                      </p:to>
                                    </p:set>
                                    <p:anim calcmode="lin" valueType="num">
                                      <p:cBhvr>
                                        <p:cTn id="184" dur="500" fill="hold"/>
                                        <p:tgtEl>
                                          <p:spTgt spid="19538"/>
                                        </p:tgtEl>
                                        <p:attrNameLst>
                                          <p:attrName>ppt_w</p:attrName>
                                        </p:attrNameLst>
                                      </p:cBhvr>
                                      <p:tavLst>
                                        <p:tav tm="0">
                                          <p:val>
                                            <p:fltVal val="0"/>
                                          </p:val>
                                        </p:tav>
                                        <p:tav tm="100000">
                                          <p:val>
                                            <p:strVal val="#ppt_w"/>
                                          </p:val>
                                        </p:tav>
                                      </p:tavLst>
                                    </p:anim>
                                    <p:anim calcmode="lin" valueType="num">
                                      <p:cBhvr>
                                        <p:cTn id="185" dur="500" fill="hold"/>
                                        <p:tgtEl>
                                          <p:spTgt spid="19538"/>
                                        </p:tgtEl>
                                        <p:attrNameLst>
                                          <p:attrName>ppt_h</p:attrName>
                                        </p:attrNameLst>
                                      </p:cBhvr>
                                      <p:tavLst>
                                        <p:tav tm="0">
                                          <p:val>
                                            <p:fltVal val="0"/>
                                          </p:val>
                                        </p:tav>
                                        <p:tav tm="100000">
                                          <p:val>
                                            <p:strVal val="#ppt_h"/>
                                          </p:val>
                                        </p:tav>
                                      </p:tavLst>
                                    </p:anim>
                                  </p:childTnLst>
                                </p:cTn>
                              </p:par>
                            </p:childTnLst>
                          </p:cTn>
                        </p:par>
                        <p:par>
                          <p:cTn id="186" fill="hold" nodeType="afterGroup">
                            <p:stCondLst>
                              <p:cond delay="3000"/>
                            </p:stCondLst>
                            <p:childTnLst>
                              <p:par>
                                <p:cTn id="187" presetID="22" presetClass="entr" presetSubtype="1" fill="hold" grpId="0" nodeType="afterEffect">
                                  <p:stCondLst>
                                    <p:cond delay="0"/>
                                  </p:stCondLst>
                                  <p:childTnLst>
                                    <p:set>
                                      <p:cBhvr>
                                        <p:cTn id="188" dur="1" fill="hold">
                                          <p:stCondLst>
                                            <p:cond delay="0"/>
                                          </p:stCondLst>
                                        </p:cTn>
                                        <p:tgtEl>
                                          <p:spTgt spid="19529"/>
                                        </p:tgtEl>
                                        <p:attrNameLst>
                                          <p:attrName>style.visibility</p:attrName>
                                        </p:attrNameLst>
                                      </p:cBhvr>
                                      <p:to>
                                        <p:strVal val="visible"/>
                                      </p:to>
                                    </p:set>
                                    <p:animEffect transition="in" filter="wipe(up)">
                                      <p:cBhvr>
                                        <p:cTn id="189" dur="1000"/>
                                        <p:tgtEl>
                                          <p:spTgt spid="19529"/>
                                        </p:tgtEl>
                                      </p:cBhvr>
                                    </p:animEffect>
                                  </p:childTnLst>
                                </p:cTn>
                              </p:par>
                            </p:childTnLst>
                          </p:cTn>
                        </p:par>
                        <p:par>
                          <p:cTn id="190" fill="hold" nodeType="afterGroup">
                            <p:stCondLst>
                              <p:cond delay="4000"/>
                            </p:stCondLst>
                            <p:childTnLst>
                              <p:par>
                                <p:cTn id="191" presetID="1" presetClass="entr" presetSubtype="0" fill="hold" grpId="0" nodeType="afterEffect">
                                  <p:stCondLst>
                                    <p:cond delay="0"/>
                                  </p:stCondLst>
                                  <p:childTnLst>
                                    <p:set>
                                      <p:cBhvr>
                                        <p:cTn id="192" dur="1" fill="hold">
                                          <p:stCondLst>
                                            <p:cond delay="0"/>
                                          </p:stCondLst>
                                        </p:cTn>
                                        <p:tgtEl>
                                          <p:spTgt spid="19492"/>
                                        </p:tgtEl>
                                        <p:attrNameLst>
                                          <p:attrName>style.visibility</p:attrName>
                                        </p:attrNameLst>
                                      </p:cBhvr>
                                      <p:to>
                                        <p:strVal val="visible"/>
                                      </p:to>
                                    </p:set>
                                  </p:childTnLst>
                                </p:cTn>
                              </p:par>
                            </p:childTnLst>
                          </p:cTn>
                        </p:par>
                        <p:par>
                          <p:cTn id="193" fill="hold" nodeType="afterGroup">
                            <p:stCondLst>
                              <p:cond delay="4000"/>
                            </p:stCondLst>
                            <p:childTnLst>
                              <p:par>
                                <p:cTn id="194" presetID="22" presetClass="entr" presetSubtype="8" fill="hold" grpId="0" nodeType="afterEffect">
                                  <p:stCondLst>
                                    <p:cond delay="0"/>
                                  </p:stCondLst>
                                  <p:childTnLst>
                                    <p:set>
                                      <p:cBhvr>
                                        <p:cTn id="195" dur="1" fill="hold">
                                          <p:stCondLst>
                                            <p:cond delay="0"/>
                                          </p:stCondLst>
                                        </p:cTn>
                                        <p:tgtEl>
                                          <p:spTgt spid="19502"/>
                                        </p:tgtEl>
                                        <p:attrNameLst>
                                          <p:attrName>style.visibility</p:attrName>
                                        </p:attrNameLst>
                                      </p:cBhvr>
                                      <p:to>
                                        <p:strVal val="visible"/>
                                      </p:to>
                                    </p:set>
                                    <p:animEffect transition="in" filter="wipe(left)">
                                      <p:cBhvr>
                                        <p:cTn id="196" dur="1000"/>
                                        <p:tgtEl>
                                          <p:spTgt spid="19502"/>
                                        </p:tgtEl>
                                      </p:cBhvr>
                                    </p:animEffect>
                                  </p:childTnLst>
                                </p:cTn>
                              </p:par>
                            </p:childTnLst>
                          </p:cTn>
                        </p:par>
                        <p:par>
                          <p:cTn id="197" fill="hold" nodeType="afterGroup">
                            <p:stCondLst>
                              <p:cond delay="5000"/>
                            </p:stCondLst>
                            <p:childTnLst>
                              <p:par>
                                <p:cTn id="198" presetID="1" presetClass="entr" presetSubtype="0" fill="hold" grpId="0" nodeType="afterEffect">
                                  <p:stCondLst>
                                    <p:cond delay="0"/>
                                  </p:stCondLst>
                                  <p:childTnLst>
                                    <p:set>
                                      <p:cBhvr>
                                        <p:cTn id="199" dur="1" fill="hold">
                                          <p:stCondLst>
                                            <p:cond delay="0"/>
                                          </p:stCondLst>
                                        </p:cTn>
                                        <p:tgtEl>
                                          <p:spTgt spid="19514"/>
                                        </p:tgtEl>
                                        <p:attrNameLst>
                                          <p:attrName>style.visibility</p:attrName>
                                        </p:attrNameLst>
                                      </p:cBhvr>
                                      <p:to>
                                        <p:strVal val="visible"/>
                                      </p:to>
                                    </p:set>
                                  </p:childTnLst>
                                </p:cTn>
                              </p:par>
                            </p:childTnLst>
                          </p:cTn>
                        </p:par>
                        <p:par>
                          <p:cTn id="200" fill="hold" nodeType="afterGroup">
                            <p:stCondLst>
                              <p:cond delay="5000"/>
                            </p:stCondLst>
                            <p:childTnLst>
                              <p:par>
                                <p:cTn id="201" presetID="22" presetClass="entr" presetSubtype="1" fill="hold" grpId="0" nodeType="afterEffect">
                                  <p:stCondLst>
                                    <p:cond delay="0"/>
                                  </p:stCondLst>
                                  <p:childTnLst>
                                    <p:set>
                                      <p:cBhvr>
                                        <p:cTn id="202" dur="1" fill="hold">
                                          <p:stCondLst>
                                            <p:cond delay="0"/>
                                          </p:stCondLst>
                                        </p:cTn>
                                        <p:tgtEl>
                                          <p:spTgt spid="19530"/>
                                        </p:tgtEl>
                                        <p:attrNameLst>
                                          <p:attrName>style.visibility</p:attrName>
                                        </p:attrNameLst>
                                      </p:cBhvr>
                                      <p:to>
                                        <p:strVal val="visible"/>
                                      </p:to>
                                    </p:set>
                                    <p:animEffect transition="in" filter="wipe(up)">
                                      <p:cBhvr>
                                        <p:cTn id="203" dur="1000"/>
                                        <p:tgtEl>
                                          <p:spTgt spid="19530"/>
                                        </p:tgtEl>
                                      </p:cBhvr>
                                    </p:animEffect>
                                  </p:childTnLst>
                                </p:cTn>
                              </p:par>
                              <p:par>
                                <p:cTn id="204" presetID="22" presetClass="entr" presetSubtype="2" fill="hold" grpId="0" nodeType="withEffect">
                                  <p:stCondLst>
                                    <p:cond delay="0"/>
                                  </p:stCondLst>
                                  <p:childTnLst>
                                    <p:set>
                                      <p:cBhvr>
                                        <p:cTn id="205" dur="1" fill="hold">
                                          <p:stCondLst>
                                            <p:cond delay="0"/>
                                          </p:stCondLst>
                                        </p:cTn>
                                        <p:tgtEl>
                                          <p:spTgt spid="19531"/>
                                        </p:tgtEl>
                                        <p:attrNameLst>
                                          <p:attrName>style.visibility</p:attrName>
                                        </p:attrNameLst>
                                      </p:cBhvr>
                                      <p:to>
                                        <p:strVal val="visible"/>
                                      </p:to>
                                    </p:set>
                                    <p:animEffect transition="in" filter="wipe(right)">
                                      <p:cBhvr>
                                        <p:cTn id="206" dur="1000"/>
                                        <p:tgtEl>
                                          <p:spTgt spid="19531"/>
                                        </p:tgtEl>
                                      </p:cBhvr>
                                    </p:animEffect>
                                  </p:childTnLst>
                                </p:cTn>
                              </p:par>
                            </p:childTnLst>
                          </p:cTn>
                        </p:par>
                        <p:par>
                          <p:cTn id="207" fill="hold" nodeType="afterGroup">
                            <p:stCondLst>
                              <p:cond delay="6000"/>
                            </p:stCondLst>
                            <p:childTnLst>
                              <p:par>
                                <p:cTn id="208" presetID="23" presetClass="entr" presetSubtype="16" fill="hold" grpId="0" nodeType="afterEffect">
                                  <p:stCondLst>
                                    <p:cond delay="0"/>
                                  </p:stCondLst>
                                  <p:childTnLst>
                                    <p:set>
                                      <p:cBhvr>
                                        <p:cTn id="209" dur="1" fill="hold">
                                          <p:stCondLst>
                                            <p:cond delay="0"/>
                                          </p:stCondLst>
                                        </p:cTn>
                                        <p:tgtEl>
                                          <p:spTgt spid="19539"/>
                                        </p:tgtEl>
                                        <p:attrNameLst>
                                          <p:attrName>style.visibility</p:attrName>
                                        </p:attrNameLst>
                                      </p:cBhvr>
                                      <p:to>
                                        <p:strVal val="visible"/>
                                      </p:to>
                                    </p:set>
                                    <p:anim calcmode="lin" valueType="num">
                                      <p:cBhvr>
                                        <p:cTn id="210" dur="500" fill="hold"/>
                                        <p:tgtEl>
                                          <p:spTgt spid="19539"/>
                                        </p:tgtEl>
                                        <p:attrNameLst>
                                          <p:attrName>ppt_w</p:attrName>
                                        </p:attrNameLst>
                                      </p:cBhvr>
                                      <p:tavLst>
                                        <p:tav tm="0">
                                          <p:val>
                                            <p:fltVal val="0"/>
                                          </p:val>
                                        </p:tav>
                                        <p:tav tm="100000">
                                          <p:val>
                                            <p:strVal val="#ppt_w"/>
                                          </p:val>
                                        </p:tav>
                                      </p:tavLst>
                                    </p:anim>
                                    <p:anim calcmode="lin" valueType="num">
                                      <p:cBhvr>
                                        <p:cTn id="211" dur="500" fill="hold"/>
                                        <p:tgtEl>
                                          <p:spTgt spid="19539"/>
                                        </p:tgtEl>
                                        <p:attrNameLst>
                                          <p:attrName>ppt_h</p:attrName>
                                        </p:attrNameLst>
                                      </p:cBhvr>
                                      <p:tavLst>
                                        <p:tav tm="0">
                                          <p:val>
                                            <p:fltVal val="0"/>
                                          </p:val>
                                        </p:tav>
                                        <p:tav tm="100000">
                                          <p:val>
                                            <p:strVal val="#ppt_h"/>
                                          </p:val>
                                        </p:tav>
                                      </p:tavLst>
                                    </p:anim>
                                  </p:childTnLst>
                                </p:cTn>
                              </p:par>
                            </p:childTnLst>
                          </p:cTn>
                        </p:par>
                        <p:par>
                          <p:cTn id="212" fill="hold" nodeType="afterGroup">
                            <p:stCondLst>
                              <p:cond delay="6500"/>
                            </p:stCondLst>
                            <p:childTnLst>
                              <p:par>
                                <p:cTn id="213" presetID="1" presetClass="entr" presetSubtype="0" fill="hold" grpId="0" nodeType="afterEffect">
                                  <p:stCondLst>
                                    <p:cond delay="0"/>
                                  </p:stCondLst>
                                  <p:childTnLst>
                                    <p:set>
                                      <p:cBhvr>
                                        <p:cTn id="214" dur="1" fill="hold">
                                          <p:stCondLst>
                                            <p:cond delay="0"/>
                                          </p:stCondLst>
                                        </p:cTn>
                                        <p:tgtEl>
                                          <p:spTgt spid="19486"/>
                                        </p:tgtEl>
                                        <p:attrNameLst>
                                          <p:attrName>style.visibility</p:attrName>
                                        </p:attrNameLst>
                                      </p:cBhvr>
                                      <p:to>
                                        <p:strVal val="visible"/>
                                      </p:to>
                                    </p:set>
                                  </p:childTnLst>
                                </p:cTn>
                              </p:par>
                              <p:par>
                                <p:cTn id="215" presetID="1" presetClass="entr" presetSubtype="0" fill="hold" grpId="0" nodeType="withEffect">
                                  <p:stCondLst>
                                    <p:cond delay="0"/>
                                  </p:stCondLst>
                                  <p:childTnLst>
                                    <p:set>
                                      <p:cBhvr>
                                        <p:cTn id="216" dur="1" fill="hold">
                                          <p:stCondLst>
                                            <p:cond delay="0"/>
                                          </p:stCondLst>
                                        </p:cTn>
                                        <p:tgtEl>
                                          <p:spTgt spid="194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80" grpId="0"/>
      <p:bldP spid="19484" grpId="0"/>
      <p:bldP spid="19485" grpId="0"/>
      <p:bldP spid="19486" grpId="0"/>
      <p:bldP spid="19487" grpId="0"/>
      <p:bldP spid="19488" grpId="0"/>
      <p:bldP spid="19489" grpId="0"/>
      <p:bldP spid="19490" grpId="0"/>
      <p:bldP spid="19491" grpId="0"/>
      <p:bldP spid="19492" grpId="0"/>
      <p:bldP spid="19494" grpId="0" animBg="1"/>
      <p:bldP spid="19495" grpId="0" animBg="1"/>
      <p:bldP spid="19496" grpId="0" animBg="1"/>
      <p:bldP spid="19498" grpId="0"/>
      <p:bldP spid="19499" grpId="0"/>
      <p:bldP spid="19500" grpId="0" animBg="1"/>
      <p:bldP spid="19501" grpId="0" animBg="1"/>
      <p:bldP spid="19502" grpId="0" animBg="1"/>
      <p:bldP spid="19507" grpId="0"/>
      <p:bldP spid="19508" grpId="0"/>
      <p:bldP spid="19509" grpId="0"/>
      <p:bldP spid="19510" grpId="0"/>
      <p:bldP spid="19511" grpId="0"/>
      <p:bldP spid="19512" grpId="0"/>
      <p:bldP spid="19513" grpId="0"/>
      <p:bldP spid="19514" grpId="0"/>
      <p:bldP spid="19515" grpId="0"/>
      <p:bldP spid="19516" grpId="0"/>
      <p:bldP spid="19517" grpId="0"/>
      <p:bldP spid="19519" grpId="0" animBg="1"/>
      <p:bldP spid="19519" grpId="1" animBg="1"/>
      <p:bldP spid="19520" grpId="0" animBg="1"/>
      <p:bldP spid="19521" grpId="0" animBg="1"/>
      <p:bldP spid="19522" grpId="0"/>
      <p:bldP spid="19523" grpId="0" animBg="1"/>
      <p:bldP spid="19524" grpId="0" animBg="1"/>
      <p:bldP spid="19525" grpId="0" animBg="1"/>
      <p:bldP spid="19526" grpId="0" animBg="1"/>
      <p:bldP spid="19527" grpId="0" animBg="1"/>
      <p:bldP spid="19528" grpId="0" animBg="1"/>
      <p:bldP spid="19529" grpId="0" animBg="1"/>
      <p:bldP spid="19530" grpId="0" animBg="1"/>
      <p:bldP spid="19531" grpId="0" animBg="1"/>
      <p:bldP spid="19497" grpId="0" animBg="1"/>
      <p:bldP spid="19493" grpId="0" animBg="1"/>
      <p:bldP spid="19503" grpId="0" animBg="1"/>
      <p:bldP spid="19532" grpId="0" animBg="1"/>
      <p:bldP spid="19533" grpId="0" animBg="1"/>
      <p:bldP spid="19534" grpId="0" animBg="1"/>
      <p:bldP spid="19535" grpId="0" animBg="1"/>
      <p:bldP spid="19536" grpId="0" animBg="1"/>
      <p:bldP spid="19537" grpId="0" animBg="1"/>
      <p:bldP spid="19538" grpId="0" animBg="1"/>
      <p:bldP spid="19539" grpId="0" animBg="1"/>
      <p:bldP spid="19540" grpId="0" animBg="1"/>
      <p:bldP spid="8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0"/>
          <p:cNvGrpSpPr>
            <a:grpSpLocks/>
          </p:cNvGrpSpPr>
          <p:nvPr/>
        </p:nvGrpSpPr>
        <p:grpSpPr bwMode="auto">
          <a:xfrm>
            <a:off x="1479550" y="2624138"/>
            <a:ext cx="2676525" cy="2851150"/>
            <a:chOff x="3889" y="1389"/>
            <a:chExt cx="1686" cy="1796"/>
          </a:xfrm>
        </p:grpSpPr>
        <p:sp>
          <p:nvSpPr>
            <p:cNvPr id="41024" name="Rectangle 7"/>
            <p:cNvSpPr>
              <a:spLocks noChangeArrowheads="1"/>
            </p:cNvSpPr>
            <p:nvPr/>
          </p:nvSpPr>
          <p:spPr bwMode="auto">
            <a:xfrm>
              <a:off x="4137" y="1389"/>
              <a:ext cx="1435" cy="1236"/>
            </a:xfrm>
            <a:prstGeom prst="rect">
              <a:avLst/>
            </a:prstGeom>
            <a:noFill/>
            <a:ln w="15875" algn="ctr">
              <a:solidFill>
                <a:schemeClr val="tx1"/>
              </a:solidFill>
              <a:miter lim="800000"/>
              <a:headEnd/>
              <a:tailEnd/>
            </a:ln>
            <a:effectLst/>
          </p:spPr>
          <p:txBody>
            <a:bodyPr wrap="none" anchor="ctr"/>
            <a:lstStyle/>
            <a:p>
              <a:pPr algn="l"/>
              <a:endParaRPr lang="en-US"/>
            </a:p>
          </p:txBody>
        </p:sp>
        <p:grpSp>
          <p:nvGrpSpPr>
            <p:cNvPr id="41025" name="Group 17"/>
            <p:cNvGrpSpPr>
              <a:grpSpLocks/>
            </p:cNvGrpSpPr>
            <p:nvPr/>
          </p:nvGrpSpPr>
          <p:grpSpPr bwMode="auto">
            <a:xfrm>
              <a:off x="4131" y="1389"/>
              <a:ext cx="1444" cy="1242"/>
              <a:chOff x="1281" y="1389"/>
              <a:chExt cx="1254" cy="1242"/>
            </a:xfrm>
          </p:grpSpPr>
          <p:sp>
            <p:nvSpPr>
              <p:cNvPr id="41028" name="Line 18"/>
              <p:cNvSpPr>
                <a:spLocks noChangeShapeType="1"/>
              </p:cNvSpPr>
              <p:nvPr/>
            </p:nvSpPr>
            <p:spPr bwMode="auto">
              <a:xfrm>
                <a:off x="1292" y="1389"/>
                <a:ext cx="0" cy="1242"/>
              </a:xfrm>
              <a:prstGeom prst="line">
                <a:avLst/>
              </a:prstGeom>
              <a:noFill/>
              <a:ln w="15875">
                <a:solidFill>
                  <a:schemeClr val="tx1"/>
                </a:solidFill>
                <a:round/>
                <a:headEnd/>
                <a:tailEnd/>
              </a:ln>
              <a:effectLst/>
            </p:spPr>
            <p:txBody>
              <a:bodyPr wrap="none" anchor="ctr"/>
              <a:lstStyle/>
              <a:p>
                <a:endParaRPr lang="en-US"/>
              </a:p>
            </p:txBody>
          </p:sp>
          <p:sp>
            <p:nvSpPr>
              <p:cNvPr id="41029" name="Line 19"/>
              <p:cNvSpPr>
                <a:spLocks noChangeShapeType="1"/>
              </p:cNvSpPr>
              <p:nvPr/>
            </p:nvSpPr>
            <p:spPr bwMode="auto">
              <a:xfrm>
                <a:off x="1281" y="2630"/>
                <a:ext cx="1254" cy="0"/>
              </a:xfrm>
              <a:prstGeom prst="line">
                <a:avLst/>
              </a:prstGeom>
              <a:noFill/>
              <a:ln w="15875">
                <a:solidFill>
                  <a:schemeClr val="tx1"/>
                </a:solidFill>
                <a:round/>
                <a:headEnd/>
                <a:tailEnd/>
              </a:ln>
              <a:effectLst/>
            </p:spPr>
            <p:txBody>
              <a:bodyPr wrap="none" anchor="ctr"/>
              <a:lstStyle/>
              <a:p>
                <a:endParaRPr lang="en-US"/>
              </a:p>
            </p:txBody>
          </p:sp>
        </p:grpSp>
        <p:sp>
          <p:nvSpPr>
            <p:cNvPr id="41026" name="Text Box 23"/>
            <p:cNvSpPr txBox="1">
              <a:spLocks noChangeArrowheads="1"/>
            </p:cNvSpPr>
            <p:nvPr/>
          </p:nvSpPr>
          <p:spPr bwMode="auto">
            <a:xfrm rot="-5400000">
              <a:off x="3665" y="1929"/>
              <a:ext cx="622" cy="173"/>
            </a:xfrm>
            <a:prstGeom prst="rect">
              <a:avLst/>
            </a:prstGeom>
            <a:noFill/>
            <a:ln w="15875" algn="ctr">
              <a:noFill/>
              <a:miter lim="800000"/>
              <a:headEnd/>
              <a:tailEnd/>
            </a:ln>
            <a:effectLst/>
          </p:spPr>
          <p:txBody>
            <a:bodyPr wrap="none" anchor="ctr"/>
            <a:lstStyle/>
            <a:p>
              <a:pPr algn="l"/>
              <a:r>
                <a:rPr lang="en-US" sz="1200" b="1"/>
                <a:t>Price Level</a:t>
              </a:r>
            </a:p>
          </p:txBody>
        </p:sp>
        <p:sp>
          <p:nvSpPr>
            <p:cNvPr id="41027" name="Text Box 27"/>
            <p:cNvSpPr txBox="1">
              <a:spLocks noChangeArrowheads="1"/>
            </p:cNvSpPr>
            <p:nvPr/>
          </p:nvSpPr>
          <p:spPr bwMode="auto">
            <a:xfrm>
              <a:off x="4148" y="2819"/>
              <a:ext cx="1264" cy="366"/>
            </a:xfrm>
            <a:prstGeom prst="rect">
              <a:avLst/>
            </a:prstGeom>
            <a:noFill/>
            <a:ln w="15875" algn="ctr">
              <a:noFill/>
              <a:miter lim="800000"/>
              <a:headEnd/>
              <a:tailEnd/>
            </a:ln>
            <a:effectLst/>
          </p:spPr>
          <p:txBody>
            <a:bodyPr wrap="none" anchor="ctr"/>
            <a:lstStyle/>
            <a:p>
              <a:r>
                <a:rPr lang="en-US" sz="1600" b="1"/>
                <a:t>Real GDP</a:t>
              </a:r>
            </a:p>
            <a:p>
              <a:r>
                <a:rPr lang="en-US" sz="1600" b="1"/>
                <a:t>(billions of dollars)</a:t>
              </a:r>
            </a:p>
          </p:txBody>
        </p:sp>
      </p:grpSp>
      <p:sp>
        <p:nvSpPr>
          <p:cNvPr id="19484" name="Text Box 28"/>
          <p:cNvSpPr txBox="1">
            <a:spLocks noChangeArrowheads="1"/>
          </p:cNvSpPr>
          <p:nvPr/>
        </p:nvSpPr>
        <p:spPr bwMode="auto">
          <a:xfrm>
            <a:off x="2136775" y="4583113"/>
            <a:ext cx="360363" cy="274637"/>
          </a:xfrm>
          <a:prstGeom prst="rect">
            <a:avLst/>
          </a:prstGeom>
          <a:noFill/>
          <a:ln w="9525">
            <a:noFill/>
            <a:miter lim="800000"/>
            <a:headEnd/>
            <a:tailEnd/>
          </a:ln>
        </p:spPr>
        <p:txBody>
          <a:bodyPr wrap="none">
            <a:spAutoFit/>
          </a:bodyPr>
          <a:lstStyle/>
          <a:p>
            <a:pPr algn="l"/>
            <a:r>
              <a:rPr lang="en-US" sz="1200" b="1" i="1"/>
              <a:t>Q</a:t>
            </a:r>
            <a:r>
              <a:rPr lang="en-US" sz="1200" b="1" i="1" baseline="-25000"/>
              <a:t>1</a:t>
            </a:r>
          </a:p>
        </p:txBody>
      </p:sp>
      <p:sp>
        <p:nvSpPr>
          <p:cNvPr id="19485" name="Text Box 29"/>
          <p:cNvSpPr txBox="1">
            <a:spLocks noChangeArrowheads="1"/>
          </p:cNvSpPr>
          <p:nvPr/>
        </p:nvSpPr>
        <p:spPr bwMode="auto">
          <a:xfrm>
            <a:off x="2670175" y="4583113"/>
            <a:ext cx="336550" cy="274637"/>
          </a:xfrm>
          <a:prstGeom prst="rect">
            <a:avLst/>
          </a:prstGeom>
          <a:noFill/>
          <a:ln w="9525">
            <a:noFill/>
            <a:miter lim="800000"/>
            <a:headEnd/>
            <a:tailEnd/>
          </a:ln>
        </p:spPr>
        <p:txBody>
          <a:bodyPr wrap="none">
            <a:spAutoFit/>
          </a:bodyPr>
          <a:lstStyle/>
          <a:p>
            <a:pPr algn="l"/>
            <a:r>
              <a:rPr lang="en-US" sz="1200" b="1" i="1"/>
              <a:t>Q</a:t>
            </a:r>
            <a:r>
              <a:rPr lang="en-US" sz="1200" b="1" i="1" baseline="-25000"/>
              <a:t>f</a:t>
            </a:r>
          </a:p>
        </p:txBody>
      </p:sp>
      <p:sp>
        <p:nvSpPr>
          <p:cNvPr id="19486" name="Text Box 30"/>
          <p:cNvSpPr txBox="1">
            <a:spLocks noChangeArrowheads="1"/>
          </p:cNvSpPr>
          <p:nvPr/>
        </p:nvSpPr>
        <p:spPr bwMode="auto">
          <a:xfrm>
            <a:off x="2870200" y="4583113"/>
            <a:ext cx="360363" cy="274637"/>
          </a:xfrm>
          <a:prstGeom prst="rect">
            <a:avLst/>
          </a:prstGeom>
          <a:noFill/>
          <a:ln w="9525">
            <a:noFill/>
            <a:miter lim="800000"/>
            <a:headEnd/>
            <a:tailEnd/>
          </a:ln>
        </p:spPr>
        <p:txBody>
          <a:bodyPr wrap="none">
            <a:spAutoFit/>
          </a:bodyPr>
          <a:lstStyle/>
          <a:p>
            <a:pPr algn="l"/>
            <a:r>
              <a:rPr lang="en-US" sz="1200" b="1" i="1"/>
              <a:t>Q</a:t>
            </a:r>
            <a:r>
              <a:rPr lang="en-US" sz="1200" b="1" i="1" baseline="-25000"/>
              <a:t>3</a:t>
            </a:r>
          </a:p>
        </p:txBody>
      </p:sp>
      <p:sp>
        <p:nvSpPr>
          <p:cNvPr id="19498" name="Text Box 42"/>
          <p:cNvSpPr txBox="1">
            <a:spLocks noChangeArrowheads="1"/>
          </p:cNvSpPr>
          <p:nvPr/>
        </p:nvSpPr>
        <p:spPr bwMode="auto">
          <a:xfrm>
            <a:off x="1573213" y="3476625"/>
            <a:ext cx="342900" cy="274638"/>
          </a:xfrm>
          <a:prstGeom prst="rect">
            <a:avLst/>
          </a:prstGeom>
          <a:noFill/>
          <a:ln w="9525">
            <a:noFill/>
            <a:miter lim="800000"/>
            <a:headEnd/>
            <a:tailEnd/>
          </a:ln>
        </p:spPr>
        <p:txBody>
          <a:bodyPr wrap="none">
            <a:spAutoFit/>
          </a:bodyPr>
          <a:lstStyle/>
          <a:p>
            <a:pPr algn="l"/>
            <a:r>
              <a:rPr lang="en-US" sz="1200" b="1" i="1"/>
              <a:t>P</a:t>
            </a:r>
            <a:r>
              <a:rPr lang="en-US" sz="1200" b="1" i="1" baseline="-25000"/>
              <a:t>2</a:t>
            </a:r>
          </a:p>
        </p:txBody>
      </p:sp>
      <p:sp>
        <p:nvSpPr>
          <p:cNvPr id="19499" name="Text Box 43"/>
          <p:cNvSpPr txBox="1">
            <a:spLocks noChangeArrowheads="1"/>
          </p:cNvSpPr>
          <p:nvPr/>
        </p:nvSpPr>
        <p:spPr bwMode="auto">
          <a:xfrm>
            <a:off x="1574800" y="2973388"/>
            <a:ext cx="342900" cy="274637"/>
          </a:xfrm>
          <a:prstGeom prst="rect">
            <a:avLst/>
          </a:prstGeom>
          <a:noFill/>
          <a:ln w="9525">
            <a:noFill/>
            <a:miter lim="800000"/>
            <a:headEnd/>
            <a:tailEnd/>
          </a:ln>
        </p:spPr>
        <p:txBody>
          <a:bodyPr wrap="none">
            <a:spAutoFit/>
          </a:bodyPr>
          <a:lstStyle/>
          <a:p>
            <a:pPr algn="l"/>
            <a:r>
              <a:rPr lang="en-US" sz="1200" b="1" i="1"/>
              <a:t>P</a:t>
            </a:r>
            <a:r>
              <a:rPr lang="en-US" sz="1200" b="1" i="1" baseline="-25000"/>
              <a:t>3</a:t>
            </a:r>
          </a:p>
        </p:txBody>
      </p:sp>
      <p:sp>
        <p:nvSpPr>
          <p:cNvPr id="19500" name="Freeform 44"/>
          <p:cNvSpPr>
            <a:spLocks/>
          </p:cNvSpPr>
          <p:nvPr/>
        </p:nvSpPr>
        <p:spPr bwMode="auto">
          <a:xfrm>
            <a:off x="1944688" y="3048000"/>
            <a:ext cx="1447800" cy="1423988"/>
          </a:xfrm>
          <a:custGeom>
            <a:avLst/>
            <a:gdLst>
              <a:gd name="T0" fmla="*/ 0 w 2000"/>
              <a:gd name="T1" fmla="*/ 0 h 1547"/>
              <a:gd name="T2" fmla="*/ 2147483647 w 2000"/>
              <a:gd name="T3" fmla="*/ 2147483647 h 1547"/>
              <a:gd name="T4" fmla="*/ 2147483647 w 2000"/>
              <a:gd name="T5" fmla="*/ 2147483647 h 1547"/>
              <a:gd name="T6" fmla="*/ 2147483647 w 2000"/>
              <a:gd name="T7" fmla="*/ 2147483647 h 1547"/>
              <a:gd name="T8" fmla="*/ 2147483647 w 2000"/>
              <a:gd name="T9" fmla="*/ 2147483647 h 1547"/>
              <a:gd name="T10" fmla="*/ 0 60000 65536"/>
              <a:gd name="T11" fmla="*/ 0 60000 65536"/>
              <a:gd name="T12" fmla="*/ 0 60000 65536"/>
              <a:gd name="T13" fmla="*/ 0 60000 65536"/>
              <a:gd name="T14" fmla="*/ 0 60000 65536"/>
              <a:gd name="T15" fmla="*/ 0 w 2000"/>
              <a:gd name="T16" fmla="*/ 0 h 1547"/>
              <a:gd name="T17" fmla="*/ 2000 w 2000"/>
              <a:gd name="T18" fmla="*/ 1547 h 1547"/>
            </a:gdLst>
            <a:ahLst/>
            <a:cxnLst>
              <a:cxn ang="T10">
                <a:pos x="T0" y="T1"/>
              </a:cxn>
              <a:cxn ang="T11">
                <a:pos x="T2" y="T3"/>
              </a:cxn>
              <a:cxn ang="T12">
                <a:pos x="T4" y="T5"/>
              </a:cxn>
              <a:cxn ang="T13">
                <a:pos x="T6" y="T7"/>
              </a:cxn>
              <a:cxn ang="T14">
                <a:pos x="T8" y="T9"/>
              </a:cxn>
            </a:cxnLst>
            <a:rect l="T15" t="T16" r="T17" b="T18"/>
            <a:pathLst>
              <a:path w="2000" h="1547">
                <a:moveTo>
                  <a:pt x="0" y="0"/>
                </a:moveTo>
                <a:cubicBezTo>
                  <a:pt x="79" y="127"/>
                  <a:pt x="158" y="254"/>
                  <a:pt x="278" y="382"/>
                </a:cubicBezTo>
                <a:cubicBezTo>
                  <a:pt x="398" y="510"/>
                  <a:pt x="550" y="640"/>
                  <a:pt x="718" y="770"/>
                </a:cubicBezTo>
                <a:cubicBezTo>
                  <a:pt x="886" y="900"/>
                  <a:pt x="1074" y="1036"/>
                  <a:pt x="1288" y="1165"/>
                </a:cubicBezTo>
                <a:cubicBezTo>
                  <a:pt x="1502" y="1294"/>
                  <a:pt x="1751" y="1420"/>
                  <a:pt x="2000" y="1547"/>
                </a:cubicBezTo>
              </a:path>
            </a:pathLst>
          </a:custGeom>
          <a:noFill/>
          <a:ln w="57150">
            <a:solidFill>
              <a:srgbClr val="669900"/>
            </a:solidFill>
            <a:round/>
            <a:headEnd/>
            <a:tailEnd/>
          </a:ln>
        </p:spPr>
        <p:txBody>
          <a:bodyPr/>
          <a:lstStyle/>
          <a:p>
            <a:endParaRPr lang="en-US"/>
          </a:p>
        </p:txBody>
      </p:sp>
      <p:sp>
        <p:nvSpPr>
          <p:cNvPr id="19501" name="Freeform 45"/>
          <p:cNvSpPr>
            <a:spLocks/>
          </p:cNvSpPr>
          <p:nvPr/>
        </p:nvSpPr>
        <p:spPr bwMode="auto">
          <a:xfrm>
            <a:off x="2284413" y="2947988"/>
            <a:ext cx="1231900" cy="1114425"/>
          </a:xfrm>
          <a:custGeom>
            <a:avLst/>
            <a:gdLst>
              <a:gd name="T0" fmla="*/ 0 w 2000"/>
              <a:gd name="T1" fmla="*/ 0 h 1547"/>
              <a:gd name="T2" fmla="*/ 2147483647 w 2000"/>
              <a:gd name="T3" fmla="*/ 2147483647 h 1547"/>
              <a:gd name="T4" fmla="*/ 2147483647 w 2000"/>
              <a:gd name="T5" fmla="*/ 2147483647 h 1547"/>
              <a:gd name="T6" fmla="*/ 2147483647 w 2000"/>
              <a:gd name="T7" fmla="*/ 2147483647 h 1547"/>
              <a:gd name="T8" fmla="*/ 2147483647 w 2000"/>
              <a:gd name="T9" fmla="*/ 2147483647 h 1547"/>
              <a:gd name="T10" fmla="*/ 0 60000 65536"/>
              <a:gd name="T11" fmla="*/ 0 60000 65536"/>
              <a:gd name="T12" fmla="*/ 0 60000 65536"/>
              <a:gd name="T13" fmla="*/ 0 60000 65536"/>
              <a:gd name="T14" fmla="*/ 0 60000 65536"/>
              <a:gd name="T15" fmla="*/ 0 w 2000"/>
              <a:gd name="T16" fmla="*/ 0 h 1547"/>
              <a:gd name="T17" fmla="*/ 2000 w 2000"/>
              <a:gd name="T18" fmla="*/ 1547 h 1547"/>
            </a:gdLst>
            <a:ahLst/>
            <a:cxnLst>
              <a:cxn ang="T10">
                <a:pos x="T0" y="T1"/>
              </a:cxn>
              <a:cxn ang="T11">
                <a:pos x="T2" y="T3"/>
              </a:cxn>
              <a:cxn ang="T12">
                <a:pos x="T4" y="T5"/>
              </a:cxn>
              <a:cxn ang="T13">
                <a:pos x="T6" y="T7"/>
              </a:cxn>
              <a:cxn ang="T14">
                <a:pos x="T8" y="T9"/>
              </a:cxn>
            </a:cxnLst>
            <a:rect l="T15" t="T16" r="T17" b="T18"/>
            <a:pathLst>
              <a:path w="2000" h="1547">
                <a:moveTo>
                  <a:pt x="0" y="0"/>
                </a:moveTo>
                <a:cubicBezTo>
                  <a:pt x="79" y="127"/>
                  <a:pt x="158" y="254"/>
                  <a:pt x="278" y="382"/>
                </a:cubicBezTo>
                <a:cubicBezTo>
                  <a:pt x="398" y="510"/>
                  <a:pt x="550" y="640"/>
                  <a:pt x="718" y="770"/>
                </a:cubicBezTo>
                <a:cubicBezTo>
                  <a:pt x="886" y="900"/>
                  <a:pt x="1074" y="1036"/>
                  <a:pt x="1288" y="1165"/>
                </a:cubicBezTo>
                <a:cubicBezTo>
                  <a:pt x="1502" y="1294"/>
                  <a:pt x="1751" y="1420"/>
                  <a:pt x="2000" y="1547"/>
                </a:cubicBezTo>
              </a:path>
            </a:pathLst>
          </a:custGeom>
          <a:noFill/>
          <a:ln w="57150">
            <a:solidFill>
              <a:srgbClr val="669900"/>
            </a:solidFill>
            <a:round/>
            <a:headEnd/>
            <a:tailEnd/>
          </a:ln>
        </p:spPr>
        <p:txBody>
          <a:bodyPr/>
          <a:lstStyle/>
          <a:p>
            <a:endParaRPr lang="en-US"/>
          </a:p>
        </p:txBody>
      </p:sp>
      <p:sp>
        <p:nvSpPr>
          <p:cNvPr id="19502" name="Freeform 46"/>
          <p:cNvSpPr>
            <a:spLocks/>
          </p:cNvSpPr>
          <p:nvPr/>
        </p:nvSpPr>
        <p:spPr bwMode="auto">
          <a:xfrm>
            <a:off x="2798763" y="2795588"/>
            <a:ext cx="796925" cy="719137"/>
          </a:xfrm>
          <a:custGeom>
            <a:avLst/>
            <a:gdLst>
              <a:gd name="T0" fmla="*/ 0 w 2000"/>
              <a:gd name="T1" fmla="*/ 0 h 1547"/>
              <a:gd name="T2" fmla="*/ 2147483647 w 2000"/>
              <a:gd name="T3" fmla="*/ 2147483647 h 1547"/>
              <a:gd name="T4" fmla="*/ 2147483647 w 2000"/>
              <a:gd name="T5" fmla="*/ 2147483647 h 1547"/>
              <a:gd name="T6" fmla="*/ 2147483647 w 2000"/>
              <a:gd name="T7" fmla="*/ 2147483647 h 1547"/>
              <a:gd name="T8" fmla="*/ 2147483647 w 2000"/>
              <a:gd name="T9" fmla="*/ 2147483647 h 1547"/>
              <a:gd name="T10" fmla="*/ 0 60000 65536"/>
              <a:gd name="T11" fmla="*/ 0 60000 65536"/>
              <a:gd name="T12" fmla="*/ 0 60000 65536"/>
              <a:gd name="T13" fmla="*/ 0 60000 65536"/>
              <a:gd name="T14" fmla="*/ 0 60000 65536"/>
              <a:gd name="T15" fmla="*/ 0 w 2000"/>
              <a:gd name="T16" fmla="*/ 0 h 1547"/>
              <a:gd name="T17" fmla="*/ 2000 w 2000"/>
              <a:gd name="T18" fmla="*/ 1547 h 1547"/>
            </a:gdLst>
            <a:ahLst/>
            <a:cxnLst>
              <a:cxn ang="T10">
                <a:pos x="T0" y="T1"/>
              </a:cxn>
              <a:cxn ang="T11">
                <a:pos x="T2" y="T3"/>
              </a:cxn>
              <a:cxn ang="T12">
                <a:pos x="T4" y="T5"/>
              </a:cxn>
              <a:cxn ang="T13">
                <a:pos x="T6" y="T7"/>
              </a:cxn>
              <a:cxn ang="T14">
                <a:pos x="T8" y="T9"/>
              </a:cxn>
            </a:cxnLst>
            <a:rect l="T15" t="T16" r="T17" b="T18"/>
            <a:pathLst>
              <a:path w="2000" h="1547">
                <a:moveTo>
                  <a:pt x="0" y="0"/>
                </a:moveTo>
                <a:cubicBezTo>
                  <a:pt x="79" y="127"/>
                  <a:pt x="158" y="254"/>
                  <a:pt x="278" y="382"/>
                </a:cubicBezTo>
                <a:cubicBezTo>
                  <a:pt x="398" y="510"/>
                  <a:pt x="550" y="640"/>
                  <a:pt x="718" y="770"/>
                </a:cubicBezTo>
                <a:cubicBezTo>
                  <a:pt x="886" y="900"/>
                  <a:pt x="1074" y="1036"/>
                  <a:pt x="1288" y="1165"/>
                </a:cubicBezTo>
                <a:cubicBezTo>
                  <a:pt x="1502" y="1294"/>
                  <a:pt x="1751" y="1420"/>
                  <a:pt x="2000" y="1547"/>
                </a:cubicBezTo>
              </a:path>
            </a:pathLst>
          </a:custGeom>
          <a:noFill/>
          <a:ln w="57150">
            <a:solidFill>
              <a:srgbClr val="669900"/>
            </a:solidFill>
            <a:round/>
            <a:headEnd/>
            <a:tailEnd/>
          </a:ln>
        </p:spPr>
        <p:txBody>
          <a:bodyPr/>
          <a:lstStyle/>
          <a:p>
            <a:endParaRPr lang="en-US"/>
          </a:p>
        </p:txBody>
      </p:sp>
      <p:sp>
        <p:nvSpPr>
          <p:cNvPr id="19512" name="Text Box 56"/>
          <p:cNvSpPr txBox="1">
            <a:spLocks noChangeArrowheads="1"/>
          </p:cNvSpPr>
          <p:nvPr/>
        </p:nvSpPr>
        <p:spPr bwMode="auto">
          <a:xfrm>
            <a:off x="3551238" y="4168775"/>
            <a:ext cx="631825" cy="476250"/>
          </a:xfrm>
          <a:prstGeom prst="rect">
            <a:avLst/>
          </a:prstGeom>
          <a:noFill/>
          <a:ln w="9525">
            <a:noFill/>
            <a:miter lim="800000"/>
            <a:headEnd/>
            <a:tailEnd/>
          </a:ln>
        </p:spPr>
        <p:txBody>
          <a:bodyPr wrap="none">
            <a:spAutoFit/>
          </a:bodyPr>
          <a:lstStyle/>
          <a:p>
            <a:pPr>
              <a:lnSpc>
                <a:spcPct val="90000"/>
              </a:lnSpc>
            </a:pPr>
            <a:r>
              <a:rPr lang="en-US" sz="1400" b="1" i="1"/>
              <a:t>AD</a:t>
            </a:r>
            <a:r>
              <a:rPr lang="en-US" sz="1400" b="1" i="1" baseline="-25000"/>
              <a:t>1</a:t>
            </a:r>
          </a:p>
          <a:p>
            <a:pPr>
              <a:lnSpc>
                <a:spcPct val="90000"/>
              </a:lnSpc>
            </a:pPr>
            <a:r>
              <a:rPr lang="en-US" sz="1400" b="1" i="1"/>
              <a:t>I=$15</a:t>
            </a:r>
            <a:endParaRPr lang="en-US" sz="1400" b="1" i="1" baseline="-25000"/>
          </a:p>
        </p:txBody>
      </p:sp>
      <p:sp>
        <p:nvSpPr>
          <p:cNvPr id="19513" name="Text Box 57"/>
          <p:cNvSpPr txBox="1">
            <a:spLocks noChangeArrowheads="1"/>
          </p:cNvSpPr>
          <p:nvPr/>
        </p:nvSpPr>
        <p:spPr bwMode="auto">
          <a:xfrm>
            <a:off x="3503613" y="3732213"/>
            <a:ext cx="631825" cy="517525"/>
          </a:xfrm>
          <a:prstGeom prst="rect">
            <a:avLst/>
          </a:prstGeom>
          <a:noFill/>
          <a:ln w="9525">
            <a:noFill/>
            <a:miter lim="800000"/>
            <a:headEnd/>
            <a:tailEnd/>
          </a:ln>
        </p:spPr>
        <p:txBody>
          <a:bodyPr wrap="none">
            <a:spAutoFit/>
          </a:bodyPr>
          <a:lstStyle/>
          <a:p>
            <a:r>
              <a:rPr lang="en-US" sz="1400" b="1" i="1"/>
              <a:t>AD</a:t>
            </a:r>
            <a:r>
              <a:rPr lang="en-US" sz="1400" b="1" i="1" baseline="-25000"/>
              <a:t>2</a:t>
            </a:r>
          </a:p>
          <a:p>
            <a:r>
              <a:rPr lang="en-US" sz="1400" b="1" i="1"/>
              <a:t>I=$20</a:t>
            </a:r>
            <a:endParaRPr lang="en-US" sz="1400" b="1" i="1" baseline="-25000"/>
          </a:p>
        </p:txBody>
      </p:sp>
      <p:sp>
        <p:nvSpPr>
          <p:cNvPr id="19514" name="Text Box 58"/>
          <p:cNvSpPr txBox="1">
            <a:spLocks noChangeArrowheads="1"/>
          </p:cNvSpPr>
          <p:nvPr/>
        </p:nvSpPr>
        <p:spPr bwMode="auto">
          <a:xfrm>
            <a:off x="3551238" y="3255963"/>
            <a:ext cx="631825" cy="517525"/>
          </a:xfrm>
          <a:prstGeom prst="rect">
            <a:avLst/>
          </a:prstGeom>
          <a:noFill/>
          <a:ln w="9525">
            <a:noFill/>
            <a:miter lim="800000"/>
            <a:headEnd/>
            <a:tailEnd/>
          </a:ln>
        </p:spPr>
        <p:txBody>
          <a:bodyPr wrap="none">
            <a:spAutoFit/>
          </a:bodyPr>
          <a:lstStyle/>
          <a:p>
            <a:r>
              <a:rPr lang="en-US" sz="1400" b="1" i="1"/>
              <a:t>AD</a:t>
            </a:r>
            <a:r>
              <a:rPr lang="en-US" sz="1400" b="1" i="1" baseline="-25000"/>
              <a:t>3</a:t>
            </a:r>
          </a:p>
          <a:p>
            <a:r>
              <a:rPr lang="en-US" sz="1400" b="1" i="1"/>
              <a:t>I=$25</a:t>
            </a:r>
            <a:endParaRPr lang="en-US" sz="1400" b="1" i="1" baseline="-25000"/>
          </a:p>
        </p:txBody>
      </p:sp>
      <p:sp>
        <p:nvSpPr>
          <p:cNvPr id="19517" name="Text Box 61"/>
          <p:cNvSpPr txBox="1">
            <a:spLocks noChangeArrowheads="1"/>
          </p:cNvSpPr>
          <p:nvPr/>
        </p:nvSpPr>
        <p:spPr bwMode="auto">
          <a:xfrm>
            <a:off x="1938338" y="1350963"/>
            <a:ext cx="2100262" cy="1190625"/>
          </a:xfrm>
          <a:prstGeom prst="rect">
            <a:avLst/>
          </a:prstGeom>
          <a:noFill/>
          <a:ln w="9525">
            <a:noFill/>
            <a:miter lim="800000"/>
            <a:headEnd/>
            <a:tailEnd/>
          </a:ln>
        </p:spPr>
        <p:txBody>
          <a:bodyPr wrap="none">
            <a:spAutoFit/>
          </a:bodyPr>
          <a:lstStyle/>
          <a:p>
            <a:pPr>
              <a:lnSpc>
                <a:spcPct val="90000"/>
              </a:lnSpc>
            </a:pPr>
            <a:r>
              <a:rPr lang="en-US" sz="2000" b="1" i="1">
                <a:solidFill>
                  <a:srgbClr val="000000"/>
                </a:solidFill>
              </a:rPr>
              <a:t>(c)</a:t>
            </a:r>
          </a:p>
          <a:p>
            <a:pPr>
              <a:lnSpc>
                <a:spcPct val="90000"/>
              </a:lnSpc>
            </a:pPr>
            <a:r>
              <a:rPr lang="en-US" sz="2000" b="1">
                <a:solidFill>
                  <a:srgbClr val="000000"/>
                </a:solidFill>
              </a:rPr>
              <a:t>Equilibrium real</a:t>
            </a:r>
          </a:p>
          <a:p>
            <a:pPr>
              <a:lnSpc>
                <a:spcPct val="90000"/>
              </a:lnSpc>
            </a:pPr>
            <a:r>
              <a:rPr lang="en-US" sz="2000" b="1">
                <a:solidFill>
                  <a:srgbClr val="000000"/>
                </a:solidFill>
              </a:rPr>
              <a:t>GDP and the</a:t>
            </a:r>
          </a:p>
          <a:p>
            <a:pPr>
              <a:lnSpc>
                <a:spcPct val="90000"/>
              </a:lnSpc>
            </a:pPr>
            <a:r>
              <a:rPr lang="en-US" sz="2000" b="1">
                <a:solidFill>
                  <a:srgbClr val="000000"/>
                </a:solidFill>
              </a:rPr>
              <a:t>Price level</a:t>
            </a:r>
          </a:p>
        </p:txBody>
      </p:sp>
      <p:sp>
        <p:nvSpPr>
          <p:cNvPr id="19522" name="Text Box 66"/>
          <p:cNvSpPr txBox="1">
            <a:spLocks noChangeArrowheads="1"/>
          </p:cNvSpPr>
          <p:nvPr/>
        </p:nvSpPr>
        <p:spPr bwMode="auto">
          <a:xfrm>
            <a:off x="3059113" y="2646363"/>
            <a:ext cx="431800" cy="304800"/>
          </a:xfrm>
          <a:prstGeom prst="rect">
            <a:avLst/>
          </a:prstGeom>
          <a:noFill/>
          <a:ln w="9525">
            <a:noFill/>
            <a:miter lim="800000"/>
            <a:headEnd/>
            <a:tailEnd/>
          </a:ln>
        </p:spPr>
        <p:txBody>
          <a:bodyPr wrap="none">
            <a:spAutoFit/>
          </a:bodyPr>
          <a:lstStyle/>
          <a:p>
            <a:r>
              <a:rPr lang="en-US" sz="1400" b="1" i="1"/>
              <a:t>AS</a:t>
            </a:r>
            <a:endParaRPr lang="en-US" sz="1400" b="1" i="1" baseline="-25000"/>
          </a:p>
        </p:txBody>
      </p:sp>
      <p:sp>
        <p:nvSpPr>
          <p:cNvPr id="19525" name="Line 69"/>
          <p:cNvSpPr>
            <a:spLocks noChangeShapeType="1"/>
          </p:cNvSpPr>
          <p:nvPr/>
        </p:nvSpPr>
        <p:spPr bwMode="auto">
          <a:xfrm>
            <a:off x="2846388" y="3605213"/>
            <a:ext cx="0" cy="985837"/>
          </a:xfrm>
          <a:prstGeom prst="line">
            <a:avLst/>
          </a:prstGeom>
          <a:noFill/>
          <a:ln w="28575">
            <a:solidFill>
              <a:schemeClr val="bg2"/>
            </a:solidFill>
            <a:round/>
            <a:headEnd/>
            <a:tailEnd/>
          </a:ln>
        </p:spPr>
        <p:txBody>
          <a:bodyPr/>
          <a:lstStyle/>
          <a:p>
            <a:endParaRPr lang="en-US"/>
          </a:p>
        </p:txBody>
      </p:sp>
      <p:sp>
        <p:nvSpPr>
          <p:cNvPr id="19526" name="Line 70"/>
          <p:cNvSpPr>
            <a:spLocks noChangeShapeType="1"/>
          </p:cNvSpPr>
          <p:nvPr/>
        </p:nvSpPr>
        <p:spPr bwMode="auto">
          <a:xfrm flipH="1">
            <a:off x="1860550" y="3603625"/>
            <a:ext cx="995363" cy="0"/>
          </a:xfrm>
          <a:prstGeom prst="line">
            <a:avLst/>
          </a:prstGeom>
          <a:noFill/>
          <a:ln w="28575">
            <a:solidFill>
              <a:schemeClr val="bg2"/>
            </a:solidFill>
            <a:prstDash val="dash"/>
            <a:round/>
            <a:headEnd/>
            <a:tailEnd/>
          </a:ln>
        </p:spPr>
        <p:txBody>
          <a:bodyPr/>
          <a:lstStyle/>
          <a:p>
            <a:endParaRPr lang="en-US"/>
          </a:p>
        </p:txBody>
      </p:sp>
      <p:sp>
        <p:nvSpPr>
          <p:cNvPr id="19527" name="Line 71"/>
          <p:cNvSpPr>
            <a:spLocks noChangeShapeType="1"/>
          </p:cNvSpPr>
          <p:nvPr/>
        </p:nvSpPr>
        <p:spPr bwMode="auto">
          <a:xfrm>
            <a:off x="2322513" y="3605213"/>
            <a:ext cx="0" cy="985837"/>
          </a:xfrm>
          <a:prstGeom prst="line">
            <a:avLst/>
          </a:prstGeom>
          <a:noFill/>
          <a:ln w="28575">
            <a:solidFill>
              <a:schemeClr val="bg2"/>
            </a:solidFill>
            <a:round/>
            <a:headEnd/>
            <a:tailEnd/>
          </a:ln>
        </p:spPr>
        <p:txBody>
          <a:bodyPr/>
          <a:lstStyle/>
          <a:p>
            <a:endParaRPr lang="en-US"/>
          </a:p>
        </p:txBody>
      </p:sp>
      <p:sp>
        <p:nvSpPr>
          <p:cNvPr id="19530" name="Line 74"/>
          <p:cNvSpPr>
            <a:spLocks noChangeShapeType="1"/>
          </p:cNvSpPr>
          <p:nvPr/>
        </p:nvSpPr>
        <p:spPr bwMode="auto">
          <a:xfrm>
            <a:off x="3049588" y="3097213"/>
            <a:ext cx="0" cy="1473200"/>
          </a:xfrm>
          <a:prstGeom prst="line">
            <a:avLst/>
          </a:prstGeom>
          <a:noFill/>
          <a:ln w="28575">
            <a:solidFill>
              <a:schemeClr val="bg2"/>
            </a:solidFill>
            <a:round/>
            <a:headEnd/>
            <a:tailEnd/>
          </a:ln>
        </p:spPr>
        <p:txBody>
          <a:bodyPr/>
          <a:lstStyle/>
          <a:p>
            <a:endParaRPr lang="en-US"/>
          </a:p>
        </p:txBody>
      </p:sp>
      <p:sp>
        <p:nvSpPr>
          <p:cNvPr id="19531" name="Line 75"/>
          <p:cNvSpPr>
            <a:spLocks noChangeShapeType="1"/>
          </p:cNvSpPr>
          <p:nvPr/>
        </p:nvSpPr>
        <p:spPr bwMode="auto">
          <a:xfrm flipH="1">
            <a:off x="1860550" y="3105150"/>
            <a:ext cx="1189038" cy="0"/>
          </a:xfrm>
          <a:prstGeom prst="line">
            <a:avLst/>
          </a:prstGeom>
          <a:noFill/>
          <a:ln w="28575">
            <a:solidFill>
              <a:schemeClr val="bg2"/>
            </a:solidFill>
            <a:round/>
            <a:headEnd/>
            <a:tailEnd/>
          </a:ln>
        </p:spPr>
        <p:txBody>
          <a:bodyPr/>
          <a:lstStyle/>
          <a:p>
            <a:endParaRPr lang="en-US"/>
          </a:p>
        </p:txBody>
      </p:sp>
      <p:sp>
        <p:nvSpPr>
          <p:cNvPr id="19503" name="Freeform 47"/>
          <p:cNvSpPr>
            <a:spLocks/>
          </p:cNvSpPr>
          <p:nvPr/>
        </p:nvSpPr>
        <p:spPr bwMode="auto">
          <a:xfrm flipH="1">
            <a:off x="2227263" y="2862263"/>
            <a:ext cx="877887" cy="1671637"/>
          </a:xfrm>
          <a:custGeom>
            <a:avLst/>
            <a:gdLst>
              <a:gd name="T0" fmla="*/ 0 w 2000"/>
              <a:gd name="T1" fmla="*/ 0 h 1547"/>
              <a:gd name="T2" fmla="*/ 2147483647 w 2000"/>
              <a:gd name="T3" fmla="*/ 2147483647 h 1547"/>
              <a:gd name="T4" fmla="*/ 2147483647 w 2000"/>
              <a:gd name="T5" fmla="*/ 2147483647 h 1547"/>
              <a:gd name="T6" fmla="*/ 2147483647 w 2000"/>
              <a:gd name="T7" fmla="*/ 2147483647 h 1547"/>
              <a:gd name="T8" fmla="*/ 2147483647 w 2000"/>
              <a:gd name="T9" fmla="*/ 2147483647 h 1547"/>
              <a:gd name="T10" fmla="*/ 0 60000 65536"/>
              <a:gd name="T11" fmla="*/ 0 60000 65536"/>
              <a:gd name="T12" fmla="*/ 0 60000 65536"/>
              <a:gd name="T13" fmla="*/ 0 60000 65536"/>
              <a:gd name="T14" fmla="*/ 0 60000 65536"/>
              <a:gd name="T15" fmla="*/ 0 w 2000"/>
              <a:gd name="T16" fmla="*/ 0 h 1547"/>
              <a:gd name="T17" fmla="*/ 2000 w 2000"/>
              <a:gd name="T18" fmla="*/ 1547 h 1547"/>
            </a:gdLst>
            <a:ahLst/>
            <a:cxnLst>
              <a:cxn ang="T10">
                <a:pos x="T0" y="T1"/>
              </a:cxn>
              <a:cxn ang="T11">
                <a:pos x="T2" y="T3"/>
              </a:cxn>
              <a:cxn ang="T12">
                <a:pos x="T4" y="T5"/>
              </a:cxn>
              <a:cxn ang="T13">
                <a:pos x="T6" y="T7"/>
              </a:cxn>
              <a:cxn ang="T14">
                <a:pos x="T8" y="T9"/>
              </a:cxn>
            </a:cxnLst>
            <a:rect l="T15" t="T16" r="T17" b="T18"/>
            <a:pathLst>
              <a:path w="2000" h="1547">
                <a:moveTo>
                  <a:pt x="0" y="0"/>
                </a:moveTo>
                <a:cubicBezTo>
                  <a:pt x="79" y="127"/>
                  <a:pt x="158" y="254"/>
                  <a:pt x="278" y="382"/>
                </a:cubicBezTo>
                <a:cubicBezTo>
                  <a:pt x="398" y="510"/>
                  <a:pt x="550" y="640"/>
                  <a:pt x="718" y="770"/>
                </a:cubicBezTo>
                <a:cubicBezTo>
                  <a:pt x="886" y="900"/>
                  <a:pt x="1074" y="1036"/>
                  <a:pt x="1288" y="1165"/>
                </a:cubicBezTo>
                <a:cubicBezTo>
                  <a:pt x="1502" y="1294"/>
                  <a:pt x="1751" y="1420"/>
                  <a:pt x="2000" y="1547"/>
                </a:cubicBezTo>
              </a:path>
            </a:pathLst>
          </a:custGeom>
          <a:noFill/>
          <a:ln w="57150">
            <a:solidFill>
              <a:srgbClr val="990033"/>
            </a:solidFill>
            <a:round/>
            <a:headEnd/>
            <a:tailEnd/>
          </a:ln>
        </p:spPr>
        <p:txBody>
          <a:bodyPr/>
          <a:lstStyle/>
          <a:p>
            <a:endParaRPr lang="en-US"/>
          </a:p>
        </p:txBody>
      </p:sp>
      <p:sp>
        <p:nvSpPr>
          <p:cNvPr id="19536" name="Oval 80"/>
          <p:cNvSpPr>
            <a:spLocks noChangeArrowheads="1"/>
          </p:cNvSpPr>
          <p:nvPr/>
        </p:nvSpPr>
        <p:spPr bwMode="auto">
          <a:xfrm>
            <a:off x="2789238" y="3562350"/>
            <a:ext cx="103187" cy="103188"/>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19539" name="Oval 83"/>
          <p:cNvSpPr>
            <a:spLocks noChangeArrowheads="1"/>
          </p:cNvSpPr>
          <p:nvPr/>
        </p:nvSpPr>
        <p:spPr bwMode="auto">
          <a:xfrm>
            <a:off x="3001963" y="3055938"/>
            <a:ext cx="103187" cy="103187"/>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19540" name="Oval 84"/>
          <p:cNvSpPr>
            <a:spLocks noChangeArrowheads="1"/>
          </p:cNvSpPr>
          <p:nvPr/>
        </p:nvSpPr>
        <p:spPr bwMode="auto">
          <a:xfrm>
            <a:off x="2268538" y="3541713"/>
            <a:ext cx="103187" cy="103187"/>
          </a:xfrm>
          <a:prstGeom prst="ellipse">
            <a:avLst/>
          </a:prstGeom>
          <a:solidFill>
            <a:schemeClr val="tx1"/>
          </a:solidFill>
          <a:ln w="19050">
            <a:solidFill>
              <a:schemeClr val="tx1"/>
            </a:solidFill>
            <a:round/>
            <a:headEnd/>
            <a:tailEnd/>
          </a:ln>
        </p:spPr>
        <p:txBody>
          <a:bodyPr wrap="none" anchor="ctr"/>
          <a:lstStyle/>
          <a:p>
            <a:pPr algn="l"/>
            <a:endParaRPr lang="en-US"/>
          </a:p>
        </p:txBody>
      </p:sp>
      <p:grpSp>
        <p:nvGrpSpPr>
          <p:cNvPr id="2" name="Group 50"/>
          <p:cNvGrpSpPr>
            <a:grpSpLocks/>
          </p:cNvGrpSpPr>
          <p:nvPr/>
        </p:nvGrpSpPr>
        <p:grpSpPr bwMode="auto">
          <a:xfrm>
            <a:off x="4910138" y="2617788"/>
            <a:ext cx="2787650" cy="2851150"/>
            <a:chOff x="3889" y="1389"/>
            <a:chExt cx="1686" cy="1796"/>
          </a:xfrm>
        </p:grpSpPr>
        <p:sp>
          <p:nvSpPr>
            <p:cNvPr id="41018" name="Rectangle 7"/>
            <p:cNvSpPr>
              <a:spLocks noChangeArrowheads="1"/>
            </p:cNvSpPr>
            <p:nvPr/>
          </p:nvSpPr>
          <p:spPr bwMode="auto">
            <a:xfrm>
              <a:off x="4137" y="1389"/>
              <a:ext cx="1435" cy="1236"/>
            </a:xfrm>
            <a:prstGeom prst="rect">
              <a:avLst/>
            </a:prstGeom>
            <a:noFill/>
            <a:ln w="15875" algn="ctr">
              <a:solidFill>
                <a:schemeClr val="tx1"/>
              </a:solidFill>
              <a:miter lim="800000"/>
              <a:headEnd/>
              <a:tailEnd/>
            </a:ln>
            <a:effectLst/>
          </p:spPr>
          <p:txBody>
            <a:bodyPr wrap="none" anchor="ctr"/>
            <a:lstStyle/>
            <a:p>
              <a:pPr algn="l"/>
              <a:endParaRPr lang="en-US"/>
            </a:p>
          </p:txBody>
        </p:sp>
        <p:grpSp>
          <p:nvGrpSpPr>
            <p:cNvPr id="41019" name="Group 17"/>
            <p:cNvGrpSpPr>
              <a:grpSpLocks/>
            </p:cNvGrpSpPr>
            <p:nvPr/>
          </p:nvGrpSpPr>
          <p:grpSpPr bwMode="auto">
            <a:xfrm>
              <a:off x="4131" y="1389"/>
              <a:ext cx="1444" cy="1242"/>
              <a:chOff x="1281" y="1389"/>
              <a:chExt cx="1254" cy="1242"/>
            </a:xfrm>
          </p:grpSpPr>
          <p:sp>
            <p:nvSpPr>
              <p:cNvPr id="41022" name="Line 18"/>
              <p:cNvSpPr>
                <a:spLocks noChangeShapeType="1"/>
              </p:cNvSpPr>
              <p:nvPr/>
            </p:nvSpPr>
            <p:spPr bwMode="auto">
              <a:xfrm>
                <a:off x="1292" y="1389"/>
                <a:ext cx="0" cy="1242"/>
              </a:xfrm>
              <a:prstGeom prst="line">
                <a:avLst/>
              </a:prstGeom>
              <a:noFill/>
              <a:ln w="15875">
                <a:solidFill>
                  <a:schemeClr val="tx1"/>
                </a:solidFill>
                <a:round/>
                <a:headEnd/>
                <a:tailEnd/>
              </a:ln>
              <a:effectLst/>
            </p:spPr>
            <p:txBody>
              <a:bodyPr wrap="none" anchor="ctr"/>
              <a:lstStyle/>
              <a:p>
                <a:endParaRPr lang="en-US"/>
              </a:p>
            </p:txBody>
          </p:sp>
          <p:sp>
            <p:nvSpPr>
              <p:cNvPr id="41023" name="Line 19"/>
              <p:cNvSpPr>
                <a:spLocks noChangeShapeType="1"/>
              </p:cNvSpPr>
              <p:nvPr/>
            </p:nvSpPr>
            <p:spPr bwMode="auto">
              <a:xfrm>
                <a:off x="1281" y="2630"/>
                <a:ext cx="1254" cy="0"/>
              </a:xfrm>
              <a:prstGeom prst="line">
                <a:avLst/>
              </a:prstGeom>
              <a:noFill/>
              <a:ln w="15875">
                <a:solidFill>
                  <a:schemeClr val="tx1"/>
                </a:solidFill>
                <a:round/>
                <a:headEnd/>
                <a:tailEnd/>
              </a:ln>
              <a:effectLst/>
            </p:spPr>
            <p:txBody>
              <a:bodyPr wrap="none" anchor="ctr"/>
              <a:lstStyle/>
              <a:p>
                <a:endParaRPr lang="en-US"/>
              </a:p>
            </p:txBody>
          </p:sp>
        </p:grpSp>
        <p:sp>
          <p:nvSpPr>
            <p:cNvPr id="41020" name="Text Box 23"/>
            <p:cNvSpPr txBox="1">
              <a:spLocks noChangeArrowheads="1"/>
            </p:cNvSpPr>
            <p:nvPr/>
          </p:nvSpPr>
          <p:spPr bwMode="auto">
            <a:xfrm rot="-5400000">
              <a:off x="3665" y="1929"/>
              <a:ext cx="622" cy="173"/>
            </a:xfrm>
            <a:prstGeom prst="rect">
              <a:avLst/>
            </a:prstGeom>
            <a:noFill/>
            <a:ln w="15875" algn="ctr">
              <a:noFill/>
              <a:miter lim="800000"/>
              <a:headEnd/>
              <a:tailEnd/>
            </a:ln>
            <a:effectLst/>
          </p:spPr>
          <p:txBody>
            <a:bodyPr wrap="none" anchor="ctr"/>
            <a:lstStyle/>
            <a:p>
              <a:pPr algn="l"/>
              <a:r>
                <a:rPr lang="en-US" sz="1200" b="1"/>
                <a:t>Price Level</a:t>
              </a:r>
            </a:p>
          </p:txBody>
        </p:sp>
        <p:sp>
          <p:nvSpPr>
            <p:cNvPr id="41021" name="Text Box 27"/>
            <p:cNvSpPr txBox="1">
              <a:spLocks noChangeArrowheads="1"/>
            </p:cNvSpPr>
            <p:nvPr/>
          </p:nvSpPr>
          <p:spPr bwMode="auto">
            <a:xfrm>
              <a:off x="4148" y="2819"/>
              <a:ext cx="1264" cy="366"/>
            </a:xfrm>
            <a:prstGeom prst="rect">
              <a:avLst/>
            </a:prstGeom>
            <a:noFill/>
            <a:ln w="15875" algn="ctr">
              <a:noFill/>
              <a:miter lim="800000"/>
              <a:headEnd/>
              <a:tailEnd/>
            </a:ln>
            <a:effectLst/>
          </p:spPr>
          <p:txBody>
            <a:bodyPr wrap="none" anchor="ctr"/>
            <a:lstStyle/>
            <a:p>
              <a:r>
                <a:rPr lang="en-US" sz="1600" b="1"/>
                <a:t>Real GDP</a:t>
              </a:r>
            </a:p>
            <a:p>
              <a:r>
                <a:rPr lang="en-US" sz="1600" b="1"/>
                <a:t>(billions of dollars)</a:t>
              </a:r>
            </a:p>
          </p:txBody>
        </p:sp>
      </p:grpSp>
      <p:sp>
        <p:nvSpPr>
          <p:cNvPr id="3" name="Text Box 28"/>
          <p:cNvSpPr txBox="1">
            <a:spLocks noChangeArrowheads="1"/>
          </p:cNvSpPr>
          <p:nvPr/>
        </p:nvSpPr>
        <p:spPr bwMode="auto">
          <a:xfrm>
            <a:off x="5567363" y="4576763"/>
            <a:ext cx="360362" cy="274637"/>
          </a:xfrm>
          <a:prstGeom prst="rect">
            <a:avLst/>
          </a:prstGeom>
          <a:noFill/>
          <a:ln w="9525">
            <a:noFill/>
            <a:miter lim="800000"/>
            <a:headEnd/>
            <a:tailEnd/>
          </a:ln>
        </p:spPr>
        <p:txBody>
          <a:bodyPr wrap="none">
            <a:spAutoFit/>
          </a:bodyPr>
          <a:lstStyle/>
          <a:p>
            <a:pPr algn="l"/>
            <a:r>
              <a:rPr lang="en-US" sz="1200" b="1" i="1"/>
              <a:t>Q</a:t>
            </a:r>
            <a:r>
              <a:rPr lang="en-US" sz="1200" b="1" i="1" baseline="-25000"/>
              <a:t>1</a:t>
            </a:r>
          </a:p>
        </p:txBody>
      </p:sp>
      <p:sp>
        <p:nvSpPr>
          <p:cNvPr id="4" name="Text Box 29"/>
          <p:cNvSpPr txBox="1">
            <a:spLocks noChangeArrowheads="1"/>
          </p:cNvSpPr>
          <p:nvPr/>
        </p:nvSpPr>
        <p:spPr bwMode="auto">
          <a:xfrm>
            <a:off x="6100763" y="4576763"/>
            <a:ext cx="336550" cy="274637"/>
          </a:xfrm>
          <a:prstGeom prst="rect">
            <a:avLst/>
          </a:prstGeom>
          <a:noFill/>
          <a:ln w="9525">
            <a:noFill/>
            <a:miter lim="800000"/>
            <a:headEnd/>
            <a:tailEnd/>
          </a:ln>
        </p:spPr>
        <p:txBody>
          <a:bodyPr wrap="none">
            <a:spAutoFit/>
          </a:bodyPr>
          <a:lstStyle/>
          <a:p>
            <a:pPr algn="l"/>
            <a:r>
              <a:rPr lang="en-US" sz="1200" b="1" i="1"/>
              <a:t>Q</a:t>
            </a:r>
            <a:r>
              <a:rPr lang="en-US" sz="1200" b="1" i="1" baseline="-25000"/>
              <a:t>f</a:t>
            </a:r>
          </a:p>
        </p:txBody>
      </p:sp>
      <p:sp>
        <p:nvSpPr>
          <p:cNvPr id="5" name="Text Box 30"/>
          <p:cNvSpPr txBox="1">
            <a:spLocks noChangeArrowheads="1"/>
          </p:cNvSpPr>
          <p:nvPr/>
        </p:nvSpPr>
        <p:spPr bwMode="auto">
          <a:xfrm>
            <a:off x="6300788" y="4576763"/>
            <a:ext cx="360362" cy="274637"/>
          </a:xfrm>
          <a:prstGeom prst="rect">
            <a:avLst/>
          </a:prstGeom>
          <a:noFill/>
          <a:ln w="9525">
            <a:noFill/>
            <a:miter lim="800000"/>
            <a:headEnd/>
            <a:tailEnd/>
          </a:ln>
        </p:spPr>
        <p:txBody>
          <a:bodyPr wrap="none">
            <a:spAutoFit/>
          </a:bodyPr>
          <a:lstStyle/>
          <a:p>
            <a:pPr algn="l"/>
            <a:r>
              <a:rPr lang="en-US" sz="1200" b="1" i="1"/>
              <a:t>Q</a:t>
            </a:r>
            <a:r>
              <a:rPr lang="en-US" sz="1200" b="1" i="1" baseline="-25000"/>
              <a:t>3</a:t>
            </a:r>
          </a:p>
        </p:txBody>
      </p:sp>
      <p:sp>
        <p:nvSpPr>
          <p:cNvPr id="7" name="Text Box 42"/>
          <p:cNvSpPr txBox="1">
            <a:spLocks noChangeArrowheads="1"/>
          </p:cNvSpPr>
          <p:nvPr/>
        </p:nvSpPr>
        <p:spPr bwMode="auto">
          <a:xfrm>
            <a:off x="5003800" y="3470275"/>
            <a:ext cx="342900" cy="274638"/>
          </a:xfrm>
          <a:prstGeom prst="rect">
            <a:avLst/>
          </a:prstGeom>
          <a:noFill/>
          <a:ln w="9525">
            <a:noFill/>
            <a:miter lim="800000"/>
            <a:headEnd/>
            <a:tailEnd/>
          </a:ln>
        </p:spPr>
        <p:txBody>
          <a:bodyPr wrap="none">
            <a:spAutoFit/>
          </a:bodyPr>
          <a:lstStyle/>
          <a:p>
            <a:pPr algn="l"/>
            <a:r>
              <a:rPr lang="en-US" sz="1200" b="1" i="1"/>
              <a:t>P</a:t>
            </a:r>
            <a:r>
              <a:rPr lang="en-US" sz="1200" b="1" i="1" baseline="-25000"/>
              <a:t>2</a:t>
            </a:r>
          </a:p>
        </p:txBody>
      </p:sp>
      <p:sp>
        <p:nvSpPr>
          <p:cNvPr id="8" name="Text Box 43"/>
          <p:cNvSpPr txBox="1">
            <a:spLocks noChangeArrowheads="1"/>
          </p:cNvSpPr>
          <p:nvPr/>
        </p:nvSpPr>
        <p:spPr bwMode="auto">
          <a:xfrm>
            <a:off x="5005388" y="2967038"/>
            <a:ext cx="342900" cy="274637"/>
          </a:xfrm>
          <a:prstGeom prst="rect">
            <a:avLst/>
          </a:prstGeom>
          <a:noFill/>
          <a:ln w="9525">
            <a:noFill/>
            <a:miter lim="800000"/>
            <a:headEnd/>
            <a:tailEnd/>
          </a:ln>
        </p:spPr>
        <p:txBody>
          <a:bodyPr wrap="none">
            <a:spAutoFit/>
          </a:bodyPr>
          <a:lstStyle/>
          <a:p>
            <a:pPr algn="l"/>
            <a:r>
              <a:rPr lang="en-US" sz="1200" b="1" i="1"/>
              <a:t>P</a:t>
            </a:r>
            <a:r>
              <a:rPr lang="en-US" sz="1200" b="1" i="1" baseline="-25000"/>
              <a:t>3</a:t>
            </a:r>
          </a:p>
        </p:txBody>
      </p:sp>
      <p:sp>
        <p:nvSpPr>
          <p:cNvPr id="9" name="Freeform 44"/>
          <p:cNvSpPr>
            <a:spLocks/>
          </p:cNvSpPr>
          <p:nvPr/>
        </p:nvSpPr>
        <p:spPr bwMode="auto">
          <a:xfrm>
            <a:off x="5375275" y="3041650"/>
            <a:ext cx="1447800" cy="1423988"/>
          </a:xfrm>
          <a:custGeom>
            <a:avLst/>
            <a:gdLst>
              <a:gd name="T0" fmla="*/ 0 w 2000"/>
              <a:gd name="T1" fmla="*/ 0 h 1547"/>
              <a:gd name="T2" fmla="*/ 2147483647 w 2000"/>
              <a:gd name="T3" fmla="*/ 2147483647 h 1547"/>
              <a:gd name="T4" fmla="*/ 2147483647 w 2000"/>
              <a:gd name="T5" fmla="*/ 2147483647 h 1547"/>
              <a:gd name="T6" fmla="*/ 2147483647 w 2000"/>
              <a:gd name="T7" fmla="*/ 2147483647 h 1547"/>
              <a:gd name="T8" fmla="*/ 2147483647 w 2000"/>
              <a:gd name="T9" fmla="*/ 2147483647 h 1547"/>
              <a:gd name="T10" fmla="*/ 0 60000 65536"/>
              <a:gd name="T11" fmla="*/ 0 60000 65536"/>
              <a:gd name="T12" fmla="*/ 0 60000 65536"/>
              <a:gd name="T13" fmla="*/ 0 60000 65536"/>
              <a:gd name="T14" fmla="*/ 0 60000 65536"/>
              <a:gd name="T15" fmla="*/ 0 w 2000"/>
              <a:gd name="T16" fmla="*/ 0 h 1547"/>
              <a:gd name="T17" fmla="*/ 2000 w 2000"/>
              <a:gd name="T18" fmla="*/ 1547 h 1547"/>
            </a:gdLst>
            <a:ahLst/>
            <a:cxnLst>
              <a:cxn ang="T10">
                <a:pos x="T0" y="T1"/>
              </a:cxn>
              <a:cxn ang="T11">
                <a:pos x="T2" y="T3"/>
              </a:cxn>
              <a:cxn ang="T12">
                <a:pos x="T4" y="T5"/>
              </a:cxn>
              <a:cxn ang="T13">
                <a:pos x="T6" y="T7"/>
              </a:cxn>
              <a:cxn ang="T14">
                <a:pos x="T8" y="T9"/>
              </a:cxn>
            </a:cxnLst>
            <a:rect l="T15" t="T16" r="T17" b="T18"/>
            <a:pathLst>
              <a:path w="2000" h="1547">
                <a:moveTo>
                  <a:pt x="0" y="0"/>
                </a:moveTo>
                <a:cubicBezTo>
                  <a:pt x="79" y="127"/>
                  <a:pt x="158" y="254"/>
                  <a:pt x="278" y="382"/>
                </a:cubicBezTo>
                <a:cubicBezTo>
                  <a:pt x="398" y="510"/>
                  <a:pt x="550" y="640"/>
                  <a:pt x="718" y="770"/>
                </a:cubicBezTo>
                <a:cubicBezTo>
                  <a:pt x="886" y="900"/>
                  <a:pt x="1074" y="1036"/>
                  <a:pt x="1288" y="1165"/>
                </a:cubicBezTo>
                <a:cubicBezTo>
                  <a:pt x="1502" y="1294"/>
                  <a:pt x="1751" y="1420"/>
                  <a:pt x="2000" y="1547"/>
                </a:cubicBezTo>
              </a:path>
            </a:pathLst>
          </a:custGeom>
          <a:noFill/>
          <a:ln w="57150">
            <a:solidFill>
              <a:srgbClr val="669900"/>
            </a:solidFill>
            <a:round/>
            <a:headEnd/>
            <a:tailEnd/>
          </a:ln>
        </p:spPr>
        <p:txBody>
          <a:bodyPr/>
          <a:lstStyle/>
          <a:p>
            <a:endParaRPr lang="en-US"/>
          </a:p>
        </p:txBody>
      </p:sp>
      <p:sp>
        <p:nvSpPr>
          <p:cNvPr id="10" name="Freeform 45"/>
          <p:cNvSpPr>
            <a:spLocks/>
          </p:cNvSpPr>
          <p:nvPr/>
        </p:nvSpPr>
        <p:spPr bwMode="auto">
          <a:xfrm>
            <a:off x="5715000" y="2941638"/>
            <a:ext cx="1231900" cy="1114425"/>
          </a:xfrm>
          <a:custGeom>
            <a:avLst/>
            <a:gdLst>
              <a:gd name="T0" fmla="*/ 0 w 2000"/>
              <a:gd name="T1" fmla="*/ 0 h 1547"/>
              <a:gd name="T2" fmla="*/ 2147483647 w 2000"/>
              <a:gd name="T3" fmla="*/ 2147483647 h 1547"/>
              <a:gd name="T4" fmla="*/ 2147483647 w 2000"/>
              <a:gd name="T5" fmla="*/ 2147483647 h 1547"/>
              <a:gd name="T6" fmla="*/ 2147483647 w 2000"/>
              <a:gd name="T7" fmla="*/ 2147483647 h 1547"/>
              <a:gd name="T8" fmla="*/ 2147483647 w 2000"/>
              <a:gd name="T9" fmla="*/ 2147483647 h 1547"/>
              <a:gd name="T10" fmla="*/ 0 60000 65536"/>
              <a:gd name="T11" fmla="*/ 0 60000 65536"/>
              <a:gd name="T12" fmla="*/ 0 60000 65536"/>
              <a:gd name="T13" fmla="*/ 0 60000 65536"/>
              <a:gd name="T14" fmla="*/ 0 60000 65536"/>
              <a:gd name="T15" fmla="*/ 0 w 2000"/>
              <a:gd name="T16" fmla="*/ 0 h 1547"/>
              <a:gd name="T17" fmla="*/ 2000 w 2000"/>
              <a:gd name="T18" fmla="*/ 1547 h 1547"/>
            </a:gdLst>
            <a:ahLst/>
            <a:cxnLst>
              <a:cxn ang="T10">
                <a:pos x="T0" y="T1"/>
              </a:cxn>
              <a:cxn ang="T11">
                <a:pos x="T2" y="T3"/>
              </a:cxn>
              <a:cxn ang="T12">
                <a:pos x="T4" y="T5"/>
              </a:cxn>
              <a:cxn ang="T13">
                <a:pos x="T6" y="T7"/>
              </a:cxn>
              <a:cxn ang="T14">
                <a:pos x="T8" y="T9"/>
              </a:cxn>
            </a:cxnLst>
            <a:rect l="T15" t="T16" r="T17" b="T18"/>
            <a:pathLst>
              <a:path w="2000" h="1547">
                <a:moveTo>
                  <a:pt x="0" y="0"/>
                </a:moveTo>
                <a:cubicBezTo>
                  <a:pt x="79" y="127"/>
                  <a:pt x="158" y="254"/>
                  <a:pt x="278" y="382"/>
                </a:cubicBezTo>
                <a:cubicBezTo>
                  <a:pt x="398" y="510"/>
                  <a:pt x="550" y="640"/>
                  <a:pt x="718" y="770"/>
                </a:cubicBezTo>
                <a:cubicBezTo>
                  <a:pt x="886" y="900"/>
                  <a:pt x="1074" y="1036"/>
                  <a:pt x="1288" y="1165"/>
                </a:cubicBezTo>
                <a:cubicBezTo>
                  <a:pt x="1502" y="1294"/>
                  <a:pt x="1751" y="1420"/>
                  <a:pt x="2000" y="1547"/>
                </a:cubicBezTo>
              </a:path>
            </a:pathLst>
          </a:custGeom>
          <a:noFill/>
          <a:ln w="57150">
            <a:solidFill>
              <a:srgbClr val="669900"/>
            </a:solidFill>
            <a:round/>
            <a:headEnd/>
            <a:tailEnd/>
          </a:ln>
        </p:spPr>
        <p:txBody>
          <a:bodyPr/>
          <a:lstStyle/>
          <a:p>
            <a:endParaRPr lang="en-US"/>
          </a:p>
        </p:txBody>
      </p:sp>
      <p:sp>
        <p:nvSpPr>
          <p:cNvPr id="11" name="Freeform 46"/>
          <p:cNvSpPr>
            <a:spLocks/>
          </p:cNvSpPr>
          <p:nvPr/>
        </p:nvSpPr>
        <p:spPr bwMode="auto">
          <a:xfrm>
            <a:off x="6229350" y="2789238"/>
            <a:ext cx="796925" cy="719137"/>
          </a:xfrm>
          <a:custGeom>
            <a:avLst/>
            <a:gdLst>
              <a:gd name="T0" fmla="*/ 0 w 2000"/>
              <a:gd name="T1" fmla="*/ 0 h 1547"/>
              <a:gd name="T2" fmla="*/ 2147483647 w 2000"/>
              <a:gd name="T3" fmla="*/ 2147483647 h 1547"/>
              <a:gd name="T4" fmla="*/ 2147483647 w 2000"/>
              <a:gd name="T5" fmla="*/ 2147483647 h 1547"/>
              <a:gd name="T6" fmla="*/ 2147483647 w 2000"/>
              <a:gd name="T7" fmla="*/ 2147483647 h 1547"/>
              <a:gd name="T8" fmla="*/ 2147483647 w 2000"/>
              <a:gd name="T9" fmla="*/ 2147483647 h 1547"/>
              <a:gd name="T10" fmla="*/ 0 60000 65536"/>
              <a:gd name="T11" fmla="*/ 0 60000 65536"/>
              <a:gd name="T12" fmla="*/ 0 60000 65536"/>
              <a:gd name="T13" fmla="*/ 0 60000 65536"/>
              <a:gd name="T14" fmla="*/ 0 60000 65536"/>
              <a:gd name="T15" fmla="*/ 0 w 2000"/>
              <a:gd name="T16" fmla="*/ 0 h 1547"/>
              <a:gd name="T17" fmla="*/ 2000 w 2000"/>
              <a:gd name="T18" fmla="*/ 1547 h 1547"/>
            </a:gdLst>
            <a:ahLst/>
            <a:cxnLst>
              <a:cxn ang="T10">
                <a:pos x="T0" y="T1"/>
              </a:cxn>
              <a:cxn ang="T11">
                <a:pos x="T2" y="T3"/>
              </a:cxn>
              <a:cxn ang="T12">
                <a:pos x="T4" y="T5"/>
              </a:cxn>
              <a:cxn ang="T13">
                <a:pos x="T6" y="T7"/>
              </a:cxn>
              <a:cxn ang="T14">
                <a:pos x="T8" y="T9"/>
              </a:cxn>
            </a:cxnLst>
            <a:rect l="T15" t="T16" r="T17" b="T18"/>
            <a:pathLst>
              <a:path w="2000" h="1547">
                <a:moveTo>
                  <a:pt x="0" y="0"/>
                </a:moveTo>
                <a:cubicBezTo>
                  <a:pt x="79" y="127"/>
                  <a:pt x="158" y="254"/>
                  <a:pt x="278" y="382"/>
                </a:cubicBezTo>
                <a:cubicBezTo>
                  <a:pt x="398" y="510"/>
                  <a:pt x="550" y="640"/>
                  <a:pt x="718" y="770"/>
                </a:cubicBezTo>
                <a:cubicBezTo>
                  <a:pt x="886" y="900"/>
                  <a:pt x="1074" y="1036"/>
                  <a:pt x="1288" y="1165"/>
                </a:cubicBezTo>
                <a:cubicBezTo>
                  <a:pt x="1502" y="1294"/>
                  <a:pt x="1751" y="1420"/>
                  <a:pt x="2000" y="1547"/>
                </a:cubicBezTo>
              </a:path>
            </a:pathLst>
          </a:custGeom>
          <a:noFill/>
          <a:ln w="57150">
            <a:solidFill>
              <a:srgbClr val="669900"/>
            </a:solidFill>
            <a:round/>
            <a:headEnd/>
            <a:tailEnd/>
          </a:ln>
        </p:spPr>
        <p:txBody>
          <a:bodyPr/>
          <a:lstStyle/>
          <a:p>
            <a:endParaRPr lang="en-US"/>
          </a:p>
        </p:txBody>
      </p:sp>
      <p:sp>
        <p:nvSpPr>
          <p:cNvPr id="12" name="Text Box 56"/>
          <p:cNvSpPr txBox="1">
            <a:spLocks noChangeArrowheads="1"/>
          </p:cNvSpPr>
          <p:nvPr/>
        </p:nvSpPr>
        <p:spPr bwMode="auto">
          <a:xfrm>
            <a:off x="6748463" y="4186238"/>
            <a:ext cx="631825" cy="476250"/>
          </a:xfrm>
          <a:prstGeom prst="rect">
            <a:avLst/>
          </a:prstGeom>
          <a:noFill/>
          <a:ln w="9525">
            <a:noFill/>
            <a:miter lim="800000"/>
            <a:headEnd/>
            <a:tailEnd/>
          </a:ln>
        </p:spPr>
        <p:txBody>
          <a:bodyPr wrap="none">
            <a:spAutoFit/>
          </a:bodyPr>
          <a:lstStyle/>
          <a:p>
            <a:pPr>
              <a:lnSpc>
                <a:spcPct val="90000"/>
              </a:lnSpc>
            </a:pPr>
            <a:r>
              <a:rPr lang="en-US" sz="1400" b="1" i="1"/>
              <a:t>AD</a:t>
            </a:r>
            <a:r>
              <a:rPr lang="en-US" sz="1400" b="1" i="1" baseline="-25000"/>
              <a:t>1</a:t>
            </a:r>
          </a:p>
          <a:p>
            <a:pPr>
              <a:lnSpc>
                <a:spcPct val="90000"/>
              </a:lnSpc>
            </a:pPr>
            <a:r>
              <a:rPr lang="en-US" sz="1400" b="1" i="1"/>
              <a:t>I=$15</a:t>
            </a:r>
            <a:endParaRPr lang="en-US" sz="1400" b="1" i="1" baseline="-25000"/>
          </a:p>
        </p:txBody>
      </p:sp>
      <p:sp>
        <p:nvSpPr>
          <p:cNvPr id="13" name="Text Box 57"/>
          <p:cNvSpPr txBox="1">
            <a:spLocks noChangeArrowheads="1"/>
          </p:cNvSpPr>
          <p:nvPr/>
        </p:nvSpPr>
        <p:spPr bwMode="auto">
          <a:xfrm>
            <a:off x="6856413" y="3792538"/>
            <a:ext cx="631825" cy="517525"/>
          </a:xfrm>
          <a:prstGeom prst="rect">
            <a:avLst/>
          </a:prstGeom>
          <a:noFill/>
          <a:ln w="9525">
            <a:noFill/>
            <a:miter lim="800000"/>
            <a:headEnd/>
            <a:tailEnd/>
          </a:ln>
        </p:spPr>
        <p:txBody>
          <a:bodyPr wrap="none">
            <a:spAutoFit/>
          </a:bodyPr>
          <a:lstStyle/>
          <a:p>
            <a:r>
              <a:rPr lang="en-US" sz="1400" b="1" i="1"/>
              <a:t>AD</a:t>
            </a:r>
            <a:r>
              <a:rPr lang="en-US" sz="1400" b="1" i="1" baseline="-25000"/>
              <a:t>2</a:t>
            </a:r>
          </a:p>
          <a:p>
            <a:r>
              <a:rPr lang="en-US" sz="1400" b="1" i="1"/>
              <a:t>I=$20</a:t>
            </a:r>
            <a:endParaRPr lang="en-US" sz="1400" b="1" i="1" baseline="-25000"/>
          </a:p>
        </p:txBody>
      </p:sp>
      <p:sp>
        <p:nvSpPr>
          <p:cNvPr id="14" name="Text Box 58"/>
          <p:cNvSpPr txBox="1">
            <a:spLocks noChangeArrowheads="1"/>
          </p:cNvSpPr>
          <p:nvPr/>
        </p:nvSpPr>
        <p:spPr bwMode="auto">
          <a:xfrm>
            <a:off x="6981825" y="3078163"/>
            <a:ext cx="631825" cy="517525"/>
          </a:xfrm>
          <a:prstGeom prst="rect">
            <a:avLst/>
          </a:prstGeom>
          <a:noFill/>
          <a:ln w="9525">
            <a:noFill/>
            <a:miter lim="800000"/>
            <a:headEnd/>
            <a:tailEnd/>
          </a:ln>
        </p:spPr>
        <p:txBody>
          <a:bodyPr wrap="none">
            <a:spAutoFit/>
          </a:bodyPr>
          <a:lstStyle/>
          <a:p>
            <a:r>
              <a:rPr lang="en-US" sz="1400" b="1" i="1"/>
              <a:t>AD</a:t>
            </a:r>
            <a:r>
              <a:rPr lang="en-US" sz="1400" b="1" i="1" baseline="-25000"/>
              <a:t>3</a:t>
            </a:r>
          </a:p>
          <a:p>
            <a:r>
              <a:rPr lang="en-US" sz="1400" b="1" i="1"/>
              <a:t>I=$25</a:t>
            </a:r>
            <a:endParaRPr lang="en-US" sz="1400" b="1" i="1" baseline="-25000"/>
          </a:p>
        </p:txBody>
      </p:sp>
      <p:sp>
        <p:nvSpPr>
          <p:cNvPr id="15" name="Text Box 61"/>
          <p:cNvSpPr txBox="1">
            <a:spLocks noChangeArrowheads="1"/>
          </p:cNvSpPr>
          <p:nvPr/>
        </p:nvSpPr>
        <p:spPr bwMode="auto">
          <a:xfrm>
            <a:off x="5368925" y="1344613"/>
            <a:ext cx="2100263" cy="1190625"/>
          </a:xfrm>
          <a:prstGeom prst="rect">
            <a:avLst/>
          </a:prstGeom>
          <a:noFill/>
          <a:ln w="9525">
            <a:noFill/>
            <a:miter lim="800000"/>
            <a:headEnd/>
            <a:tailEnd/>
          </a:ln>
        </p:spPr>
        <p:txBody>
          <a:bodyPr wrap="none">
            <a:spAutoFit/>
          </a:bodyPr>
          <a:lstStyle/>
          <a:p>
            <a:pPr>
              <a:lnSpc>
                <a:spcPct val="90000"/>
              </a:lnSpc>
            </a:pPr>
            <a:r>
              <a:rPr lang="en-US" sz="2000" b="1" i="1">
                <a:solidFill>
                  <a:srgbClr val="000000"/>
                </a:solidFill>
              </a:rPr>
              <a:t>(d)</a:t>
            </a:r>
          </a:p>
          <a:p>
            <a:pPr>
              <a:lnSpc>
                <a:spcPct val="90000"/>
              </a:lnSpc>
            </a:pPr>
            <a:r>
              <a:rPr lang="en-US" sz="2000" b="1">
                <a:solidFill>
                  <a:srgbClr val="000000"/>
                </a:solidFill>
              </a:rPr>
              <a:t>Equilibrium real</a:t>
            </a:r>
          </a:p>
          <a:p>
            <a:pPr>
              <a:lnSpc>
                <a:spcPct val="90000"/>
              </a:lnSpc>
            </a:pPr>
            <a:r>
              <a:rPr lang="en-US" sz="2000" b="1">
                <a:solidFill>
                  <a:srgbClr val="000000"/>
                </a:solidFill>
              </a:rPr>
              <a:t>GDP and the</a:t>
            </a:r>
          </a:p>
          <a:p>
            <a:pPr>
              <a:lnSpc>
                <a:spcPct val="90000"/>
              </a:lnSpc>
            </a:pPr>
            <a:r>
              <a:rPr lang="en-US" sz="2000" b="1">
                <a:solidFill>
                  <a:srgbClr val="000000"/>
                </a:solidFill>
              </a:rPr>
              <a:t>Price level</a:t>
            </a:r>
          </a:p>
        </p:txBody>
      </p:sp>
      <p:sp>
        <p:nvSpPr>
          <p:cNvPr id="16" name="Text Box 66"/>
          <p:cNvSpPr txBox="1">
            <a:spLocks noChangeArrowheads="1"/>
          </p:cNvSpPr>
          <p:nvPr/>
        </p:nvSpPr>
        <p:spPr bwMode="auto">
          <a:xfrm>
            <a:off x="6489700" y="2640013"/>
            <a:ext cx="431800" cy="304800"/>
          </a:xfrm>
          <a:prstGeom prst="rect">
            <a:avLst/>
          </a:prstGeom>
          <a:noFill/>
          <a:ln w="9525">
            <a:noFill/>
            <a:miter lim="800000"/>
            <a:headEnd/>
            <a:tailEnd/>
          </a:ln>
        </p:spPr>
        <p:txBody>
          <a:bodyPr wrap="none">
            <a:spAutoFit/>
          </a:bodyPr>
          <a:lstStyle/>
          <a:p>
            <a:r>
              <a:rPr lang="en-US" sz="1400" b="1" i="1"/>
              <a:t>AS</a:t>
            </a:r>
            <a:endParaRPr lang="en-US" sz="1400" b="1" i="1" baseline="-25000"/>
          </a:p>
        </p:txBody>
      </p:sp>
      <p:sp>
        <p:nvSpPr>
          <p:cNvPr id="17" name="Line 69"/>
          <p:cNvSpPr>
            <a:spLocks noChangeShapeType="1"/>
          </p:cNvSpPr>
          <p:nvPr/>
        </p:nvSpPr>
        <p:spPr bwMode="auto">
          <a:xfrm>
            <a:off x="6276975" y="3598863"/>
            <a:ext cx="0" cy="985837"/>
          </a:xfrm>
          <a:prstGeom prst="line">
            <a:avLst/>
          </a:prstGeom>
          <a:noFill/>
          <a:ln w="28575">
            <a:solidFill>
              <a:schemeClr val="bg2"/>
            </a:solidFill>
            <a:round/>
            <a:headEnd/>
            <a:tailEnd/>
          </a:ln>
        </p:spPr>
        <p:txBody>
          <a:bodyPr/>
          <a:lstStyle/>
          <a:p>
            <a:endParaRPr lang="en-US"/>
          </a:p>
        </p:txBody>
      </p:sp>
      <p:sp>
        <p:nvSpPr>
          <p:cNvPr id="18" name="Line 70"/>
          <p:cNvSpPr>
            <a:spLocks noChangeShapeType="1"/>
          </p:cNvSpPr>
          <p:nvPr/>
        </p:nvSpPr>
        <p:spPr bwMode="auto">
          <a:xfrm flipH="1">
            <a:off x="5291138" y="3597275"/>
            <a:ext cx="995362" cy="0"/>
          </a:xfrm>
          <a:prstGeom prst="line">
            <a:avLst/>
          </a:prstGeom>
          <a:noFill/>
          <a:ln w="28575">
            <a:solidFill>
              <a:schemeClr val="bg2"/>
            </a:solidFill>
            <a:round/>
            <a:headEnd/>
            <a:tailEnd/>
          </a:ln>
        </p:spPr>
        <p:txBody>
          <a:bodyPr/>
          <a:lstStyle/>
          <a:p>
            <a:endParaRPr lang="en-US"/>
          </a:p>
        </p:txBody>
      </p:sp>
      <p:sp>
        <p:nvSpPr>
          <p:cNvPr id="19" name="Line 71"/>
          <p:cNvSpPr>
            <a:spLocks noChangeShapeType="1"/>
          </p:cNvSpPr>
          <p:nvPr/>
        </p:nvSpPr>
        <p:spPr bwMode="auto">
          <a:xfrm>
            <a:off x="5753100" y="3598863"/>
            <a:ext cx="0" cy="985837"/>
          </a:xfrm>
          <a:prstGeom prst="line">
            <a:avLst/>
          </a:prstGeom>
          <a:noFill/>
          <a:ln w="28575">
            <a:solidFill>
              <a:schemeClr val="bg2"/>
            </a:solidFill>
            <a:round/>
            <a:headEnd/>
            <a:tailEnd/>
          </a:ln>
        </p:spPr>
        <p:txBody>
          <a:bodyPr/>
          <a:lstStyle/>
          <a:p>
            <a:endParaRPr lang="en-US"/>
          </a:p>
        </p:txBody>
      </p:sp>
      <p:sp>
        <p:nvSpPr>
          <p:cNvPr id="20" name="Line 74"/>
          <p:cNvSpPr>
            <a:spLocks noChangeShapeType="1"/>
          </p:cNvSpPr>
          <p:nvPr/>
        </p:nvSpPr>
        <p:spPr bwMode="auto">
          <a:xfrm>
            <a:off x="6480175" y="3090863"/>
            <a:ext cx="0" cy="1473200"/>
          </a:xfrm>
          <a:prstGeom prst="line">
            <a:avLst/>
          </a:prstGeom>
          <a:noFill/>
          <a:ln w="28575">
            <a:solidFill>
              <a:schemeClr val="bg2"/>
            </a:solidFill>
            <a:round/>
            <a:headEnd/>
            <a:tailEnd/>
          </a:ln>
        </p:spPr>
        <p:txBody>
          <a:bodyPr/>
          <a:lstStyle/>
          <a:p>
            <a:endParaRPr lang="en-US"/>
          </a:p>
        </p:txBody>
      </p:sp>
      <p:sp>
        <p:nvSpPr>
          <p:cNvPr id="21" name="Line 75"/>
          <p:cNvSpPr>
            <a:spLocks noChangeShapeType="1"/>
          </p:cNvSpPr>
          <p:nvPr/>
        </p:nvSpPr>
        <p:spPr bwMode="auto">
          <a:xfrm flipH="1">
            <a:off x="5291138" y="3098800"/>
            <a:ext cx="1189037" cy="0"/>
          </a:xfrm>
          <a:prstGeom prst="line">
            <a:avLst/>
          </a:prstGeom>
          <a:noFill/>
          <a:ln w="28575">
            <a:solidFill>
              <a:schemeClr val="bg2"/>
            </a:solidFill>
            <a:prstDash val="dash"/>
            <a:round/>
            <a:headEnd/>
            <a:tailEnd/>
          </a:ln>
        </p:spPr>
        <p:txBody>
          <a:bodyPr/>
          <a:lstStyle/>
          <a:p>
            <a:endParaRPr lang="en-US"/>
          </a:p>
        </p:txBody>
      </p:sp>
      <p:sp>
        <p:nvSpPr>
          <p:cNvPr id="22" name="Freeform 47"/>
          <p:cNvSpPr>
            <a:spLocks/>
          </p:cNvSpPr>
          <p:nvPr/>
        </p:nvSpPr>
        <p:spPr bwMode="auto">
          <a:xfrm flipH="1">
            <a:off x="5657850" y="2855913"/>
            <a:ext cx="877888" cy="1671637"/>
          </a:xfrm>
          <a:custGeom>
            <a:avLst/>
            <a:gdLst>
              <a:gd name="T0" fmla="*/ 0 w 2000"/>
              <a:gd name="T1" fmla="*/ 0 h 1547"/>
              <a:gd name="T2" fmla="*/ 2147483647 w 2000"/>
              <a:gd name="T3" fmla="*/ 2147483647 h 1547"/>
              <a:gd name="T4" fmla="*/ 2147483647 w 2000"/>
              <a:gd name="T5" fmla="*/ 2147483647 h 1547"/>
              <a:gd name="T6" fmla="*/ 2147483647 w 2000"/>
              <a:gd name="T7" fmla="*/ 2147483647 h 1547"/>
              <a:gd name="T8" fmla="*/ 2147483647 w 2000"/>
              <a:gd name="T9" fmla="*/ 2147483647 h 1547"/>
              <a:gd name="T10" fmla="*/ 0 60000 65536"/>
              <a:gd name="T11" fmla="*/ 0 60000 65536"/>
              <a:gd name="T12" fmla="*/ 0 60000 65536"/>
              <a:gd name="T13" fmla="*/ 0 60000 65536"/>
              <a:gd name="T14" fmla="*/ 0 60000 65536"/>
              <a:gd name="T15" fmla="*/ 0 w 2000"/>
              <a:gd name="T16" fmla="*/ 0 h 1547"/>
              <a:gd name="T17" fmla="*/ 2000 w 2000"/>
              <a:gd name="T18" fmla="*/ 1547 h 1547"/>
            </a:gdLst>
            <a:ahLst/>
            <a:cxnLst>
              <a:cxn ang="T10">
                <a:pos x="T0" y="T1"/>
              </a:cxn>
              <a:cxn ang="T11">
                <a:pos x="T2" y="T3"/>
              </a:cxn>
              <a:cxn ang="T12">
                <a:pos x="T4" y="T5"/>
              </a:cxn>
              <a:cxn ang="T13">
                <a:pos x="T6" y="T7"/>
              </a:cxn>
              <a:cxn ang="T14">
                <a:pos x="T8" y="T9"/>
              </a:cxn>
            </a:cxnLst>
            <a:rect l="T15" t="T16" r="T17" b="T18"/>
            <a:pathLst>
              <a:path w="2000" h="1547">
                <a:moveTo>
                  <a:pt x="0" y="0"/>
                </a:moveTo>
                <a:cubicBezTo>
                  <a:pt x="79" y="127"/>
                  <a:pt x="158" y="254"/>
                  <a:pt x="278" y="382"/>
                </a:cubicBezTo>
                <a:cubicBezTo>
                  <a:pt x="398" y="510"/>
                  <a:pt x="550" y="640"/>
                  <a:pt x="718" y="770"/>
                </a:cubicBezTo>
                <a:cubicBezTo>
                  <a:pt x="886" y="900"/>
                  <a:pt x="1074" y="1036"/>
                  <a:pt x="1288" y="1165"/>
                </a:cubicBezTo>
                <a:cubicBezTo>
                  <a:pt x="1502" y="1294"/>
                  <a:pt x="1751" y="1420"/>
                  <a:pt x="2000" y="1547"/>
                </a:cubicBezTo>
              </a:path>
            </a:pathLst>
          </a:custGeom>
          <a:noFill/>
          <a:ln w="57150">
            <a:solidFill>
              <a:srgbClr val="990033"/>
            </a:solidFill>
            <a:round/>
            <a:headEnd/>
            <a:tailEnd/>
          </a:ln>
        </p:spPr>
        <p:txBody>
          <a:bodyPr/>
          <a:lstStyle/>
          <a:p>
            <a:endParaRPr lang="en-US"/>
          </a:p>
        </p:txBody>
      </p:sp>
      <p:sp>
        <p:nvSpPr>
          <p:cNvPr id="23" name="Oval 80"/>
          <p:cNvSpPr>
            <a:spLocks noChangeArrowheads="1"/>
          </p:cNvSpPr>
          <p:nvPr/>
        </p:nvSpPr>
        <p:spPr bwMode="auto">
          <a:xfrm>
            <a:off x="6219825" y="3556000"/>
            <a:ext cx="103188" cy="103188"/>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24" name="Oval 83"/>
          <p:cNvSpPr>
            <a:spLocks noChangeArrowheads="1"/>
          </p:cNvSpPr>
          <p:nvPr/>
        </p:nvSpPr>
        <p:spPr bwMode="auto">
          <a:xfrm>
            <a:off x="6432550" y="3049588"/>
            <a:ext cx="103188" cy="103187"/>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25" name="Oval 84"/>
          <p:cNvSpPr>
            <a:spLocks noChangeArrowheads="1"/>
          </p:cNvSpPr>
          <p:nvPr/>
        </p:nvSpPr>
        <p:spPr bwMode="auto">
          <a:xfrm>
            <a:off x="5734050" y="3060700"/>
            <a:ext cx="103188" cy="103188"/>
          </a:xfrm>
          <a:prstGeom prst="ellipse">
            <a:avLst/>
          </a:prstGeom>
          <a:solidFill>
            <a:schemeClr val="tx1"/>
          </a:solidFill>
          <a:ln w="19050">
            <a:solidFill>
              <a:schemeClr val="tx1"/>
            </a:solidFill>
            <a:round/>
            <a:headEnd/>
            <a:tailEnd/>
          </a:ln>
        </p:spPr>
        <p:txBody>
          <a:bodyPr wrap="none" anchor="ctr"/>
          <a:lstStyle/>
          <a:p>
            <a:pPr algn="l"/>
            <a:endParaRPr lang="en-US"/>
          </a:p>
        </p:txBody>
      </p:sp>
      <p:sp>
        <p:nvSpPr>
          <p:cNvPr id="86079" name="Line 63"/>
          <p:cNvSpPr>
            <a:spLocks noChangeShapeType="1"/>
          </p:cNvSpPr>
          <p:nvPr/>
        </p:nvSpPr>
        <p:spPr bwMode="auto">
          <a:xfrm>
            <a:off x="6275388" y="3109913"/>
            <a:ext cx="0" cy="428625"/>
          </a:xfrm>
          <a:prstGeom prst="line">
            <a:avLst/>
          </a:prstGeom>
          <a:noFill/>
          <a:ln w="28575">
            <a:solidFill>
              <a:schemeClr val="tx1"/>
            </a:solidFill>
            <a:round/>
            <a:headEnd/>
            <a:tailEnd/>
          </a:ln>
          <a:effectLst/>
        </p:spPr>
        <p:txBody>
          <a:bodyPr/>
          <a:lstStyle/>
          <a:p>
            <a:endParaRPr lang="en-US"/>
          </a:p>
        </p:txBody>
      </p:sp>
      <p:sp>
        <p:nvSpPr>
          <p:cNvPr id="86080" name="Text Box 64"/>
          <p:cNvSpPr txBox="1">
            <a:spLocks noChangeArrowheads="1"/>
          </p:cNvSpPr>
          <p:nvPr/>
        </p:nvSpPr>
        <p:spPr bwMode="auto">
          <a:xfrm>
            <a:off x="6489700" y="2946400"/>
            <a:ext cx="300038" cy="244475"/>
          </a:xfrm>
          <a:prstGeom prst="rect">
            <a:avLst/>
          </a:prstGeom>
          <a:noFill/>
          <a:ln w="9525">
            <a:noFill/>
            <a:miter lim="800000"/>
            <a:headEnd/>
            <a:tailEnd/>
          </a:ln>
          <a:effectLst/>
        </p:spPr>
        <p:txBody>
          <a:bodyPr>
            <a:spAutoFit/>
          </a:bodyPr>
          <a:lstStyle/>
          <a:p>
            <a:pPr algn="l">
              <a:spcBef>
                <a:spcPct val="50000"/>
              </a:spcBef>
            </a:pPr>
            <a:r>
              <a:rPr lang="en-US" sz="1000" b="1" i="1"/>
              <a:t>a</a:t>
            </a:r>
          </a:p>
        </p:txBody>
      </p:sp>
      <p:sp>
        <p:nvSpPr>
          <p:cNvPr id="86081" name="Text Box 65"/>
          <p:cNvSpPr txBox="1">
            <a:spLocks noChangeArrowheads="1"/>
          </p:cNvSpPr>
          <p:nvPr/>
        </p:nvSpPr>
        <p:spPr bwMode="auto">
          <a:xfrm>
            <a:off x="6140450" y="2844800"/>
            <a:ext cx="254000" cy="244475"/>
          </a:xfrm>
          <a:prstGeom prst="rect">
            <a:avLst/>
          </a:prstGeom>
          <a:noFill/>
          <a:ln w="9525">
            <a:noFill/>
            <a:miter lim="800000"/>
            <a:headEnd/>
            <a:tailEnd/>
          </a:ln>
          <a:effectLst/>
        </p:spPr>
        <p:txBody>
          <a:bodyPr>
            <a:spAutoFit/>
          </a:bodyPr>
          <a:lstStyle/>
          <a:p>
            <a:pPr algn="l">
              <a:spcBef>
                <a:spcPct val="50000"/>
              </a:spcBef>
            </a:pPr>
            <a:r>
              <a:rPr lang="en-US" sz="1000" b="1" i="1"/>
              <a:t>b</a:t>
            </a:r>
          </a:p>
        </p:txBody>
      </p:sp>
      <p:sp>
        <p:nvSpPr>
          <p:cNvPr id="86082" name="Text Box 66"/>
          <p:cNvSpPr txBox="1">
            <a:spLocks noChangeArrowheads="1"/>
          </p:cNvSpPr>
          <p:nvPr/>
        </p:nvSpPr>
        <p:spPr bwMode="auto">
          <a:xfrm>
            <a:off x="5767388" y="2868613"/>
            <a:ext cx="404812" cy="244475"/>
          </a:xfrm>
          <a:prstGeom prst="rect">
            <a:avLst/>
          </a:prstGeom>
          <a:noFill/>
          <a:ln w="9525">
            <a:noFill/>
            <a:miter lim="800000"/>
            <a:headEnd/>
            <a:tailEnd/>
          </a:ln>
          <a:effectLst/>
        </p:spPr>
        <p:txBody>
          <a:bodyPr>
            <a:spAutoFit/>
          </a:bodyPr>
          <a:lstStyle/>
          <a:p>
            <a:pPr algn="l">
              <a:spcBef>
                <a:spcPct val="50000"/>
              </a:spcBef>
            </a:pPr>
            <a:r>
              <a:rPr lang="en-US" sz="1000" b="1" i="1"/>
              <a:t>c</a:t>
            </a:r>
          </a:p>
        </p:txBody>
      </p:sp>
      <p:sp>
        <p:nvSpPr>
          <p:cNvPr id="26" name="Freeform 46"/>
          <p:cNvSpPr>
            <a:spLocks/>
          </p:cNvSpPr>
          <p:nvPr/>
        </p:nvSpPr>
        <p:spPr bwMode="auto">
          <a:xfrm>
            <a:off x="6070600" y="2849563"/>
            <a:ext cx="958850" cy="868362"/>
          </a:xfrm>
          <a:custGeom>
            <a:avLst/>
            <a:gdLst>
              <a:gd name="T0" fmla="*/ 0 w 2000"/>
              <a:gd name="T1" fmla="*/ 0 h 1547"/>
              <a:gd name="T2" fmla="*/ 2147483647 w 2000"/>
              <a:gd name="T3" fmla="*/ 2147483647 h 1547"/>
              <a:gd name="T4" fmla="*/ 2147483647 w 2000"/>
              <a:gd name="T5" fmla="*/ 2147483647 h 1547"/>
              <a:gd name="T6" fmla="*/ 2147483647 w 2000"/>
              <a:gd name="T7" fmla="*/ 2147483647 h 1547"/>
              <a:gd name="T8" fmla="*/ 2147483647 w 2000"/>
              <a:gd name="T9" fmla="*/ 2147483647 h 1547"/>
              <a:gd name="T10" fmla="*/ 0 60000 65536"/>
              <a:gd name="T11" fmla="*/ 0 60000 65536"/>
              <a:gd name="T12" fmla="*/ 0 60000 65536"/>
              <a:gd name="T13" fmla="*/ 0 60000 65536"/>
              <a:gd name="T14" fmla="*/ 0 60000 65536"/>
              <a:gd name="T15" fmla="*/ 0 w 2000"/>
              <a:gd name="T16" fmla="*/ 0 h 1547"/>
              <a:gd name="T17" fmla="*/ 2000 w 2000"/>
              <a:gd name="T18" fmla="*/ 1547 h 1547"/>
            </a:gdLst>
            <a:ahLst/>
            <a:cxnLst>
              <a:cxn ang="T10">
                <a:pos x="T0" y="T1"/>
              </a:cxn>
              <a:cxn ang="T11">
                <a:pos x="T2" y="T3"/>
              </a:cxn>
              <a:cxn ang="T12">
                <a:pos x="T4" y="T5"/>
              </a:cxn>
              <a:cxn ang="T13">
                <a:pos x="T6" y="T7"/>
              </a:cxn>
              <a:cxn ang="T14">
                <a:pos x="T8" y="T9"/>
              </a:cxn>
            </a:cxnLst>
            <a:rect l="T15" t="T16" r="T17" b="T18"/>
            <a:pathLst>
              <a:path w="2000" h="1547">
                <a:moveTo>
                  <a:pt x="0" y="0"/>
                </a:moveTo>
                <a:cubicBezTo>
                  <a:pt x="79" y="127"/>
                  <a:pt x="158" y="254"/>
                  <a:pt x="278" y="382"/>
                </a:cubicBezTo>
                <a:cubicBezTo>
                  <a:pt x="398" y="510"/>
                  <a:pt x="550" y="640"/>
                  <a:pt x="718" y="770"/>
                </a:cubicBezTo>
                <a:cubicBezTo>
                  <a:pt x="886" y="900"/>
                  <a:pt x="1074" y="1036"/>
                  <a:pt x="1288" y="1165"/>
                </a:cubicBezTo>
                <a:cubicBezTo>
                  <a:pt x="1502" y="1294"/>
                  <a:pt x="1751" y="1420"/>
                  <a:pt x="2000" y="1547"/>
                </a:cubicBezTo>
              </a:path>
            </a:pathLst>
          </a:custGeom>
          <a:noFill/>
          <a:ln w="57150">
            <a:solidFill>
              <a:srgbClr val="669900"/>
            </a:solidFill>
            <a:round/>
            <a:headEnd/>
            <a:tailEnd/>
          </a:ln>
        </p:spPr>
        <p:txBody>
          <a:bodyPr/>
          <a:lstStyle/>
          <a:p>
            <a:endParaRPr lang="en-US"/>
          </a:p>
        </p:txBody>
      </p:sp>
      <p:sp>
        <p:nvSpPr>
          <p:cNvPr id="27" name="Oval 83"/>
          <p:cNvSpPr>
            <a:spLocks noChangeArrowheads="1"/>
          </p:cNvSpPr>
          <p:nvPr/>
        </p:nvSpPr>
        <p:spPr bwMode="auto">
          <a:xfrm>
            <a:off x="6202363" y="3052763"/>
            <a:ext cx="103187" cy="103187"/>
          </a:xfrm>
          <a:prstGeom prst="ellipse">
            <a:avLst/>
          </a:prstGeom>
          <a:solidFill>
            <a:schemeClr val="bg1"/>
          </a:solidFill>
          <a:ln w="19050">
            <a:solidFill>
              <a:schemeClr val="tx1"/>
            </a:solidFill>
            <a:round/>
            <a:headEnd/>
            <a:tailEnd/>
          </a:ln>
        </p:spPr>
        <p:txBody>
          <a:bodyPr wrap="none" anchor="ctr"/>
          <a:lstStyle/>
          <a:p>
            <a:pPr algn="l"/>
            <a:endParaRPr lang="en-US"/>
          </a:p>
        </p:txBody>
      </p:sp>
      <p:sp>
        <p:nvSpPr>
          <p:cNvPr id="28" name="Text Box 58"/>
          <p:cNvSpPr txBox="1">
            <a:spLocks noChangeArrowheads="1"/>
          </p:cNvSpPr>
          <p:nvPr/>
        </p:nvSpPr>
        <p:spPr bwMode="auto">
          <a:xfrm>
            <a:off x="6921500" y="3440113"/>
            <a:ext cx="779463" cy="517525"/>
          </a:xfrm>
          <a:prstGeom prst="rect">
            <a:avLst/>
          </a:prstGeom>
          <a:noFill/>
          <a:ln w="9525">
            <a:noFill/>
            <a:miter lim="800000"/>
            <a:headEnd/>
            <a:tailEnd/>
          </a:ln>
        </p:spPr>
        <p:txBody>
          <a:bodyPr wrap="none">
            <a:spAutoFit/>
          </a:bodyPr>
          <a:lstStyle/>
          <a:p>
            <a:r>
              <a:rPr lang="en-US" sz="1400" b="1" i="1"/>
              <a:t>AD</a:t>
            </a:r>
            <a:r>
              <a:rPr lang="en-US" sz="1400" b="1" i="1" baseline="-25000"/>
              <a:t>4</a:t>
            </a:r>
          </a:p>
          <a:p>
            <a:r>
              <a:rPr lang="en-US" sz="1400" b="1" i="1"/>
              <a:t>I=$22.5</a:t>
            </a:r>
            <a:endParaRPr lang="en-US" sz="1400" b="1" i="1" baseline="-25000"/>
          </a:p>
        </p:txBody>
      </p:sp>
      <p:sp>
        <p:nvSpPr>
          <p:cNvPr id="41015" name="Rectangle 2"/>
          <p:cNvSpPr>
            <a:spLocks noChangeArrowheads="1"/>
          </p:cNvSpPr>
          <p:nvPr/>
        </p:nvSpPr>
        <p:spPr bwMode="auto">
          <a:xfrm>
            <a:off x="0" y="0"/>
            <a:ext cx="9144000" cy="838200"/>
          </a:xfrm>
          <a:prstGeom prst="rect">
            <a:avLst/>
          </a:prstGeom>
          <a:noFill/>
          <a:ln w="9525">
            <a:noFill/>
            <a:miter lim="800000"/>
            <a:headEnd/>
            <a:tailEnd/>
          </a:ln>
        </p:spPr>
        <p:txBody>
          <a:bodyPr anchor="ctr"/>
          <a:lstStyle/>
          <a:p>
            <a:r>
              <a:rPr lang="en-US" sz="3600" b="1">
                <a:solidFill>
                  <a:schemeClr val="bg1"/>
                </a:solidFill>
                <a:latin typeface="Tahoma" pitchFamily="34" charset="0"/>
              </a:rPr>
              <a:t>Monetary Policy and Equilibrium GDP</a:t>
            </a:r>
          </a:p>
        </p:txBody>
      </p:sp>
      <p:sp>
        <p:nvSpPr>
          <p:cNvPr id="41016" name="TextBox 80"/>
          <p:cNvSpPr txBox="1">
            <a:spLocks noChangeArrowheads="1"/>
          </p:cNvSpPr>
          <p:nvPr/>
        </p:nvSpPr>
        <p:spPr bwMode="auto">
          <a:xfrm>
            <a:off x="0" y="6589713"/>
            <a:ext cx="900113" cy="276225"/>
          </a:xfrm>
          <a:prstGeom prst="rect">
            <a:avLst/>
          </a:prstGeom>
          <a:noFill/>
          <a:ln w="9525">
            <a:noFill/>
            <a:miter lim="800000"/>
            <a:headEnd/>
            <a:tailEnd/>
          </a:ln>
        </p:spPr>
        <p:txBody>
          <a:bodyPr>
            <a:spAutoFit/>
          </a:bodyPr>
          <a:lstStyle/>
          <a:p>
            <a:pPr algn="l"/>
            <a:r>
              <a:rPr lang="en-US" sz="1200" b="1">
                <a:solidFill>
                  <a:schemeClr val="bg1"/>
                </a:solidFill>
              </a:rPr>
              <a:t>LO4</a:t>
            </a:r>
          </a:p>
        </p:txBody>
      </p:sp>
      <p:sp>
        <p:nvSpPr>
          <p:cNvPr id="41017"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B193BFC7-6E73-4E66-B877-E818261C026D}" type="slidenum">
              <a:rPr lang="en-US" sz="1400">
                <a:solidFill>
                  <a:schemeClr val="bg1"/>
                </a:solidFill>
                <a:cs typeface="Arial" charset="0"/>
              </a:rPr>
              <a:pPr algn="l"/>
              <a:t>36</a:t>
            </a:fld>
            <a:endParaRPr lang="en-US" sz="1400">
              <a:solidFill>
                <a:schemeClr val="bg1"/>
              </a:solidFill>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9517"/>
                                        </p:tgtEl>
                                        <p:attrNameLst>
                                          <p:attrName>style.visibility</p:attrName>
                                        </p:attrNameLst>
                                      </p:cBhvr>
                                      <p:to>
                                        <p:strVal val="visible"/>
                                      </p:to>
                                    </p:set>
                                    <p:animEffect transition="in" filter="wipe(up)">
                                      <p:cBhvr>
                                        <p:cTn id="7" dur="500"/>
                                        <p:tgtEl>
                                          <p:spTgt spid="19517"/>
                                        </p:tgtEl>
                                      </p:cBhvr>
                                    </p:animEffect>
                                  </p:childTnLst>
                                </p:cTn>
                              </p:par>
                              <p:par>
                                <p:cTn id="8" presetID="23" presetClass="entr" presetSubtype="16"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p:cTn id="10" dur="500" fill="hold"/>
                                        <p:tgtEl>
                                          <p:spTgt spid="6"/>
                                        </p:tgtEl>
                                        <p:attrNameLst>
                                          <p:attrName>ppt_w</p:attrName>
                                        </p:attrNameLst>
                                      </p:cBhvr>
                                      <p:tavLst>
                                        <p:tav tm="0">
                                          <p:val>
                                            <p:fltVal val="0"/>
                                          </p:val>
                                        </p:tav>
                                        <p:tav tm="100000">
                                          <p:val>
                                            <p:strVal val="#ppt_w"/>
                                          </p:val>
                                        </p:tav>
                                      </p:tavLst>
                                    </p:anim>
                                    <p:anim calcmode="lin" valueType="num">
                                      <p:cBhvr>
                                        <p:cTn id="11" dur="500" fill="hold"/>
                                        <p:tgtEl>
                                          <p:spTgt spid="6"/>
                                        </p:tgtEl>
                                        <p:attrNameLst>
                                          <p:attrName>ppt_h</p:attrName>
                                        </p:attrNameLst>
                                      </p:cBhvr>
                                      <p:tavLst>
                                        <p:tav tm="0">
                                          <p:val>
                                            <p:fltVal val="0"/>
                                          </p:val>
                                        </p:tav>
                                        <p:tav tm="100000">
                                          <p:val>
                                            <p:strVal val="#ppt_h"/>
                                          </p:val>
                                        </p:tav>
                                      </p:tavLst>
                                    </p:anim>
                                  </p:childTnLst>
                                </p:cTn>
                              </p:par>
                            </p:childTnLst>
                          </p:cTn>
                        </p:par>
                        <p:par>
                          <p:cTn id="12" fill="hold" nodeType="afterGroup">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19500"/>
                                        </p:tgtEl>
                                        <p:attrNameLst>
                                          <p:attrName>style.visibility</p:attrName>
                                        </p:attrNameLst>
                                      </p:cBhvr>
                                      <p:to>
                                        <p:strVal val="visible"/>
                                      </p:to>
                                    </p:set>
                                    <p:animEffect transition="in" filter="wipe(left)">
                                      <p:cBhvr>
                                        <p:cTn id="15" dur="1000"/>
                                        <p:tgtEl>
                                          <p:spTgt spid="19500"/>
                                        </p:tgtEl>
                                      </p:cBhvr>
                                    </p:animEffect>
                                  </p:childTnLst>
                                </p:cTn>
                              </p:par>
                            </p:childTnLst>
                          </p:cTn>
                        </p:par>
                        <p:par>
                          <p:cTn id="16" fill="hold" nodeType="afterGroup">
                            <p:stCondLst>
                              <p:cond delay="1500"/>
                            </p:stCondLst>
                            <p:childTnLst>
                              <p:par>
                                <p:cTn id="17" presetID="1" presetClass="entr" presetSubtype="0" fill="hold" grpId="0" nodeType="afterEffect">
                                  <p:stCondLst>
                                    <p:cond delay="0"/>
                                  </p:stCondLst>
                                  <p:childTnLst>
                                    <p:set>
                                      <p:cBhvr>
                                        <p:cTn id="18" dur="1" fill="hold">
                                          <p:stCondLst>
                                            <p:cond delay="0"/>
                                          </p:stCondLst>
                                        </p:cTn>
                                        <p:tgtEl>
                                          <p:spTgt spid="19512"/>
                                        </p:tgtEl>
                                        <p:attrNameLst>
                                          <p:attrName>style.visibility</p:attrName>
                                        </p:attrNameLst>
                                      </p:cBhvr>
                                      <p:to>
                                        <p:strVal val="visible"/>
                                      </p:to>
                                    </p:set>
                                  </p:childTnLst>
                                </p:cTn>
                              </p:par>
                            </p:childTnLst>
                          </p:cTn>
                        </p:par>
                        <p:par>
                          <p:cTn id="19" fill="hold" nodeType="afterGroup">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19503"/>
                                        </p:tgtEl>
                                        <p:attrNameLst>
                                          <p:attrName>style.visibility</p:attrName>
                                        </p:attrNameLst>
                                      </p:cBhvr>
                                      <p:to>
                                        <p:strVal val="visible"/>
                                      </p:to>
                                    </p:set>
                                    <p:animEffect transition="in" filter="wipe(left)">
                                      <p:cBhvr>
                                        <p:cTn id="22" dur="1000"/>
                                        <p:tgtEl>
                                          <p:spTgt spid="19503"/>
                                        </p:tgtEl>
                                      </p:cBhvr>
                                    </p:animEffect>
                                  </p:childTnLst>
                                </p:cTn>
                              </p:par>
                            </p:childTnLst>
                          </p:cTn>
                        </p:par>
                        <p:par>
                          <p:cTn id="23" fill="hold" nodeType="afterGroup">
                            <p:stCondLst>
                              <p:cond delay="2500"/>
                            </p:stCondLst>
                            <p:childTnLst>
                              <p:par>
                                <p:cTn id="24" presetID="1" presetClass="entr" presetSubtype="0" fill="hold" grpId="0" nodeType="afterEffect">
                                  <p:stCondLst>
                                    <p:cond delay="0"/>
                                  </p:stCondLst>
                                  <p:childTnLst>
                                    <p:set>
                                      <p:cBhvr>
                                        <p:cTn id="25" dur="1" fill="hold">
                                          <p:stCondLst>
                                            <p:cond delay="0"/>
                                          </p:stCondLst>
                                        </p:cTn>
                                        <p:tgtEl>
                                          <p:spTgt spid="19522"/>
                                        </p:tgtEl>
                                        <p:attrNameLst>
                                          <p:attrName>style.visibility</p:attrName>
                                        </p:attrNameLst>
                                      </p:cBhvr>
                                      <p:to>
                                        <p:strVal val="visible"/>
                                      </p:to>
                                    </p:set>
                                  </p:childTnLst>
                                </p:cTn>
                              </p:par>
                            </p:childTnLst>
                          </p:cTn>
                        </p:par>
                        <p:par>
                          <p:cTn id="26" fill="hold" nodeType="afterGroup">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19501"/>
                                        </p:tgtEl>
                                        <p:attrNameLst>
                                          <p:attrName>style.visibility</p:attrName>
                                        </p:attrNameLst>
                                      </p:cBhvr>
                                      <p:to>
                                        <p:strVal val="visible"/>
                                      </p:to>
                                    </p:set>
                                    <p:animEffect transition="in" filter="wipe(left)">
                                      <p:cBhvr>
                                        <p:cTn id="29" dur="1000"/>
                                        <p:tgtEl>
                                          <p:spTgt spid="19501"/>
                                        </p:tgtEl>
                                      </p:cBhvr>
                                    </p:animEffect>
                                  </p:childTnLst>
                                </p:cTn>
                              </p:par>
                            </p:childTnLst>
                          </p:cTn>
                        </p:par>
                        <p:par>
                          <p:cTn id="30" fill="hold" nodeType="afterGroup">
                            <p:stCondLst>
                              <p:cond delay="3500"/>
                            </p:stCondLst>
                            <p:childTnLst>
                              <p:par>
                                <p:cTn id="31" presetID="1" presetClass="entr" presetSubtype="0" fill="hold" grpId="0" nodeType="afterEffect">
                                  <p:stCondLst>
                                    <p:cond delay="0"/>
                                  </p:stCondLst>
                                  <p:childTnLst>
                                    <p:set>
                                      <p:cBhvr>
                                        <p:cTn id="32" dur="1" fill="hold">
                                          <p:stCondLst>
                                            <p:cond delay="0"/>
                                          </p:stCondLst>
                                        </p:cTn>
                                        <p:tgtEl>
                                          <p:spTgt spid="19513"/>
                                        </p:tgtEl>
                                        <p:attrNameLst>
                                          <p:attrName>style.visibility</p:attrName>
                                        </p:attrNameLst>
                                      </p:cBhvr>
                                      <p:to>
                                        <p:strVal val="visible"/>
                                      </p:to>
                                    </p:set>
                                  </p:childTnLst>
                                </p:cTn>
                              </p:par>
                            </p:childTnLst>
                          </p:cTn>
                        </p:par>
                        <p:par>
                          <p:cTn id="33" fill="hold" nodeType="afterGroup">
                            <p:stCondLst>
                              <p:cond delay="3500"/>
                            </p:stCondLst>
                            <p:childTnLst>
                              <p:par>
                                <p:cTn id="34" presetID="22" presetClass="entr" presetSubtype="1" fill="hold" grpId="0" nodeType="afterEffect">
                                  <p:stCondLst>
                                    <p:cond delay="0"/>
                                  </p:stCondLst>
                                  <p:childTnLst>
                                    <p:set>
                                      <p:cBhvr>
                                        <p:cTn id="35" dur="1" fill="hold">
                                          <p:stCondLst>
                                            <p:cond delay="0"/>
                                          </p:stCondLst>
                                        </p:cTn>
                                        <p:tgtEl>
                                          <p:spTgt spid="19525"/>
                                        </p:tgtEl>
                                        <p:attrNameLst>
                                          <p:attrName>style.visibility</p:attrName>
                                        </p:attrNameLst>
                                      </p:cBhvr>
                                      <p:to>
                                        <p:strVal val="visible"/>
                                      </p:to>
                                    </p:set>
                                    <p:animEffect transition="in" filter="wipe(up)">
                                      <p:cBhvr>
                                        <p:cTn id="36" dur="1000"/>
                                        <p:tgtEl>
                                          <p:spTgt spid="19525"/>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19527"/>
                                        </p:tgtEl>
                                        <p:attrNameLst>
                                          <p:attrName>style.visibility</p:attrName>
                                        </p:attrNameLst>
                                      </p:cBhvr>
                                      <p:to>
                                        <p:strVal val="visible"/>
                                      </p:to>
                                    </p:set>
                                    <p:animEffect transition="in" filter="wipe(up)">
                                      <p:cBhvr>
                                        <p:cTn id="39" dur="1000"/>
                                        <p:tgtEl>
                                          <p:spTgt spid="19527"/>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19526"/>
                                        </p:tgtEl>
                                        <p:attrNameLst>
                                          <p:attrName>style.visibility</p:attrName>
                                        </p:attrNameLst>
                                      </p:cBhvr>
                                      <p:to>
                                        <p:strVal val="visible"/>
                                      </p:to>
                                    </p:set>
                                    <p:animEffect transition="in" filter="wipe(right)">
                                      <p:cBhvr>
                                        <p:cTn id="42" dur="1000"/>
                                        <p:tgtEl>
                                          <p:spTgt spid="19526"/>
                                        </p:tgtEl>
                                      </p:cBhvr>
                                    </p:animEffect>
                                  </p:childTnLst>
                                </p:cTn>
                              </p:par>
                            </p:childTnLst>
                          </p:cTn>
                        </p:par>
                        <p:par>
                          <p:cTn id="43" fill="hold" nodeType="afterGroup">
                            <p:stCondLst>
                              <p:cond delay="4500"/>
                            </p:stCondLst>
                            <p:childTnLst>
                              <p:par>
                                <p:cTn id="44" presetID="23" presetClass="entr" presetSubtype="16" fill="hold" grpId="0" nodeType="afterEffect">
                                  <p:stCondLst>
                                    <p:cond delay="0"/>
                                  </p:stCondLst>
                                  <p:childTnLst>
                                    <p:set>
                                      <p:cBhvr>
                                        <p:cTn id="45" dur="1" fill="hold">
                                          <p:stCondLst>
                                            <p:cond delay="0"/>
                                          </p:stCondLst>
                                        </p:cTn>
                                        <p:tgtEl>
                                          <p:spTgt spid="19536"/>
                                        </p:tgtEl>
                                        <p:attrNameLst>
                                          <p:attrName>style.visibility</p:attrName>
                                        </p:attrNameLst>
                                      </p:cBhvr>
                                      <p:to>
                                        <p:strVal val="visible"/>
                                      </p:to>
                                    </p:set>
                                    <p:anim calcmode="lin" valueType="num">
                                      <p:cBhvr>
                                        <p:cTn id="46" dur="500" fill="hold"/>
                                        <p:tgtEl>
                                          <p:spTgt spid="19536"/>
                                        </p:tgtEl>
                                        <p:attrNameLst>
                                          <p:attrName>ppt_w</p:attrName>
                                        </p:attrNameLst>
                                      </p:cBhvr>
                                      <p:tavLst>
                                        <p:tav tm="0">
                                          <p:val>
                                            <p:fltVal val="0"/>
                                          </p:val>
                                        </p:tav>
                                        <p:tav tm="100000">
                                          <p:val>
                                            <p:strVal val="#ppt_w"/>
                                          </p:val>
                                        </p:tav>
                                      </p:tavLst>
                                    </p:anim>
                                    <p:anim calcmode="lin" valueType="num">
                                      <p:cBhvr>
                                        <p:cTn id="47" dur="500" fill="hold"/>
                                        <p:tgtEl>
                                          <p:spTgt spid="19536"/>
                                        </p:tgtEl>
                                        <p:attrNameLst>
                                          <p:attrName>ppt_h</p:attrName>
                                        </p:attrNameLst>
                                      </p:cBhvr>
                                      <p:tavLst>
                                        <p:tav tm="0">
                                          <p:val>
                                            <p:fltVal val="0"/>
                                          </p:val>
                                        </p:tav>
                                        <p:tav tm="100000">
                                          <p:val>
                                            <p:strVal val="#ppt_h"/>
                                          </p:val>
                                        </p:tav>
                                      </p:tavLst>
                                    </p:anim>
                                  </p:childTnLst>
                                </p:cTn>
                              </p:par>
                              <p:par>
                                <p:cTn id="48" presetID="23" presetClass="entr" presetSubtype="16" fill="hold" grpId="0" nodeType="withEffect">
                                  <p:stCondLst>
                                    <p:cond delay="0"/>
                                  </p:stCondLst>
                                  <p:childTnLst>
                                    <p:set>
                                      <p:cBhvr>
                                        <p:cTn id="49" dur="1" fill="hold">
                                          <p:stCondLst>
                                            <p:cond delay="0"/>
                                          </p:stCondLst>
                                        </p:cTn>
                                        <p:tgtEl>
                                          <p:spTgt spid="19540"/>
                                        </p:tgtEl>
                                        <p:attrNameLst>
                                          <p:attrName>style.visibility</p:attrName>
                                        </p:attrNameLst>
                                      </p:cBhvr>
                                      <p:to>
                                        <p:strVal val="visible"/>
                                      </p:to>
                                    </p:set>
                                    <p:anim calcmode="lin" valueType="num">
                                      <p:cBhvr>
                                        <p:cTn id="50" dur="500" fill="hold"/>
                                        <p:tgtEl>
                                          <p:spTgt spid="19540"/>
                                        </p:tgtEl>
                                        <p:attrNameLst>
                                          <p:attrName>ppt_w</p:attrName>
                                        </p:attrNameLst>
                                      </p:cBhvr>
                                      <p:tavLst>
                                        <p:tav tm="0">
                                          <p:val>
                                            <p:fltVal val="0"/>
                                          </p:val>
                                        </p:tav>
                                        <p:tav tm="100000">
                                          <p:val>
                                            <p:strVal val="#ppt_w"/>
                                          </p:val>
                                        </p:tav>
                                      </p:tavLst>
                                    </p:anim>
                                    <p:anim calcmode="lin" valueType="num">
                                      <p:cBhvr>
                                        <p:cTn id="51" dur="500" fill="hold"/>
                                        <p:tgtEl>
                                          <p:spTgt spid="19540"/>
                                        </p:tgtEl>
                                        <p:attrNameLst>
                                          <p:attrName>ppt_h</p:attrName>
                                        </p:attrNameLst>
                                      </p:cBhvr>
                                      <p:tavLst>
                                        <p:tav tm="0">
                                          <p:val>
                                            <p:fltVal val="0"/>
                                          </p:val>
                                        </p:tav>
                                        <p:tav tm="100000">
                                          <p:val>
                                            <p:strVal val="#ppt_h"/>
                                          </p:val>
                                        </p:tav>
                                      </p:tavLst>
                                    </p:anim>
                                  </p:childTnLst>
                                </p:cTn>
                              </p:par>
                            </p:childTnLst>
                          </p:cTn>
                        </p:par>
                        <p:par>
                          <p:cTn id="52" fill="hold" nodeType="afterGroup">
                            <p:stCondLst>
                              <p:cond delay="5000"/>
                            </p:stCondLst>
                            <p:childTnLst>
                              <p:par>
                                <p:cTn id="53" presetID="1" presetClass="entr" presetSubtype="0" fill="hold" grpId="0" nodeType="afterEffect">
                                  <p:stCondLst>
                                    <p:cond delay="0"/>
                                  </p:stCondLst>
                                  <p:childTnLst>
                                    <p:set>
                                      <p:cBhvr>
                                        <p:cTn id="54" dur="1" fill="hold">
                                          <p:stCondLst>
                                            <p:cond delay="0"/>
                                          </p:stCondLst>
                                        </p:cTn>
                                        <p:tgtEl>
                                          <p:spTgt spid="1949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948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9484"/>
                                        </p:tgtEl>
                                        <p:attrNameLst>
                                          <p:attrName>style.visibility</p:attrName>
                                        </p:attrNameLst>
                                      </p:cBhvr>
                                      <p:to>
                                        <p:strVal val="visible"/>
                                      </p:to>
                                    </p:set>
                                  </p:childTnLst>
                                </p:cTn>
                              </p:par>
                            </p:childTnLst>
                          </p:cTn>
                        </p:par>
                        <p:par>
                          <p:cTn id="59" fill="hold" nodeType="afterGroup">
                            <p:stCondLst>
                              <p:cond delay="5000"/>
                            </p:stCondLst>
                            <p:childTnLst>
                              <p:par>
                                <p:cTn id="60" presetID="22" presetClass="entr" presetSubtype="8" fill="hold" grpId="0" nodeType="afterEffect">
                                  <p:stCondLst>
                                    <p:cond delay="0"/>
                                  </p:stCondLst>
                                  <p:childTnLst>
                                    <p:set>
                                      <p:cBhvr>
                                        <p:cTn id="61" dur="1" fill="hold">
                                          <p:stCondLst>
                                            <p:cond delay="0"/>
                                          </p:stCondLst>
                                        </p:cTn>
                                        <p:tgtEl>
                                          <p:spTgt spid="19502"/>
                                        </p:tgtEl>
                                        <p:attrNameLst>
                                          <p:attrName>style.visibility</p:attrName>
                                        </p:attrNameLst>
                                      </p:cBhvr>
                                      <p:to>
                                        <p:strVal val="visible"/>
                                      </p:to>
                                    </p:set>
                                    <p:animEffect transition="in" filter="wipe(left)">
                                      <p:cBhvr>
                                        <p:cTn id="62" dur="1000"/>
                                        <p:tgtEl>
                                          <p:spTgt spid="19502"/>
                                        </p:tgtEl>
                                      </p:cBhvr>
                                    </p:animEffect>
                                  </p:childTnLst>
                                </p:cTn>
                              </p:par>
                            </p:childTnLst>
                          </p:cTn>
                        </p:par>
                        <p:par>
                          <p:cTn id="63" fill="hold" nodeType="afterGroup">
                            <p:stCondLst>
                              <p:cond delay="6000"/>
                            </p:stCondLst>
                            <p:childTnLst>
                              <p:par>
                                <p:cTn id="64" presetID="1" presetClass="entr" presetSubtype="0" fill="hold" grpId="0" nodeType="afterEffect">
                                  <p:stCondLst>
                                    <p:cond delay="0"/>
                                  </p:stCondLst>
                                  <p:childTnLst>
                                    <p:set>
                                      <p:cBhvr>
                                        <p:cTn id="65" dur="1" fill="hold">
                                          <p:stCondLst>
                                            <p:cond delay="0"/>
                                          </p:stCondLst>
                                        </p:cTn>
                                        <p:tgtEl>
                                          <p:spTgt spid="19514"/>
                                        </p:tgtEl>
                                        <p:attrNameLst>
                                          <p:attrName>style.visibility</p:attrName>
                                        </p:attrNameLst>
                                      </p:cBhvr>
                                      <p:to>
                                        <p:strVal val="visible"/>
                                      </p:to>
                                    </p:set>
                                  </p:childTnLst>
                                </p:cTn>
                              </p:par>
                            </p:childTnLst>
                          </p:cTn>
                        </p:par>
                        <p:par>
                          <p:cTn id="66" fill="hold" nodeType="afterGroup">
                            <p:stCondLst>
                              <p:cond delay="6000"/>
                            </p:stCondLst>
                            <p:childTnLst>
                              <p:par>
                                <p:cTn id="67" presetID="22" presetClass="entr" presetSubtype="1" fill="hold" grpId="0" nodeType="afterEffect">
                                  <p:stCondLst>
                                    <p:cond delay="0"/>
                                  </p:stCondLst>
                                  <p:childTnLst>
                                    <p:set>
                                      <p:cBhvr>
                                        <p:cTn id="68" dur="1" fill="hold">
                                          <p:stCondLst>
                                            <p:cond delay="0"/>
                                          </p:stCondLst>
                                        </p:cTn>
                                        <p:tgtEl>
                                          <p:spTgt spid="19530"/>
                                        </p:tgtEl>
                                        <p:attrNameLst>
                                          <p:attrName>style.visibility</p:attrName>
                                        </p:attrNameLst>
                                      </p:cBhvr>
                                      <p:to>
                                        <p:strVal val="visible"/>
                                      </p:to>
                                    </p:set>
                                    <p:animEffect transition="in" filter="wipe(up)">
                                      <p:cBhvr>
                                        <p:cTn id="69" dur="1000"/>
                                        <p:tgtEl>
                                          <p:spTgt spid="19530"/>
                                        </p:tgtEl>
                                      </p:cBhvr>
                                    </p:animEffect>
                                  </p:childTnLst>
                                </p:cTn>
                              </p:par>
                              <p:par>
                                <p:cTn id="70" presetID="22" presetClass="entr" presetSubtype="2" fill="hold" grpId="0" nodeType="withEffect">
                                  <p:stCondLst>
                                    <p:cond delay="0"/>
                                  </p:stCondLst>
                                  <p:childTnLst>
                                    <p:set>
                                      <p:cBhvr>
                                        <p:cTn id="71" dur="1" fill="hold">
                                          <p:stCondLst>
                                            <p:cond delay="0"/>
                                          </p:stCondLst>
                                        </p:cTn>
                                        <p:tgtEl>
                                          <p:spTgt spid="19531"/>
                                        </p:tgtEl>
                                        <p:attrNameLst>
                                          <p:attrName>style.visibility</p:attrName>
                                        </p:attrNameLst>
                                      </p:cBhvr>
                                      <p:to>
                                        <p:strVal val="visible"/>
                                      </p:to>
                                    </p:set>
                                    <p:animEffect transition="in" filter="wipe(right)">
                                      <p:cBhvr>
                                        <p:cTn id="72" dur="1000"/>
                                        <p:tgtEl>
                                          <p:spTgt spid="19531"/>
                                        </p:tgtEl>
                                      </p:cBhvr>
                                    </p:animEffect>
                                  </p:childTnLst>
                                </p:cTn>
                              </p:par>
                            </p:childTnLst>
                          </p:cTn>
                        </p:par>
                        <p:par>
                          <p:cTn id="73" fill="hold" nodeType="afterGroup">
                            <p:stCondLst>
                              <p:cond delay="7000"/>
                            </p:stCondLst>
                            <p:childTnLst>
                              <p:par>
                                <p:cTn id="74" presetID="23" presetClass="entr" presetSubtype="16" fill="hold" grpId="0" nodeType="afterEffect">
                                  <p:stCondLst>
                                    <p:cond delay="0"/>
                                  </p:stCondLst>
                                  <p:childTnLst>
                                    <p:set>
                                      <p:cBhvr>
                                        <p:cTn id="75" dur="1" fill="hold">
                                          <p:stCondLst>
                                            <p:cond delay="0"/>
                                          </p:stCondLst>
                                        </p:cTn>
                                        <p:tgtEl>
                                          <p:spTgt spid="19539"/>
                                        </p:tgtEl>
                                        <p:attrNameLst>
                                          <p:attrName>style.visibility</p:attrName>
                                        </p:attrNameLst>
                                      </p:cBhvr>
                                      <p:to>
                                        <p:strVal val="visible"/>
                                      </p:to>
                                    </p:set>
                                    <p:anim calcmode="lin" valueType="num">
                                      <p:cBhvr>
                                        <p:cTn id="76" dur="500" fill="hold"/>
                                        <p:tgtEl>
                                          <p:spTgt spid="19539"/>
                                        </p:tgtEl>
                                        <p:attrNameLst>
                                          <p:attrName>ppt_w</p:attrName>
                                        </p:attrNameLst>
                                      </p:cBhvr>
                                      <p:tavLst>
                                        <p:tav tm="0">
                                          <p:val>
                                            <p:fltVal val="0"/>
                                          </p:val>
                                        </p:tav>
                                        <p:tav tm="100000">
                                          <p:val>
                                            <p:strVal val="#ppt_w"/>
                                          </p:val>
                                        </p:tav>
                                      </p:tavLst>
                                    </p:anim>
                                    <p:anim calcmode="lin" valueType="num">
                                      <p:cBhvr>
                                        <p:cTn id="77" dur="500" fill="hold"/>
                                        <p:tgtEl>
                                          <p:spTgt spid="19539"/>
                                        </p:tgtEl>
                                        <p:attrNameLst>
                                          <p:attrName>ppt_h</p:attrName>
                                        </p:attrNameLst>
                                      </p:cBhvr>
                                      <p:tavLst>
                                        <p:tav tm="0">
                                          <p:val>
                                            <p:fltVal val="0"/>
                                          </p:val>
                                        </p:tav>
                                        <p:tav tm="100000">
                                          <p:val>
                                            <p:strVal val="#ppt_h"/>
                                          </p:val>
                                        </p:tav>
                                      </p:tavLst>
                                    </p:anim>
                                  </p:childTnLst>
                                </p:cTn>
                              </p:par>
                            </p:childTnLst>
                          </p:cTn>
                        </p:par>
                        <p:par>
                          <p:cTn id="78" fill="hold" nodeType="afterGroup">
                            <p:stCondLst>
                              <p:cond delay="7500"/>
                            </p:stCondLst>
                            <p:childTnLst>
                              <p:par>
                                <p:cTn id="79" presetID="1" presetClass="entr" presetSubtype="0" fill="hold" grpId="0" nodeType="afterEffect">
                                  <p:stCondLst>
                                    <p:cond delay="0"/>
                                  </p:stCondLst>
                                  <p:childTnLst>
                                    <p:set>
                                      <p:cBhvr>
                                        <p:cTn id="80" dur="1" fill="hold">
                                          <p:stCondLst>
                                            <p:cond delay="0"/>
                                          </p:stCondLst>
                                        </p:cTn>
                                        <p:tgtEl>
                                          <p:spTgt spid="19486"/>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9499"/>
                                        </p:tgtEl>
                                        <p:attrNameLst>
                                          <p:attrName>style.visibility</p:attrName>
                                        </p:attrNameLst>
                                      </p:cBhvr>
                                      <p:to>
                                        <p:strVal val="visible"/>
                                      </p:to>
                                    </p:set>
                                  </p:childTnLst>
                                </p:cTn>
                              </p:par>
                              <p:par>
                                <p:cTn id="83" presetID="22" presetClass="entr" presetSubtype="1" fill="hold" grpId="0" nodeType="withEffect">
                                  <p:stCondLst>
                                    <p:cond delay="0"/>
                                  </p:stCondLst>
                                  <p:childTnLst>
                                    <p:set>
                                      <p:cBhvr>
                                        <p:cTn id="84" dur="1" fill="hold">
                                          <p:stCondLst>
                                            <p:cond delay="0"/>
                                          </p:stCondLst>
                                        </p:cTn>
                                        <p:tgtEl>
                                          <p:spTgt spid="15"/>
                                        </p:tgtEl>
                                        <p:attrNameLst>
                                          <p:attrName>style.visibility</p:attrName>
                                        </p:attrNameLst>
                                      </p:cBhvr>
                                      <p:to>
                                        <p:strVal val="visible"/>
                                      </p:to>
                                    </p:set>
                                    <p:animEffect transition="in" filter="wipe(up)">
                                      <p:cBhvr>
                                        <p:cTn id="85" dur="500"/>
                                        <p:tgtEl>
                                          <p:spTgt spid="15"/>
                                        </p:tgtEl>
                                      </p:cBhvr>
                                    </p:animEffect>
                                  </p:childTnLst>
                                </p:cTn>
                              </p:par>
                              <p:par>
                                <p:cTn id="86" presetID="23" presetClass="entr" presetSubtype="16" fill="hold" nodeType="withEffect">
                                  <p:stCondLst>
                                    <p:cond delay="0"/>
                                  </p:stCondLst>
                                  <p:childTnLst>
                                    <p:set>
                                      <p:cBhvr>
                                        <p:cTn id="87" dur="1" fill="hold">
                                          <p:stCondLst>
                                            <p:cond delay="0"/>
                                          </p:stCondLst>
                                        </p:cTn>
                                        <p:tgtEl>
                                          <p:spTgt spid="2"/>
                                        </p:tgtEl>
                                        <p:attrNameLst>
                                          <p:attrName>style.visibility</p:attrName>
                                        </p:attrNameLst>
                                      </p:cBhvr>
                                      <p:to>
                                        <p:strVal val="visible"/>
                                      </p:to>
                                    </p:set>
                                    <p:anim calcmode="lin" valueType="num">
                                      <p:cBhvr>
                                        <p:cTn id="88" dur="500" fill="hold"/>
                                        <p:tgtEl>
                                          <p:spTgt spid="2"/>
                                        </p:tgtEl>
                                        <p:attrNameLst>
                                          <p:attrName>ppt_w</p:attrName>
                                        </p:attrNameLst>
                                      </p:cBhvr>
                                      <p:tavLst>
                                        <p:tav tm="0">
                                          <p:val>
                                            <p:fltVal val="0"/>
                                          </p:val>
                                        </p:tav>
                                        <p:tav tm="100000">
                                          <p:val>
                                            <p:strVal val="#ppt_w"/>
                                          </p:val>
                                        </p:tav>
                                      </p:tavLst>
                                    </p:anim>
                                    <p:anim calcmode="lin" valueType="num">
                                      <p:cBhvr>
                                        <p:cTn id="89" dur="500" fill="hold"/>
                                        <p:tgtEl>
                                          <p:spTgt spid="2"/>
                                        </p:tgtEl>
                                        <p:attrNameLst>
                                          <p:attrName>ppt_h</p:attrName>
                                        </p:attrNameLst>
                                      </p:cBhvr>
                                      <p:tavLst>
                                        <p:tav tm="0">
                                          <p:val>
                                            <p:fltVal val="0"/>
                                          </p:val>
                                        </p:tav>
                                        <p:tav tm="100000">
                                          <p:val>
                                            <p:strVal val="#ppt_h"/>
                                          </p:val>
                                        </p:tav>
                                      </p:tavLst>
                                    </p:anim>
                                  </p:childTnLst>
                                </p:cTn>
                              </p:par>
                              <p:par>
                                <p:cTn id="90" presetID="22" presetClass="entr" presetSubtype="8" fill="hold" grpId="0" nodeType="withEffect">
                                  <p:stCondLst>
                                    <p:cond delay="0"/>
                                  </p:stCondLst>
                                  <p:childTnLst>
                                    <p:set>
                                      <p:cBhvr>
                                        <p:cTn id="91" dur="1" fill="hold">
                                          <p:stCondLst>
                                            <p:cond delay="0"/>
                                          </p:stCondLst>
                                        </p:cTn>
                                        <p:tgtEl>
                                          <p:spTgt spid="9"/>
                                        </p:tgtEl>
                                        <p:attrNameLst>
                                          <p:attrName>style.visibility</p:attrName>
                                        </p:attrNameLst>
                                      </p:cBhvr>
                                      <p:to>
                                        <p:strVal val="visible"/>
                                      </p:to>
                                    </p:set>
                                    <p:animEffect transition="in" filter="wipe(left)">
                                      <p:cBhvr>
                                        <p:cTn id="92" dur="1000"/>
                                        <p:tgtEl>
                                          <p:spTgt spid="9"/>
                                        </p:tgtEl>
                                      </p:cBhvr>
                                    </p:animEffect>
                                  </p:childTnLst>
                                </p:cTn>
                              </p:par>
                              <p:par>
                                <p:cTn id="93" presetID="1" presetClass="entr" presetSubtype="0" fill="hold" grpId="0" nodeType="withEffect">
                                  <p:stCondLst>
                                    <p:cond delay="0"/>
                                  </p:stCondLst>
                                  <p:childTnLst>
                                    <p:set>
                                      <p:cBhvr>
                                        <p:cTn id="94" dur="1" fill="hold">
                                          <p:stCondLst>
                                            <p:cond delay="0"/>
                                          </p:stCondLst>
                                        </p:cTn>
                                        <p:tgtEl>
                                          <p:spTgt spid="12"/>
                                        </p:tgtEl>
                                        <p:attrNameLst>
                                          <p:attrName>style.visibility</p:attrName>
                                        </p:attrNameLst>
                                      </p:cBhvr>
                                      <p:to>
                                        <p:strVal val="visible"/>
                                      </p:to>
                                    </p:set>
                                  </p:childTnLst>
                                </p:cTn>
                              </p:par>
                              <p:par>
                                <p:cTn id="95" presetID="22" presetClass="entr" presetSubtype="8" fill="hold" grpId="0" nodeType="with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wipe(left)">
                                      <p:cBhvr>
                                        <p:cTn id="97" dur="1000"/>
                                        <p:tgtEl>
                                          <p:spTgt spid="22"/>
                                        </p:tgtEl>
                                      </p:cBhvr>
                                    </p:animEffect>
                                  </p:childTnLst>
                                </p:cTn>
                              </p:par>
                              <p:par>
                                <p:cTn id="98" presetID="1" presetClass="entr" presetSubtype="0" fill="hold" grpId="0" nodeType="withEffect">
                                  <p:stCondLst>
                                    <p:cond delay="0"/>
                                  </p:stCondLst>
                                  <p:childTnLst>
                                    <p:set>
                                      <p:cBhvr>
                                        <p:cTn id="99" dur="1" fill="hold">
                                          <p:stCondLst>
                                            <p:cond delay="0"/>
                                          </p:stCondLst>
                                        </p:cTn>
                                        <p:tgtEl>
                                          <p:spTgt spid="16"/>
                                        </p:tgtEl>
                                        <p:attrNameLst>
                                          <p:attrName>style.visibility</p:attrName>
                                        </p:attrNameLst>
                                      </p:cBhvr>
                                      <p:to>
                                        <p:strVal val="visible"/>
                                      </p:to>
                                    </p:set>
                                  </p:childTnLst>
                                </p:cTn>
                              </p:par>
                              <p:par>
                                <p:cTn id="100" presetID="22" presetClass="entr" presetSubtype="8" fill="hold" grpId="0" nodeType="withEffect">
                                  <p:stCondLst>
                                    <p:cond delay="0"/>
                                  </p:stCondLst>
                                  <p:childTnLst>
                                    <p:set>
                                      <p:cBhvr>
                                        <p:cTn id="101" dur="1" fill="hold">
                                          <p:stCondLst>
                                            <p:cond delay="0"/>
                                          </p:stCondLst>
                                        </p:cTn>
                                        <p:tgtEl>
                                          <p:spTgt spid="10"/>
                                        </p:tgtEl>
                                        <p:attrNameLst>
                                          <p:attrName>style.visibility</p:attrName>
                                        </p:attrNameLst>
                                      </p:cBhvr>
                                      <p:to>
                                        <p:strVal val="visible"/>
                                      </p:to>
                                    </p:set>
                                    <p:animEffect transition="in" filter="wipe(left)">
                                      <p:cBhvr>
                                        <p:cTn id="102" dur="1000"/>
                                        <p:tgtEl>
                                          <p:spTgt spid="10"/>
                                        </p:tgtEl>
                                      </p:cBhvr>
                                    </p:animEffect>
                                  </p:childTnLst>
                                </p:cTn>
                              </p:par>
                              <p:par>
                                <p:cTn id="103" presetID="1" presetClass="entr" presetSubtype="0" fill="hold" grpId="0" nodeType="withEffect">
                                  <p:stCondLst>
                                    <p:cond delay="0"/>
                                  </p:stCondLst>
                                  <p:childTnLst>
                                    <p:set>
                                      <p:cBhvr>
                                        <p:cTn id="104" dur="1" fill="hold">
                                          <p:stCondLst>
                                            <p:cond delay="0"/>
                                          </p:stCondLst>
                                        </p:cTn>
                                        <p:tgtEl>
                                          <p:spTgt spid="13"/>
                                        </p:tgtEl>
                                        <p:attrNameLst>
                                          <p:attrName>style.visibility</p:attrName>
                                        </p:attrNameLst>
                                      </p:cBhvr>
                                      <p:to>
                                        <p:strVal val="visible"/>
                                      </p:to>
                                    </p:set>
                                  </p:childTnLst>
                                </p:cTn>
                              </p:par>
                            </p:childTnLst>
                          </p:cTn>
                        </p:par>
                        <p:par>
                          <p:cTn id="105" fill="hold" nodeType="afterGroup">
                            <p:stCondLst>
                              <p:cond delay="8500"/>
                            </p:stCondLst>
                            <p:childTnLst>
                              <p:par>
                                <p:cTn id="106" presetID="22" presetClass="entr" presetSubtype="1" fill="hold" grpId="0" nodeType="afterEffect">
                                  <p:stCondLst>
                                    <p:cond delay="0"/>
                                  </p:stCondLst>
                                  <p:childTnLst>
                                    <p:set>
                                      <p:cBhvr>
                                        <p:cTn id="107" dur="1" fill="hold">
                                          <p:stCondLst>
                                            <p:cond delay="0"/>
                                          </p:stCondLst>
                                        </p:cTn>
                                        <p:tgtEl>
                                          <p:spTgt spid="17"/>
                                        </p:tgtEl>
                                        <p:attrNameLst>
                                          <p:attrName>style.visibility</p:attrName>
                                        </p:attrNameLst>
                                      </p:cBhvr>
                                      <p:to>
                                        <p:strVal val="visible"/>
                                      </p:to>
                                    </p:set>
                                    <p:animEffect transition="in" filter="wipe(up)">
                                      <p:cBhvr>
                                        <p:cTn id="108" dur="1000"/>
                                        <p:tgtEl>
                                          <p:spTgt spid="17"/>
                                        </p:tgtEl>
                                      </p:cBhvr>
                                    </p:animEffect>
                                  </p:childTnLst>
                                </p:cTn>
                              </p:par>
                              <p:par>
                                <p:cTn id="109" presetID="22" presetClass="entr" presetSubtype="1" fill="hold" grpId="0" nodeType="withEffect">
                                  <p:stCondLst>
                                    <p:cond delay="0"/>
                                  </p:stCondLst>
                                  <p:childTnLst>
                                    <p:set>
                                      <p:cBhvr>
                                        <p:cTn id="110" dur="1" fill="hold">
                                          <p:stCondLst>
                                            <p:cond delay="0"/>
                                          </p:stCondLst>
                                        </p:cTn>
                                        <p:tgtEl>
                                          <p:spTgt spid="19"/>
                                        </p:tgtEl>
                                        <p:attrNameLst>
                                          <p:attrName>style.visibility</p:attrName>
                                        </p:attrNameLst>
                                      </p:cBhvr>
                                      <p:to>
                                        <p:strVal val="visible"/>
                                      </p:to>
                                    </p:set>
                                    <p:animEffect transition="in" filter="wipe(up)">
                                      <p:cBhvr>
                                        <p:cTn id="111" dur="1000"/>
                                        <p:tgtEl>
                                          <p:spTgt spid="19"/>
                                        </p:tgtEl>
                                      </p:cBhvr>
                                    </p:animEffect>
                                  </p:childTnLst>
                                </p:cTn>
                              </p:par>
                              <p:par>
                                <p:cTn id="112" presetID="22" presetClass="entr" presetSubtype="2" fill="hold" grpId="0" nodeType="withEffect">
                                  <p:stCondLst>
                                    <p:cond delay="0"/>
                                  </p:stCondLst>
                                  <p:childTnLst>
                                    <p:set>
                                      <p:cBhvr>
                                        <p:cTn id="113" dur="1" fill="hold">
                                          <p:stCondLst>
                                            <p:cond delay="0"/>
                                          </p:stCondLst>
                                        </p:cTn>
                                        <p:tgtEl>
                                          <p:spTgt spid="18"/>
                                        </p:tgtEl>
                                        <p:attrNameLst>
                                          <p:attrName>style.visibility</p:attrName>
                                        </p:attrNameLst>
                                      </p:cBhvr>
                                      <p:to>
                                        <p:strVal val="visible"/>
                                      </p:to>
                                    </p:set>
                                    <p:animEffect transition="in" filter="wipe(right)">
                                      <p:cBhvr>
                                        <p:cTn id="114" dur="1000"/>
                                        <p:tgtEl>
                                          <p:spTgt spid="18"/>
                                        </p:tgtEl>
                                      </p:cBhvr>
                                    </p:animEffect>
                                  </p:childTnLst>
                                </p:cTn>
                              </p:par>
                            </p:childTnLst>
                          </p:cTn>
                        </p:par>
                        <p:par>
                          <p:cTn id="115" fill="hold" nodeType="afterGroup">
                            <p:stCondLst>
                              <p:cond delay="9500"/>
                            </p:stCondLst>
                            <p:childTnLst>
                              <p:par>
                                <p:cTn id="116" presetID="23" presetClass="entr" presetSubtype="16" fill="hold" grpId="0" nodeType="afterEffect">
                                  <p:stCondLst>
                                    <p:cond delay="0"/>
                                  </p:stCondLst>
                                  <p:childTnLst>
                                    <p:set>
                                      <p:cBhvr>
                                        <p:cTn id="117" dur="1" fill="hold">
                                          <p:stCondLst>
                                            <p:cond delay="0"/>
                                          </p:stCondLst>
                                        </p:cTn>
                                        <p:tgtEl>
                                          <p:spTgt spid="23"/>
                                        </p:tgtEl>
                                        <p:attrNameLst>
                                          <p:attrName>style.visibility</p:attrName>
                                        </p:attrNameLst>
                                      </p:cBhvr>
                                      <p:to>
                                        <p:strVal val="visible"/>
                                      </p:to>
                                    </p:set>
                                    <p:anim calcmode="lin" valueType="num">
                                      <p:cBhvr>
                                        <p:cTn id="118" dur="500" fill="hold"/>
                                        <p:tgtEl>
                                          <p:spTgt spid="23"/>
                                        </p:tgtEl>
                                        <p:attrNameLst>
                                          <p:attrName>ppt_w</p:attrName>
                                        </p:attrNameLst>
                                      </p:cBhvr>
                                      <p:tavLst>
                                        <p:tav tm="0">
                                          <p:val>
                                            <p:fltVal val="0"/>
                                          </p:val>
                                        </p:tav>
                                        <p:tav tm="100000">
                                          <p:val>
                                            <p:strVal val="#ppt_w"/>
                                          </p:val>
                                        </p:tav>
                                      </p:tavLst>
                                    </p:anim>
                                    <p:anim calcmode="lin" valueType="num">
                                      <p:cBhvr>
                                        <p:cTn id="119" dur="500" fill="hold"/>
                                        <p:tgtEl>
                                          <p:spTgt spid="23"/>
                                        </p:tgtEl>
                                        <p:attrNameLst>
                                          <p:attrName>ppt_h</p:attrName>
                                        </p:attrNameLst>
                                      </p:cBhvr>
                                      <p:tavLst>
                                        <p:tav tm="0">
                                          <p:val>
                                            <p:fltVal val="0"/>
                                          </p:val>
                                        </p:tav>
                                        <p:tav tm="100000">
                                          <p:val>
                                            <p:strVal val="#ppt_h"/>
                                          </p:val>
                                        </p:tav>
                                      </p:tavLst>
                                    </p:anim>
                                  </p:childTnLst>
                                </p:cTn>
                              </p:par>
                              <p:par>
                                <p:cTn id="120" presetID="23" presetClass="entr" presetSubtype="16" fill="hold" grpId="0" nodeType="withEffect">
                                  <p:stCondLst>
                                    <p:cond delay="0"/>
                                  </p:stCondLst>
                                  <p:childTnLst>
                                    <p:set>
                                      <p:cBhvr>
                                        <p:cTn id="121" dur="1" fill="hold">
                                          <p:stCondLst>
                                            <p:cond delay="0"/>
                                          </p:stCondLst>
                                        </p:cTn>
                                        <p:tgtEl>
                                          <p:spTgt spid="25"/>
                                        </p:tgtEl>
                                        <p:attrNameLst>
                                          <p:attrName>style.visibility</p:attrName>
                                        </p:attrNameLst>
                                      </p:cBhvr>
                                      <p:to>
                                        <p:strVal val="visible"/>
                                      </p:to>
                                    </p:set>
                                    <p:anim calcmode="lin" valueType="num">
                                      <p:cBhvr>
                                        <p:cTn id="122" dur="500" fill="hold"/>
                                        <p:tgtEl>
                                          <p:spTgt spid="25"/>
                                        </p:tgtEl>
                                        <p:attrNameLst>
                                          <p:attrName>ppt_w</p:attrName>
                                        </p:attrNameLst>
                                      </p:cBhvr>
                                      <p:tavLst>
                                        <p:tav tm="0">
                                          <p:val>
                                            <p:fltVal val="0"/>
                                          </p:val>
                                        </p:tav>
                                        <p:tav tm="100000">
                                          <p:val>
                                            <p:strVal val="#ppt_w"/>
                                          </p:val>
                                        </p:tav>
                                      </p:tavLst>
                                    </p:anim>
                                    <p:anim calcmode="lin" valueType="num">
                                      <p:cBhvr>
                                        <p:cTn id="123" dur="500" fill="hold"/>
                                        <p:tgtEl>
                                          <p:spTgt spid="25"/>
                                        </p:tgtEl>
                                        <p:attrNameLst>
                                          <p:attrName>ppt_h</p:attrName>
                                        </p:attrNameLst>
                                      </p:cBhvr>
                                      <p:tavLst>
                                        <p:tav tm="0">
                                          <p:val>
                                            <p:fltVal val="0"/>
                                          </p:val>
                                        </p:tav>
                                        <p:tav tm="100000">
                                          <p:val>
                                            <p:strVal val="#ppt_h"/>
                                          </p:val>
                                        </p:tav>
                                      </p:tavLst>
                                    </p:anim>
                                  </p:childTnLst>
                                </p:cTn>
                              </p:par>
                            </p:childTnLst>
                          </p:cTn>
                        </p:par>
                        <p:par>
                          <p:cTn id="124" fill="hold" nodeType="afterGroup">
                            <p:stCondLst>
                              <p:cond delay="10000"/>
                            </p:stCondLst>
                            <p:childTnLst>
                              <p:par>
                                <p:cTn id="125" presetID="1" presetClass="entr" presetSubtype="0" fill="hold" grpId="0" nodeType="afterEffect">
                                  <p:stCondLst>
                                    <p:cond delay="0"/>
                                  </p:stCondLst>
                                  <p:childTnLst>
                                    <p:set>
                                      <p:cBhvr>
                                        <p:cTn id="126" dur="1" fill="hold">
                                          <p:stCondLst>
                                            <p:cond delay="0"/>
                                          </p:stCondLst>
                                        </p:cTn>
                                        <p:tgtEl>
                                          <p:spTgt spid="7"/>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4"/>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3"/>
                                        </p:tgtEl>
                                        <p:attrNameLst>
                                          <p:attrName>style.visibility</p:attrName>
                                        </p:attrNameLst>
                                      </p:cBhvr>
                                      <p:to>
                                        <p:strVal val="visible"/>
                                      </p:to>
                                    </p:set>
                                  </p:childTnLst>
                                </p:cTn>
                              </p:par>
                            </p:childTnLst>
                          </p:cTn>
                        </p:par>
                        <p:par>
                          <p:cTn id="131" fill="hold" nodeType="afterGroup">
                            <p:stCondLst>
                              <p:cond delay="10000"/>
                            </p:stCondLst>
                            <p:childTnLst>
                              <p:par>
                                <p:cTn id="132" presetID="22" presetClass="entr" presetSubtype="8" fill="hold" grpId="0" nodeType="afterEffect">
                                  <p:stCondLst>
                                    <p:cond delay="0"/>
                                  </p:stCondLst>
                                  <p:childTnLst>
                                    <p:set>
                                      <p:cBhvr>
                                        <p:cTn id="133" dur="1" fill="hold">
                                          <p:stCondLst>
                                            <p:cond delay="0"/>
                                          </p:stCondLst>
                                        </p:cTn>
                                        <p:tgtEl>
                                          <p:spTgt spid="11"/>
                                        </p:tgtEl>
                                        <p:attrNameLst>
                                          <p:attrName>style.visibility</p:attrName>
                                        </p:attrNameLst>
                                      </p:cBhvr>
                                      <p:to>
                                        <p:strVal val="visible"/>
                                      </p:to>
                                    </p:set>
                                    <p:animEffect transition="in" filter="wipe(left)">
                                      <p:cBhvr>
                                        <p:cTn id="134" dur="1000"/>
                                        <p:tgtEl>
                                          <p:spTgt spid="11"/>
                                        </p:tgtEl>
                                      </p:cBhvr>
                                    </p:animEffect>
                                  </p:childTnLst>
                                </p:cTn>
                              </p:par>
                            </p:childTnLst>
                          </p:cTn>
                        </p:par>
                        <p:par>
                          <p:cTn id="135" fill="hold" nodeType="afterGroup">
                            <p:stCondLst>
                              <p:cond delay="11000"/>
                            </p:stCondLst>
                            <p:childTnLst>
                              <p:par>
                                <p:cTn id="136" presetID="1" presetClass="entr" presetSubtype="0" fill="hold" grpId="0" nodeType="afterEffect">
                                  <p:stCondLst>
                                    <p:cond delay="0"/>
                                  </p:stCondLst>
                                  <p:childTnLst>
                                    <p:set>
                                      <p:cBhvr>
                                        <p:cTn id="137" dur="1" fill="hold">
                                          <p:stCondLst>
                                            <p:cond delay="0"/>
                                          </p:stCondLst>
                                        </p:cTn>
                                        <p:tgtEl>
                                          <p:spTgt spid="14"/>
                                        </p:tgtEl>
                                        <p:attrNameLst>
                                          <p:attrName>style.visibility</p:attrName>
                                        </p:attrNameLst>
                                      </p:cBhvr>
                                      <p:to>
                                        <p:strVal val="visible"/>
                                      </p:to>
                                    </p:set>
                                  </p:childTnLst>
                                </p:cTn>
                              </p:par>
                            </p:childTnLst>
                          </p:cTn>
                        </p:par>
                        <p:par>
                          <p:cTn id="138" fill="hold" nodeType="afterGroup">
                            <p:stCondLst>
                              <p:cond delay="11000"/>
                            </p:stCondLst>
                            <p:childTnLst>
                              <p:par>
                                <p:cTn id="139" presetID="22" presetClass="entr" presetSubtype="1" fill="hold" grpId="0" nodeType="afterEffect">
                                  <p:stCondLst>
                                    <p:cond delay="0"/>
                                  </p:stCondLst>
                                  <p:childTnLst>
                                    <p:set>
                                      <p:cBhvr>
                                        <p:cTn id="140" dur="1" fill="hold">
                                          <p:stCondLst>
                                            <p:cond delay="0"/>
                                          </p:stCondLst>
                                        </p:cTn>
                                        <p:tgtEl>
                                          <p:spTgt spid="20"/>
                                        </p:tgtEl>
                                        <p:attrNameLst>
                                          <p:attrName>style.visibility</p:attrName>
                                        </p:attrNameLst>
                                      </p:cBhvr>
                                      <p:to>
                                        <p:strVal val="visible"/>
                                      </p:to>
                                    </p:set>
                                    <p:animEffect transition="in" filter="wipe(up)">
                                      <p:cBhvr>
                                        <p:cTn id="141" dur="1000"/>
                                        <p:tgtEl>
                                          <p:spTgt spid="20"/>
                                        </p:tgtEl>
                                      </p:cBhvr>
                                    </p:animEffect>
                                  </p:childTnLst>
                                </p:cTn>
                              </p:par>
                              <p:par>
                                <p:cTn id="142" presetID="22" presetClass="entr" presetSubtype="2" fill="hold" grpId="0" nodeType="withEffect">
                                  <p:stCondLst>
                                    <p:cond delay="0"/>
                                  </p:stCondLst>
                                  <p:childTnLst>
                                    <p:set>
                                      <p:cBhvr>
                                        <p:cTn id="143" dur="1" fill="hold">
                                          <p:stCondLst>
                                            <p:cond delay="0"/>
                                          </p:stCondLst>
                                        </p:cTn>
                                        <p:tgtEl>
                                          <p:spTgt spid="21"/>
                                        </p:tgtEl>
                                        <p:attrNameLst>
                                          <p:attrName>style.visibility</p:attrName>
                                        </p:attrNameLst>
                                      </p:cBhvr>
                                      <p:to>
                                        <p:strVal val="visible"/>
                                      </p:to>
                                    </p:set>
                                    <p:animEffect transition="in" filter="wipe(right)">
                                      <p:cBhvr>
                                        <p:cTn id="144" dur="1000"/>
                                        <p:tgtEl>
                                          <p:spTgt spid="21"/>
                                        </p:tgtEl>
                                      </p:cBhvr>
                                    </p:animEffect>
                                  </p:childTnLst>
                                </p:cTn>
                              </p:par>
                            </p:childTnLst>
                          </p:cTn>
                        </p:par>
                        <p:par>
                          <p:cTn id="145" fill="hold" nodeType="afterGroup">
                            <p:stCondLst>
                              <p:cond delay="12000"/>
                            </p:stCondLst>
                            <p:childTnLst>
                              <p:par>
                                <p:cTn id="146" presetID="23" presetClass="entr" presetSubtype="16" fill="hold" grpId="0" nodeType="afterEffect">
                                  <p:stCondLst>
                                    <p:cond delay="0"/>
                                  </p:stCondLst>
                                  <p:childTnLst>
                                    <p:set>
                                      <p:cBhvr>
                                        <p:cTn id="147" dur="1" fill="hold">
                                          <p:stCondLst>
                                            <p:cond delay="0"/>
                                          </p:stCondLst>
                                        </p:cTn>
                                        <p:tgtEl>
                                          <p:spTgt spid="24"/>
                                        </p:tgtEl>
                                        <p:attrNameLst>
                                          <p:attrName>style.visibility</p:attrName>
                                        </p:attrNameLst>
                                      </p:cBhvr>
                                      <p:to>
                                        <p:strVal val="visible"/>
                                      </p:to>
                                    </p:set>
                                    <p:anim calcmode="lin" valueType="num">
                                      <p:cBhvr>
                                        <p:cTn id="148" dur="500" fill="hold"/>
                                        <p:tgtEl>
                                          <p:spTgt spid="24"/>
                                        </p:tgtEl>
                                        <p:attrNameLst>
                                          <p:attrName>ppt_w</p:attrName>
                                        </p:attrNameLst>
                                      </p:cBhvr>
                                      <p:tavLst>
                                        <p:tav tm="0">
                                          <p:val>
                                            <p:fltVal val="0"/>
                                          </p:val>
                                        </p:tav>
                                        <p:tav tm="100000">
                                          <p:val>
                                            <p:strVal val="#ppt_w"/>
                                          </p:val>
                                        </p:tav>
                                      </p:tavLst>
                                    </p:anim>
                                    <p:anim calcmode="lin" valueType="num">
                                      <p:cBhvr>
                                        <p:cTn id="149" dur="500" fill="hold"/>
                                        <p:tgtEl>
                                          <p:spTgt spid="24"/>
                                        </p:tgtEl>
                                        <p:attrNameLst>
                                          <p:attrName>ppt_h</p:attrName>
                                        </p:attrNameLst>
                                      </p:cBhvr>
                                      <p:tavLst>
                                        <p:tav tm="0">
                                          <p:val>
                                            <p:fltVal val="0"/>
                                          </p:val>
                                        </p:tav>
                                        <p:tav tm="100000">
                                          <p:val>
                                            <p:strVal val="#ppt_h"/>
                                          </p:val>
                                        </p:tav>
                                      </p:tavLst>
                                    </p:anim>
                                  </p:childTnLst>
                                </p:cTn>
                              </p:par>
                            </p:childTnLst>
                          </p:cTn>
                        </p:par>
                        <p:par>
                          <p:cTn id="150" fill="hold" nodeType="afterGroup">
                            <p:stCondLst>
                              <p:cond delay="12500"/>
                            </p:stCondLst>
                            <p:childTnLst>
                              <p:par>
                                <p:cTn id="151" presetID="1" presetClass="entr" presetSubtype="0" fill="hold" grpId="0" nodeType="afterEffect">
                                  <p:stCondLst>
                                    <p:cond delay="0"/>
                                  </p:stCondLst>
                                  <p:childTnLst>
                                    <p:set>
                                      <p:cBhvr>
                                        <p:cTn id="152" dur="1" fill="hold">
                                          <p:stCondLst>
                                            <p:cond delay="0"/>
                                          </p:stCondLst>
                                        </p:cTn>
                                        <p:tgtEl>
                                          <p:spTgt spid="5"/>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8"/>
                                        </p:tgtEl>
                                        <p:attrNameLst>
                                          <p:attrName>style.visibility</p:attrName>
                                        </p:attrNameLst>
                                      </p:cBhvr>
                                      <p:to>
                                        <p:strVal val="visible"/>
                                      </p:to>
                                    </p:set>
                                  </p:childTnLst>
                                </p:cTn>
                              </p:par>
                            </p:childTnLst>
                          </p:cTn>
                        </p:par>
                        <p:par>
                          <p:cTn id="155" fill="hold" nodeType="afterGroup">
                            <p:stCondLst>
                              <p:cond delay="12500"/>
                            </p:stCondLst>
                            <p:childTnLst>
                              <p:par>
                                <p:cTn id="156" presetID="23" presetClass="entr" presetSubtype="16" fill="hold" grpId="0" nodeType="afterEffect">
                                  <p:stCondLst>
                                    <p:cond delay="0"/>
                                  </p:stCondLst>
                                  <p:childTnLst>
                                    <p:set>
                                      <p:cBhvr>
                                        <p:cTn id="157" dur="1" fill="hold">
                                          <p:stCondLst>
                                            <p:cond delay="0"/>
                                          </p:stCondLst>
                                        </p:cTn>
                                        <p:tgtEl>
                                          <p:spTgt spid="27"/>
                                        </p:tgtEl>
                                        <p:attrNameLst>
                                          <p:attrName>style.visibility</p:attrName>
                                        </p:attrNameLst>
                                      </p:cBhvr>
                                      <p:to>
                                        <p:strVal val="visible"/>
                                      </p:to>
                                    </p:set>
                                    <p:anim calcmode="lin" valueType="num">
                                      <p:cBhvr>
                                        <p:cTn id="158" dur="500" fill="hold"/>
                                        <p:tgtEl>
                                          <p:spTgt spid="27"/>
                                        </p:tgtEl>
                                        <p:attrNameLst>
                                          <p:attrName>ppt_w</p:attrName>
                                        </p:attrNameLst>
                                      </p:cBhvr>
                                      <p:tavLst>
                                        <p:tav tm="0">
                                          <p:val>
                                            <p:fltVal val="0"/>
                                          </p:val>
                                        </p:tav>
                                        <p:tav tm="100000">
                                          <p:val>
                                            <p:strVal val="#ppt_w"/>
                                          </p:val>
                                        </p:tav>
                                      </p:tavLst>
                                    </p:anim>
                                    <p:anim calcmode="lin" valueType="num">
                                      <p:cBhvr>
                                        <p:cTn id="159" dur="500" fill="hold"/>
                                        <p:tgtEl>
                                          <p:spTgt spid="27"/>
                                        </p:tgtEl>
                                        <p:attrNameLst>
                                          <p:attrName>ppt_h</p:attrName>
                                        </p:attrNameLst>
                                      </p:cBhvr>
                                      <p:tavLst>
                                        <p:tav tm="0">
                                          <p:val>
                                            <p:fltVal val="0"/>
                                          </p:val>
                                        </p:tav>
                                        <p:tav tm="100000">
                                          <p:val>
                                            <p:strVal val="#ppt_h"/>
                                          </p:val>
                                        </p:tav>
                                      </p:tavLst>
                                    </p:anim>
                                  </p:childTnLst>
                                </p:cTn>
                              </p:par>
                            </p:childTnLst>
                          </p:cTn>
                        </p:par>
                        <p:par>
                          <p:cTn id="160" fill="hold" nodeType="afterGroup">
                            <p:stCondLst>
                              <p:cond delay="13000"/>
                            </p:stCondLst>
                            <p:childTnLst>
                              <p:par>
                                <p:cTn id="161" presetID="22" presetClass="entr" presetSubtype="8" fill="hold" grpId="0" nodeType="afterEffect">
                                  <p:stCondLst>
                                    <p:cond delay="0"/>
                                  </p:stCondLst>
                                  <p:childTnLst>
                                    <p:set>
                                      <p:cBhvr>
                                        <p:cTn id="162" dur="1" fill="hold">
                                          <p:stCondLst>
                                            <p:cond delay="0"/>
                                          </p:stCondLst>
                                        </p:cTn>
                                        <p:tgtEl>
                                          <p:spTgt spid="26"/>
                                        </p:tgtEl>
                                        <p:attrNameLst>
                                          <p:attrName>style.visibility</p:attrName>
                                        </p:attrNameLst>
                                      </p:cBhvr>
                                      <p:to>
                                        <p:strVal val="visible"/>
                                      </p:to>
                                    </p:set>
                                    <p:animEffect transition="in" filter="wipe(left)">
                                      <p:cBhvr>
                                        <p:cTn id="163" dur="1000"/>
                                        <p:tgtEl>
                                          <p:spTgt spid="26"/>
                                        </p:tgtEl>
                                      </p:cBhvr>
                                    </p:animEffect>
                                  </p:childTnLst>
                                </p:cTn>
                              </p:par>
                            </p:childTnLst>
                          </p:cTn>
                        </p:par>
                        <p:par>
                          <p:cTn id="164" fill="hold" nodeType="afterGroup">
                            <p:stCondLst>
                              <p:cond delay="14000"/>
                            </p:stCondLst>
                            <p:childTnLst>
                              <p:par>
                                <p:cTn id="165" presetID="1" presetClass="entr" presetSubtype="0" fill="hold" grpId="0" nodeType="afterEffect">
                                  <p:stCondLst>
                                    <p:cond delay="0"/>
                                  </p:stCondLst>
                                  <p:childTnLst>
                                    <p:set>
                                      <p:cBhvr>
                                        <p:cTn id="166" dur="1" fill="hold">
                                          <p:stCondLst>
                                            <p:cond delay="0"/>
                                          </p:stCondLst>
                                        </p:cTn>
                                        <p:tgtEl>
                                          <p:spTgt spid="28"/>
                                        </p:tgtEl>
                                        <p:attrNameLst>
                                          <p:attrName>style.visibility</p:attrName>
                                        </p:attrNameLst>
                                      </p:cBhvr>
                                      <p:to>
                                        <p:strVal val="visible"/>
                                      </p:to>
                                    </p:set>
                                  </p:childTnLst>
                                </p:cTn>
                              </p:par>
                            </p:childTnLst>
                          </p:cTn>
                        </p:par>
                        <p:par>
                          <p:cTn id="167" fill="hold" nodeType="afterGroup">
                            <p:stCondLst>
                              <p:cond delay="14000"/>
                            </p:stCondLst>
                            <p:childTnLst>
                              <p:par>
                                <p:cTn id="168" presetID="23" presetClass="entr" presetSubtype="16" fill="hold" grpId="0" nodeType="afterEffect">
                                  <p:stCondLst>
                                    <p:cond delay="0"/>
                                  </p:stCondLst>
                                  <p:childTnLst>
                                    <p:set>
                                      <p:cBhvr>
                                        <p:cTn id="169" dur="1" fill="hold">
                                          <p:stCondLst>
                                            <p:cond delay="0"/>
                                          </p:stCondLst>
                                        </p:cTn>
                                        <p:tgtEl>
                                          <p:spTgt spid="86080"/>
                                        </p:tgtEl>
                                        <p:attrNameLst>
                                          <p:attrName>style.visibility</p:attrName>
                                        </p:attrNameLst>
                                      </p:cBhvr>
                                      <p:to>
                                        <p:strVal val="visible"/>
                                      </p:to>
                                    </p:set>
                                    <p:anim calcmode="lin" valueType="num">
                                      <p:cBhvr>
                                        <p:cTn id="170" dur="1000" fill="hold"/>
                                        <p:tgtEl>
                                          <p:spTgt spid="86080"/>
                                        </p:tgtEl>
                                        <p:attrNameLst>
                                          <p:attrName>ppt_w</p:attrName>
                                        </p:attrNameLst>
                                      </p:cBhvr>
                                      <p:tavLst>
                                        <p:tav tm="0">
                                          <p:val>
                                            <p:fltVal val="0"/>
                                          </p:val>
                                        </p:tav>
                                        <p:tav tm="100000">
                                          <p:val>
                                            <p:strVal val="#ppt_w"/>
                                          </p:val>
                                        </p:tav>
                                      </p:tavLst>
                                    </p:anim>
                                    <p:anim calcmode="lin" valueType="num">
                                      <p:cBhvr>
                                        <p:cTn id="171" dur="1000" fill="hold"/>
                                        <p:tgtEl>
                                          <p:spTgt spid="86080"/>
                                        </p:tgtEl>
                                        <p:attrNameLst>
                                          <p:attrName>ppt_h</p:attrName>
                                        </p:attrNameLst>
                                      </p:cBhvr>
                                      <p:tavLst>
                                        <p:tav tm="0">
                                          <p:val>
                                            <p:fltVal val="0"/>
                                          </p:val>
                                        </p:tav>
                                        <p:tav tm="100000">
                                          <p:val>
                                            <p:strVal val="#ppt_h"/>
                                          </p:val>
                                        </p:tav>
                                      </p:tavLst>
                                    </p:anim>
                                  </p:childTnLst>
                                </p:cTn>
                              </p:par>
                              <p:par>
                                <p:cTn id="172" presetID="23" presetClass="entr" presetSubtype="16" fill="hold" grpId="0" nodeType="withEffect">
                                  <p:stCondLst>
                                    <p:cond delay="0"/>
                                  </p:stCondLst>
                                  <p:childTnLst>
                                    <p:set>
                                      <p:cBhvr>
                                        <p:cTn id="173" dur="1" fill="hold">
                                          <p:stCondLst>
                                            <p:cond delay="0"/>
                                          </p:stCondLst>
                                        </p:cTn>
                                        <p:tgtEl>
                                          <p:spTgt spid="86081"/>
                                        </p:tgtEl>
                                        <p:attrNameLst>
                                          <p:attrName>style.visibility</p:attrName>
                                        </p:attrNameLst>
                                      </p:cBhvr>
                                      <p:to>
                                        <p:strVal val="visible"/>
                                      </p:to>
                                    </p:set>
                                    <p:anim calcmode="lin" valueType="num">
                                      <p:cBhvr>
                                        <p:cTn id="174" dur="1000" fill="hold"/>
                                        <p:tgtEl>
                                          <p:spTgt spid="86081"/>
                                        </p:tgtEl>
                                        <p:attrNameLst>
                                          <p:attrName>ppt_w</p:attrName>
                                        </p:attrNameLst>
                                      </p:cBhvr>
                                      <p:tavLst>
                                        <p:tav tm="0">
                                          <p:val>
                                            <p:fltVal val="0"/>
                                          </p:val>
                                        </p:tav>
                                        <p:tav tm="100000">
                                          <p:val>
                                            <p:strVal val="#ppt_w"/>
                                          </p:val>
                                        </p:tav>
                                      </p:tavLst>
                                    </p:anim>
                                    <p:anim calcmode="lin" valueType="num">
                                      <p:cBhvr>
                                        <p:cTn id="175" dur="1000" fill="hold"/>
                                        <p:tgtEl>
                                          <p:spTgt spid="86081"/>
                                        </p:tgtEl>
                                        <p:attrNameLst>
                                          <p:attrName>ppt_h</p:attrName>
                                        </p:attrNameLst>
                                      </p:cBhvr>
                                      <p:tavLst>
                                        <p:tav tm="0">
                                          <p:val>
                                            <p:fltVal val="0"/>
                                          </p:val>
                                        </p:tav>
                                        <p:tav tm="100000">
                                          <p:val>
                                            <p:strVal val="#ppt_h"/>
                                          </p:val>
                                        </p:tav>
                                      </p:tavLst>
                                    </p:anim>
                                  </p:childTnLst>
                                </p:cTn>
                              </p:par>
                              <p:par>
                                <p:cTn id="176" presetID="23" presetClass="entr" presetSubtype="16" fill="hold" grpId="0" nodeType="withEffect">
                                  <p:stCondLst>
                                    <p:cond delay="0"/>
                                  </p:stCondLst>
                                  <p:childTnLst>
                                    <p:set>
                                      <p:cBhvr>
                                        <p:cTn id="177" dur="1" fill="hold">
                                          <p:stCondLst>
                                            <p:cond delay="0"/>
                                          </p:stCondLst>
                                        </p:cTn>
                                        <p:tgtEl>
                                          <p:spTgt spid="86082"/>
                                        </p:tgtEl>
                                        <p:attrNameLst>
                                          <p:attrName>style.visibility</p:attrName>
                                        </p:attrNameLst>
                                      </p:cBhvr>
                                      <p:to>
                                        <p:strVal val="visible"/>
                                      </p:to>
                                    </p:set>
                                    <p:anim calcmode="lin" valueType="num">
                                      <p:cBhvr>
                                        <p:cTn id="178" dur="1000" fill="hold"/>
                                        <p:tgtEl>
                                          <p:spTgt spid="86082"/>
                                        </p:tgtEl>
                                        <p:attrNameLst>
                                          <p:attrName>ppt_w</p:attrName>
                                        </p:attrNameLst>
                                      </p:cBhvr>
                                      <p:tavLst>
                                        <p:tav tm="0">
                                          <p:val>
                                            <p:fltVal val="0"/>
                                          </p:val>
                                        </p:tav>
                                        <p:tav tm="100000">
                                          <p:val>
                                            <p:strVal val="#ppt_w"/>
                                          </p:val>
                                        </p:tav>
                                      </p:tavLst>
                                    </p:anim>
                                    <p:anim calcmode="lin" valueType="num">
                                      <p:cBhvr>
                                        <p:cTn id="179" dur="1000" fill="hold"/>
                                        <p:tgtEl>
                                          <p:spTgt spid="86082"/>
                                        </p:tgtEl>
                                        <p:attrNameLst>
                                          <p:attrName>ppt_h</p:attrName>
                                        </p:attrNameLst>
                                      </p:cBhvr>
                                      <p:tavLst>
                                        <p:tav tm="0">
                                          <p:val>
                                            <p:fltVal val="0"/>
                                          </p:val>
                                        </p:tav>
                                        <p:tav tm="100000">
                                          <p:val>
                                            <p:strVal val="#ppt_h"/>
                                          </p:val>
                                        </p:tav>
                                      </p:tavLst>
                                    </p:anim>
                                  </p:childTnLst>
                                </p:cTn>
                              </p:par>
                              <p:par>
                                <p:cTn id="180" presetID="23" presetClass="entr" presetSubtype="16" fill="hold" grpId="0" nodeType="withEffect">
                                  <p:stCondLst>
                                    <p:cond delay="0"/>
                                  </p:stCondLst>
                                  <p:childTnLst>
                                    <p:set>
                                      <p:cBhvr>
                                        <p:cTn id="181" dur="1" fill="hold">
                                          <p:stCondLst>
                                            <p:cond delay="0"/>
                                          </p:stCondLst>
                                        </p:cTn>
                                        <p:tgtEl>
                                          <p:spTgt spid="86079"/>
                                        </p:tgtEl>
                                        <p:attrNameLst>
                                          <p:attrName>style.visibility</p:attrName>
                                        </p:attrNameLst>
                                      </p:cBhvr>
                                      <p:to>
                                        <p:strVal val="visible"/>
                                      </p:to>
                                    </p:set>
                                    <p:anim calcmode="lin" valueType="num">
                                      <p:cBhvr>
                                        <p:cTn id="182" dur="1000" fill="hold"/>
                                        <p:tgtEl>
                                          <p:spTgt spid="86079"/>
                                        </p:tgtEl>
                                        <p:attrNameLst>
                                          <p:attrName>ppt_w</p:attrName>
                                        </p:attrNameLst>
                                      </p:cBhvr>
                                      <p:tavLst>
                                        <p:tav tm="0">
                                          <p:val>
                                            <p:fltVal val="0"/>
                                          </p:val>
                                        </p:tav>
                                        <p:tav tm="100000">
                                          <p:val>
                                            <p:strVal val="#ppt_w"/>
                                          </p:val>
                                        </p:tav>
                                      </p:tavLst>
                                    </p:anim>
                                    <p:anim calcmode="lin" valueType="num">
                                      <p:cBhvr>
                                        <p:cTn id="183" dur="1000" fill="hold"/>
                                        <p:tgtEl>
                                          <p:spTgt spid="8607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84" grpId="0"/>
      <p:bldP spid="19485" grpId="0"/>
      <p:bldP spid="19486" grpId="0"/>
      <p:bldP spid="19498" grpId="0"/>
      <p:bldP spid="19499" grpId="0"/>
      <p:bldP spid="19500" grpId="0" animBg="1"/>
      <p:bldP spid="19501" grpId="0" animBg="1"/>
      <p:bldP spid="19502" grpId="0" animBg="1"/>
      <p:bldP spid="19512" grpId="0"/>
      <p:bldP spid="19513" grpId="0"/>
      <p:bldP spid="19514" grpId="0"/>
      <p:bldP spid="19517" grpId="0"/>
      <p:bldP spid="19522" grpId="0"/>
      <p:bldP spid="19525" grpId="0" animBg="1"/>
      <p:bldP spid="19526" grpId="0" animBg="1"/>
      <p:bldP spid="19527" grpId="0" animBg="1"/>
      <p:bldP spid="19530" grpId="0" animBg="1"/>
      <p:bldP spid="19531" grpId="0" animBg="1"/>
      <p:bldP spid="19503" grpId="0" animBg="1"/>
      <p:bldP spid="19536" grpId="0" animBg="1"/>
      <p:bldP spid="19539" grpId="0" animBg="1"/>
      <p:bldP spid="19540" grpId="0" animBg="1"/>
      <p:bldP spid="3" grpId="0"/>
      <p:bldP spid="4" grpId="0"/>
      <p:bldP spid="5" grpId="0"/>
      <p:bldP spid="7" grpId="0"/>
      <p:bldP spid="8" grpId="0"/>
      <p:bldP spid="9" grpId="0" animBg="1"/>
      <p:bldP spid="10" grpId="0" animBg="1"/>
      <p:bldP spid="11" grpId="0" animBg="1"/>
      <p:bldP spid="12" grpId="0"/>
      <p:bldP spid="13" grpId="0"/>
      <p:bldP spid="14" grpId="0"/>
      <p:bldP spid="15" grpId="0"/>
      <p:bldP spid="16" grpId="0"/>
      <p:bldP spid="17" grpId="0" animBg="1"/>
      <p:bldP spid="18" grpId="0" animBg="1"/>
      <p:bldP spid="19" grpId="0" animBg="1"/>
      <p:bldP spid="20" grpId="0" animBg="1"/>
      <p:bldP spid="21" grpId="0" animBg="1"/>
      <p:bldP spid="22" grpId="0" animBg="1"/>
      <p:bldP spid="23" grpId="0" animBg="1"/>
      <p:bldP spid="24" grpId="0" animBg="1"/>
      <p:bldP spid="25" grpId="0" animBg="1"/>
      <p:bldP spid="86079" grpId="0" animBg="1"/>
      <p:bldP spid="86080" grpId="0"/>
      <p:bldP spid="86081" grpId="0"/>
      <p:bldP spid="86082" grpId="0"/>
      <p:bldP spid="26" grpId="0" animBg="1"/>
      <p:bldP spid="27" grpId="0" animBg="1"/>
      <p:bldP spid="2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z="3600" b="1" smtClean="0"/>
              <a:t>Expansionary Monetary Policy</a:t>
            </a:r>
          </a:p>
        </p:txBody>
      </p:sp>
      <p:sp>
        <p:nvSpPr>
          <p:cNvPr id="28677" name="Text Box 9"/>
          <p:cNvSpPr txBox="1">
            <a:spLocks noChangeArrowheads="1"/>
          </p:cNvSpPr>
          <p:nvPr/>
        </p:nvSpPr>
        <p:spPr bwMode="auto">
          <a:xfrm>
            <a:off x="1776413" y="1038225"/>
            <a:ext cx="6026150" cy="457200"/>
          </a:xfrm>
          <a:prstGeom prst="rect">
            <a:avLst/>
          </a:prstGeom>
          <a:noFill/>
          <a:ln w="9525">
            <a:noFill/>
            <a:miter lim="800000"/>
            <a:headEnd/>
            <a:tailEnd/>
          </a:ln>
        </p:spPr>
        <p:txBody>
          <a:bodyPr wrap="none">
            <a:spAutoFit/>
          </a:bodyPr>
          <a:lstStyle/>
          <a:p>
            <a:pPr algn="l"/>
            <a:r>
              <a:rPr lang="en-US" sz="2400" b="1"/>
              <a:t>Problem: Unemployment and Recession</a:t>
            </a:r>
          </a:p>
        </p:txBody>
      </p:sp>
      <p:sp>
        <p:nvSpPr>
          <p:cNvPr id="28678" name="Text Box 10"/>
          <p:cNvSpPr txBox="1">
            <a:spLocks noChangeArrowheads="1"/>
          </p:cNvSpPr>
          <p:nvPr/>
        </p:nvSpPr>
        <p:spPr bwMode="auto">
          <a:xfrm>
            <a:off x="1460500" y="1701800"/>
            <a:ext cx="6873875" cy="714375"/>
          </a:xfrm>
          <a:prstGeom prst="rect">
            <a:avLst/>
          </a:prstGeom>
          <a:noFill/>
          <a:ln w="9525">
            <a:noFill/>
            <a:miter lim="800000"/>
            <a:headEnd/>
            <a:tailEnd/>
          </a:ln>
        </p:spPr>
        <p:txBody>
          <a:bodyPr>
            <a:spAutoFit/>
          </a:bodyPr>
          <a:lstStyle/>
          <a:p>
            <a:pPr>
              <a:lnSpc>
                <a:spcPct val="85000"/>
              </a:lnSpc>
            </a:pPr>
            <a:r>
              <a:rPr lang="en-US" sz="2400"/>
              <a:t>Fed buys bonds, lowers reserve ratio, lowers the discount rate, or increases reserve auctions</a:t>
            </a:r>
          </a:p>
        </p:txBody>
      </p:sp>
      <p:sp>
        <p:nvSpPr>
          <p:cNvPr id="28679" name="Text Box 11"/>
          <p:cNvSpPr txBox="1">
            <a:spLocks noChangeArrowheads="1"/>
          </p:cNvSpPr>
          <p:nvPr/>
        </p:nvSpPr>
        <p:spPr bwMode="auto">
          <a:xfrm>
            <a:off x="3051175" y="2538413"/>
            <a:ext cx="3659188" cy="457200"/>
          </a:xfrm>
          <a:prstGeom prst="rect">
            <a:avLst/>
          </a:prstGeom>
          <a:noFill/>
          <a:ln w="9525">
            <a:noFill/>
            <a:miter lim="800000"/>
            <a:headEnd/>
            <a:tailEnd/>
          </a:ln>
        </p:spPr>
        <p:txBody>
          <a:bodyPr wrap="none">
            <a:spAutoFit/>
          </a:bodyPr>
          <a:lstStyle/>
          <a:p>
            <a:r>
              <a:rPr lang="en-US" sz="2400"/>
              <a:t>Excess reserves increase</a:t>
            </a:r>
          </a:p>
        </p:txBody>
      </p:sp>
      <p:sp>
        <p:nvSpPr>
          <p:cNvPr id="28680" name="Text Box 12"/>
          <p:cNvSpPr txBox="1">
            <a:spLocks noChangeArrowheads="1"/>
          </p:cNvSpPr>
          <p:nvPr/>
        </p:nvSpPr>
        <p:spPr bwMode="auto">
          <a:xfrm>
            <a:off x="3236913" y="3138488"/>
            <a:ext cx="3286125" cy="457200"/>
          </a:xfrm>
          <a:prstGeom prst="rect">
            <a:avLst/>
          </a:prstGeom>
          <a:noFill/>
          <a:ln w="9525">
            <a:noFill/>
            <a:miter lim="800000"/>
            <a:headEnd/>
            <a:tailEnd/>
          </a:ln>
        </p:spPr>
        <p:txBody>
          <a:bodyPr wrap="none">
            <a:spAutoFit/>
          </a:bodyPr>
          <a:lstStyle/>
          <a:p>
            <a:r>
              <a:rPr lang="en-US" sz="2400"/>
              <a:t>Federal funds rate falls</a:t>
            </a:r>
          </a:p>
        </p:txBody>
      </p:sp>
      <p:sp>
        <p:nvSpPr>
          <p:cNvPr id="28681" name="Text Box 13"/>
          <p:cNvSpPr txBox="1">
            <a:spLocks noChangeArrowheads="1"/>
          </p:cNvSpPr>
          <p:nvPr/>
        </p:nvSpPr>
        <p:spPr bwMode="auto">
          <a:xfrm>
            <a:off x="3492500" y="3700463"/>
            <a:ext cx="2795588" cy="457200"/>
          </a:xfrm>
          <a:prstGeom prst="rect">
            <a:avLst/>
          </a:prstGeom>
          <a:noFill/>
          <a:ln w="9525">
            <a:noFill/>
            <a:miter lim="800000"/>
            <a:headEnd/>
            <a:tailEnd/>
          </a:ln>
        </p:spPr>
        <p:txBody>
          <a:bodyPr wrap="none">
            <a:spAutoFit/>
          </a:bodyPr>
          <a:lstStyle/>
          <a:p>
            <a:pPr algn="l"/>
            <a:r>
              <a:rPr lang="en-US" sz="2400"/>
              <a:t>Money supply rises</a:t>
            </a:r>
          </a:p>
        </p:txBody>
      </p:sp>
      <p:sp>
        <p:nvSpPr>
          <p:cNvPr id="28682" name="Text Box 14"/>
          <p:cNvSpPr txBox="1">
            <a:spLocks noChangeArrowheads="1"/>
          </p:cNvSpPr>
          <p:nvPr/>
        </p:nvSpPr>
        <p:spPr bwMode="auto">
          <a:xfrm>
            <a:off x="3660775" y="4357688"/>
            <a:ext cx="2436813" cy="457200"/>
          </a:xfrm>
          <a:prstGeom prst="rect">
            <a:avLst/>
          </a:prstGeom>
          <a:noFill/>
          <a:ln w="9525">
            <a:noFill/>
            <a:miter lim="800000"/>
            <a:headEnd/>
            <a:tailEnd/>
          </a:ln>
        </p:spPr>
        <p:txBody>
          <a:bodyPr wrap="none">
            <a:spAutoFit/>
          </a:bodyPr>
          <a:lstStyle/>
          <a:p>
            <a:pPr algn="l"/>
            <a:r>
              <a:rPr lang="en-US" sz="2400"/>
              <a:t>Interest rate falls</a:t>
            </a:r>
          </a:p>
        </p:txBody>
      </p:sp>
      <p:sp>
        <p:nvSpPr>
          <p:cNvPr id="28683" name="Text Box 15"/>
          <p:cNvSpPr txBox="1">
            <a:spLocks noChangeArrowheads="1"/>
          </p:cNvSpPr>
          <p:nvPr/>
        </p:nvSpPr>
        <p:spPr bwMode="auto">
          <a:xfrm>
            <a:off x="2676525" y="4905375"/>
            <a:ext cx="4389438" cy="457200"/>
          </a:xfrm>
          <a:prstGeom prst="rect">
            <a:avLst/>
          </a:prstGeom>
          <a:noFill/>
          <a:ln w="9525">
            <a:noFill/>
            <a:miter lim="800000"/>
            <a:headEnd/>
            <a:tailEnd/>
          </a:ln>
        </p:spPr>
        <p:txBody>
          <a:bodyPr wrap="none">
            <a:spAutoFit/>
          </a:bodyPr>
          <a:lstStyle/>
          <a:p>
            <a:pPr algn="l"/>
            <a:r>
              <a:rPr lang="en-US" sz="2400"/>
              <a:t>Investment spending increases</a:t>
            </a:r>
          </a:p>
        </p:txBody>
      </p:sp>
      <p:sp>
        <p:nvSpPr>
          <p:cNvPr id="28684" name="Text Box 16"/>
          <p:cNvSpPr txBox="1">
            <a:spLocks noChangeArrowheads="1"/>
          </p:cNvSpPr>
          <p:nvPr/>
        </p:nvSpPr>
        <p:spPr bwMode="auto">
          <a:xfrm>
            <a:off x="2784475" y="5481638"/>
            <a:ext cx="4170363" cy="457200"/>
          </a:xfrm>
          <a:prstGeom prst="rect">
            <a:avLst/>
          </a:prstGeom>
          <a:noFill/>
          <a:ln w="9525">
            <a:noFill/>
            <a:miter lim="800000"/>
            <a:headEnd/>
            <a:tailEnd/>
          </a:ln>
        </p:spPr>
        <p:txBody>
          <a:bodyPr wrap="none">
            <a:spAutoFit/>
          </a:bodyPr>
          <a:lstStyle/>
          <a:p>
            <a:pPr algn="l"/>
            <a:r>
              <a:rPr lang="en-US" sz="2400"/>
              <a:t>Aggregate demand increases</a:t>
            </a:r>
          </a:p>
        </p:txBody>
      </p:sp>
      <p:sp>
        <p:nvSpPr>
          <p:cNvPr id="28685" name="Text Box 17"/>
          <p:cNvSpPr txBox="1">
            <a:spLocks noChangeArrowheads="1"/>
          </p:cNvSpPr>
          <p:nvPr/>
        </p:nvSpPr>
        <p:spPr bwMode="auto">
          <a:xfrm>
            <a:off x="3741738" y="6148388"/>
            <a:ext cx="2286000" cy="457200"/>
          </a:xfrm>
          <a:prstGeom prst="rect">
            <a:avLst/>
          </a:prstGeom>
          <a:noFill/>
          <a:ln w="9525">
            <a:noFill/>
            <a:miter lim="800000"/>
            <a:headEnd/>
            <a:tailEnd/>
          </a:ln>
        </p:spPr>
        <p:txBody>
          <a:bodyPr wrap="none">
            <a:spAutoFit/>
          </a:bodyPr>
          <a:lstStyle/>
          <a:p>
            <a:pPr algn="l"/>
            <a:r>
              <a:rPr lang="en-US" sz="2400"/>
              <a:t>Real GDP rises</a:t>
            </a:r>
          </a:p>
        </p:txBody>
      </p:sp>
      <p:sp>
        <p:nvSpPr>
          <p:cNvPr id="28686" name="AutoShape 20"/>
          <p:cNvSpPr>
            <a:spLocks noChangeArrowheads="1"/>
          </p:cNvSpPr>
          <p:nvPr/>
        </p:nvSpPr>
        <p:spPr bwMode="auto">
          <a:xfrm>
            <a:off x="4556125" y="1471613"/>
            <a:ext cx="436563"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solidFill>
              <a:schemeClr val="tx1"/>
            </a:solidFill>
            <a:miter lim="800000"/>
            <a:headEnd/>
            <a:tailEnd/>
          </a:ln>
        </p:spPr>
        <p:txBody>
          <a:bodyPr vert="eaVert" wrap="none" anchor="ctr"/>
          <a:lstStyle/>
          <a:p>
            <a:pPr algn="l">
              <a:defRPr/>
            </a:pPr>
            <a:endParaRPr lang="en-US"/>
          </a:p>
        </p:txBody>
      </p:sp>
      <p:sp>
        <p:nvSpPr>
          <p:cNvPr id="28687" name="AutoShape 21"/>
          <p:cNvSpPr>
            <a:spLocks noChangeArrowheads="1"/>
          </p:cNvSpPr>
          <p:nvPr/>
        </p:nvSpPr>
        <p:spPr bwMode="auto">
          <a:xfrm>
            <a:off x="4572000" y="2357438"/>
            <a:ext cx="436563"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28688" name="AutoShape 22"/>
          <p:cNvSpPr>
            <a:spLocks noChangeArrowheads="1"/>
          </p:cNvSpPr>
          <p:nvPr/>
        </p:nvSpPr>
        <p:spPr bwMode="auto">
          <a:xfrm>
            <a:off x="4572000" y="2919413"/>
            <a:ext cx="436563"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28689" name="AutoShape 23"/>
          <p:cNvSpPr>
            <a:spLocks noChangeArrowheads="1"/>
          </p:cNvSpPr>
          <p:nvPr/>
        </p:nvSpPr>
        <p:spPr bwMode="auto">
          <a:xfrm>
            <a:off x="4572000" y="3529013"/>
            <a:ext cx="436563"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28690" name="AutoShape 24"/>
          <p:cNvSpPr>
            <a:spLocks noChangeArrowheads="1"/>
          </p:cNvSpPr>
          <p:nvPr/>
        </p:nvSpPr>
        <p:spPr bwMode="auto">
          <a:xfrm>
            <a:off x="4572000" y="4148138"/>
            <a:ext cx="436563"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28691" name="AutoShape 25"/>
          <p:cNvSpPr>
            <a:spLocks noChangeArrowheads="1"/>
          </p:cNvSpPr>
          <p:nvPr/>
        </p:nvSpPr>
        <p:spPr bwMode="auto">
          <a:xfrm>
            <a:off x="4572000" y="4729163"/>
            <a:ext cx="436563"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28692" name="AutoShape 26"/>
          <p:cNvSpPr>
            <a:spLocks noChangeArrowheads="1"/>
          </p:cNvSpPr>
          <p:nvPr/>
        </p:nvSpPr>
        <p:spPr bwMode="auto">
          <a:xfrm>
            <a:off x="4572000" y="5291138"/>
            <a:ext cx="436563"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28693" name="AutoShape 27"/>
          <p:cNvSpPr>
            <a:spLocks noChangeArrowheads="1"/>
          </p:cNvSpPr>
          <p:nvPr/>
        </p:nvSpPr>
        <p:spPr bwMode="auto">
          <a:xfrm>
            <a:off x="4572000" y="5886450"/>
            <a:ext cx="436563"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42004"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LO4</a:t>
            </a:r>
          </a:p>
        </p:txBody>
      </p:sp>
      <p:sp>
        <p:nvSpPr>
          <p:cNvPr id="28697" name="AutoShape 21"/>
          <p:cNvSpPr>
            <a:spLocks noChangeArrowheads="1"/>
          </p:cNvSpPr>
          <p:nvPr/>
        </p:nvSpPr>
        <p:spPr bwMode="auto">
          <a:xfrm rot="10800000">
            <a:off x="681038" y="1296988"/>
            <a:ext cx="649287" cy="5100637"/>
          </a:xfrm>
          <a:prstGeom prst="upArrow">
            <a:avLst>
              <a:gd name="adj1" fmla="val 50000"/>
              <a:gd name="adj2" fmla="val 196394"/>
            </a:avLst>
          </a:prstGeom>
          <a:gradFill rotWithShape="1">
            <a:gsLst>
              <a:gs pos="0">
                <a:schemeClr val="accent1"/>
              </a:gs>
              <a:gs pos="100000">
                <a:schemeClr val="accent1">
                  <a:gamma/>
                  <a:shade val="46275"/>
                  <a:invGamma/>
                </a:schemeClr>
              </a:gs>
            </a:gsLst>
            <a:lin ang="5400000" scaled="1"/>
          </a:gradFill>
          <a:ln w="9525">
            <a:solidFill>
              <a:schemeClr val="tx1"/>
            </a:solidFill>
            <a:miter lim="800000"/>
            <a:headEnd/>
            <a:tailEnd/>
          </a:ln>
        </p:spPr>
        <p:txBody>
          <a:bodyPr vert="eaVert" wrap="none" anchor="ctr"/>
          <a:lstStyle/>
          <a:p>
            <a:pPr>
              <a:defRPr/>
            </a:pPr>
            <a:r>
              <a:rPr lang="en-US" sz="2400" b="1"/>
              <a:t>CAUSE-EFFECT CHAIN</a:t>
            </a:r>
            <a:endParaRPr lang="en-US" sz="3200" b="1"/>
          </a:p>
        </p:txBody>
      </p:sp>
      <p:sp>
        <p:nvSpPr>
          <p:cNvPr id="42006"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8641CA27-F7C1-4564-AD8A-4A0C0D0D5C7C}" type="slidenum">
              <a:rPr lang="en-US" sz="1400">
                <a:solidFill>
                  <a:schemeClr val="bg1"/>
                </a:solidFill>
                <a:cs typeface="Arial" charset="0"/>
              </a:rPr>
              <a:pPr algn="l"/>
              <a:t>37</a:t>
            </a:fld>
            <a:endParaRPr lang="en-US" sz="1400">
              <a:solidFill>
                <a:schemeClr val="bg1"/>
              </a:solidFill>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8679"/>
                                        </p:tgtEl>
                                        <p:attrNameLst>
                                          <p:attrName>style.visibility</p:attrName>
                                        </p:attrNameLst>
                                      </p:cBhvr>
                                      <p:to>
                                        <p:strVal val="visible"/>
                                      </p:to>
                                    </p:set>
                                    <p:animEffect transition="in" filter="wipe(up)">
                                      <p:cBhvr>
                                        <p:cTn id="7" dur="500"/>
                                        <p:tgtEl>
                                          <p:spTgt spid="2867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8680"/>
                                        </p:tgtEl>
                                        <p:attrNameLst>
                                          <p:attrName>style.visibility</p:attrName>
                                        </p:attrNameLst>
                                      </p:cBhvr>
                                      <p:to>
                                        <p:strVal val="visible"/>
                                      </p:to>
                                    </p:set>
                                    <p:animEffect transition="in" filter="wipe(up)">
                                      <p:cBhvr>
                                        <p:cTn id="10" dur="500"/>
                                        <p:tgtEl>
                                          <p:spTgt spid="28680"/>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28681"/>
                                        </p:tgtEl>
                                        <p:attrNameLst>
                                          <p:attrName>style.visibility</p:attrName>
                                        </p:attrNameLst>
                                      </p:cBhvr>
                                      <p:to>
                                        <p:strVal val="visible"/>
                                      </p:to>
                                    </p:set>
                                    <p:animEffect transition="in" filter="wipe(up)">
                                      <p:cBhvr>
                                        <p:cTn id="13" dur="500"/>
                                        <p:tgtEl>
                                          <p:spTgt spid="28681"/>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28682"/>
                                        </p:tgtEl>
                                        <p:attrNameLst>
                                          <p:attrName>style.visibility</p:attrName>
                                        </p:attrNameLst>
                                      </p:cBhvr>
                                      <p:to>
                                        <p:strVal val="visible"/>
                                      </p:to>
                                    </p:set>
                                    <p:animEffect transition="in" filter="wipe(up)">
                                      <p:cBhvr>
                                        <p:cTn id="16" dur="500"/>
                                        <p:tgtEl>
                                          <p:spTgt spid="28682"/>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28684"/>
                                        </p:tgtEl>
                                        <p:attrNameLst>
                                          <p:attrName>style.visibility</p:attrName>
                                        </p:attrNameLst>
                                      </p:cBhvr>
                                      <p:to>
                                        <p:strVal val="visible"/>
                                      </p:to>
                                    </p:set>
                                    <p:animEffect transition="in" filter="wipe(up)">
                                      <p:cBhvr>
                                        <p:cTn id="19" dur="500"/>
                                        <p:tgtEl>
                                          <p:spTgt spid="28684"/>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28686"/>
                                        </p:tgtEl>
                                        <p:attrNameLst>
                                          <p:attrName>style.visibility</p:attrName>
                                        </p:attrNameLst>
                                      </p:cBhvr>
                                      <p:to>
                                        <p:strVal val="visible"/>
                                      </p:to>
                                    </p:set>
                                    <p:animEffect transition="in" filter="wipe(up)">
                                      <p:cBhvr>
                                        <p:cTn id="22" dur="500"/>
                                        <p:tgtEl>
                                          <p:spTgt spid="28686"/>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28687"/>
                                        </p:tgtEl>
                                        <p:attrNameLst>
                                          <p:attrName>style.visibility</p:attrName>
                                        </p:attrNameLst>
                                      </p:cBhvr>
                                      <p:to>
                                        <p:strVal val="visible"/>
                                      </p:to>
                                    </p:set>
                                    <p:animEffect transition="in" filter="wipe(up)">
                                      <p:cBhvr>
                                        <p:cTn id="25" dur="500"/>
                                        <p:tgtEl>
                                          <p:spTgt spid="28687"/>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28688"/>
                                        </p:tgtEl>
                                        <p:attrNameLst>
                                          <p:attrName>style.visibility</p:attrName>
                                        </p:attrNameLst>
                                      </p:cBhvr>
                                      <p:to>
                                        <p:strVal val="visible"/>
                                      </p:to>
                                    </p:set>
                                    <p:animEffect transition="in" filter="wipe(up)">
                                      <p:cBhvr>
                                        <p:cTn id="28" dur="500"/>
                                        <p:tgtEl>
                                          <p:spTgt spid="28688"/>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28689"/>
                                        </p:tgtEl>
                                        <p:attrNameLst>
                                          <p:attrName>style.visibility</p:attrName>
                                        </p:attrNameLst>
                                      </p:cBhvr>
                                      <p:to>
                                        <p:strVal val="visible"/>
                                      </p:to>
                                    </p:set>
                                    <p:animEffect transition="in" filter="wipe(up)">
                                      <p:cBhvr>
                                        <p:cTn id="31" dur="500"/>
                                        <p:tgtEl>
                                          <p:spTgt spid="28689"/>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28690"/>
                                        </p:tgtEl>
                                        <p:attrNameLst>
                                          <p:attrName>style.visibility</p:attrName>
                                        </p:attrNameLst>
                                      </p:cBhvr>
                                      <p:to>
                                        <p:strVal val="visible"/>
                                      </p:to>
                                    </p:set>
                                    <p:animEffect transition="in" filter="wipe(up)">
                                      <p:cBhvr>
                                        <p:cTn id="34" dur="500"/>
                                        <p:tgtEl>
                                          <p:spTgt spid="28690"/>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28691"/>
                                        </p:tgtEl>
                                        <p:attrNameLst>
                                          <p:attrName>style.visibility</p:attrName>
                                        </p:attrNameLst>
                                      </p:cBhvr>
                                      <p:to>
                                        <p:strVal val="visible"/>
                                      </p:to>
                                    </p:set>
                                    <p:animEffect transition="in" filter="wipe(up)">
                                      <p:cBhvr>
                                        <p:cTn id="37" dur="500"/>
                                        <p:tgtEl>
                                          <p:spTgt spid="28691"/>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28692"/>
                                        </p:tgtEl>
                                        <p:attrNameLst>
                                          <p:attrName>style.visibility</p:attrName>
                                        </p:attrNameLst>
                                      </p:cBhvr>
                                      <p:to>
                                        <p:strVal val="visible"/>
                                      </p:to>
                                    </p:set>
                                    <p:animEffect transition="in" filter="wipe(up)">
                                      <p:cBhvr>
                                        <p:cTn id="40" dur="500"/>
                                        <p:tgtEl>
                                          <p:spTgt spid="28692"/>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28693"/>
                                        </p:tgtEl>
                                        <p:attrNameLst>
                                          <p:attrName>style.visibility</p:attrName>
                                        </p:attrNameLst>
                                      </p:cBhvr>
                                      <p:to>
                                        <p:strVal val="visible"/>
                                      </p:to>
                                    </p:set>
                                    <p:animEffect transition="in" filter="wipe(up)">
                                      <p:cBhvr>
                                        <p:cTn id="43" dur="500"/>
                                        <p:tgtEl>
                                          <p:spTgt spid="28693"/>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28678"/>
                                        </p:tgtEl>
                                        <p:attrNameLst>
                                          <p:attrName>style.visibility</p:attrName>
                                        </p:attrNameLst>
                                      </p:cBhvr>
                                      <p:to>
                                        <p:strVal val="visible"/>
                                      </p:to>
                                    </p:set>
                                    <p:animEffect transition="in" filter="wipe(up)">
                                      <p:cBhvr>
                                        <p:cTn id="46" dur="500"/>
                                        <p:tgtEl>
                                          <p:spTgt spid="28678"/>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28677"/>
                                        </p:tgtEl>
                                        <p:attrNameLst>
                                          <p:attrName>style.visibility</p:attrName>
                                        </p:attrNameLst>
                                      </p:cBhvr>
                                      <p:to>
                                        <p:strVal val="visible"/>
                                      </p:to>
                                    </p:set>
                                    <p:animEffect transition="in" filter="wipe(up)">
                                      <p:cBhvr>
                                        <p:cTn id="49" dur="500"/>
                                        <p:tgtEl>
                                          <p:spTgt spid="28677"/>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28683"/>
                                        </p:tgtEl>
                                        <p:attrNameLst>
                                          <p:attrName>style.visibility</p:attrName>
                                        </p:attrNameLst>
                                      </p:cBhvr>
                                      <p:to>
                                        <p:strVal val="visible"/>
                                      </p:to>
                                    </p:set>
                                    <p:animEffect transition="in" filter="wipe(up)">
                                      <p:cBhvr>
                                        <p:cTn id="52" dur="500"/>
                                        <p:tgtEl>
                                          <p:spTgt spid="28683"/>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28685"/>
                                        </p:tgtEl>
                                        <p:attrNameLst>
                                          <p:attrName>style.visibility</p:attrName>
                                        </p:attrNameLst>
                                      </p:cBhvr>
                                      <p:to>
                                        <p:strVal val="visible"/>
                                      </p:to>
                                    </p:set>
                                    <p:animEffect transition="in" filter="wipe(up)">
                                      <p:cBhvr>
                                        <p:cTn id="55" dur="500"/>
                                        <p:tgtEl>
                                          <p:spTgt spid="286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p:bldP spid="28678" grpId="0"/>
      <p:bldP spid="28679" grpId="0"/>
      <p:bldP spid="28680" grpId="0"/>
      <p:bldP spid="28681" grpId="0"/>
      <p:bldP spid="28682" grpId="0"/>
      <p:bldP spid="28683" grpId="0"/>
      <p:bldP spid="28684" grpId="0"/>
      <p:bldP spid="28685" grpId="0"/>
      <p:bldP spid="28686" grpId="0" animBg="1"/>
      <p:bldP spid="28687" grpId="0" animBg="1"/>
      <p:bldP spid="28688" grpId="0" animBg="1"/>
      <p:bldP spid="28689" grpId="0" animBg="1"/>
      <p:bldP spid="28690" grpId="0" animBg="1"/>
      <p:bldP spid="28691" grpId="0" animBg="1"/>
      <p:bldP spid="28692" grpId="0" animBg="1"/>
      <p:bldP spid="2869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z="3600" b="1" smtClean="0"/>
              <a:t>Restrictive Monetary Policy</a:t>
            </a:r>
          </a:p>
        </p:txBody>
      </p:sp>
      <p:sp>
        <p:nvSpPr>
          <p:cNvPr id="29701" name="Text Box 4"/>
          <p:cNvSpPr txBox="1">
            <a:spLocks noChangeArrowheads="1"/>
          </p:cNvSpPr>
          <p:nvPr/>
        </p:nvSpPr>
        <p:spPr bwMode="auto">
          <a:xfrm>
            <a:off x="3336925" y="1062038"/>
            <a:ext cx="2771775" cy="457200"/>
          </a:xfrm>
          <a:prstGeom prst="rect">
            <a:avLst/>
          </a:prstGeom>
          <a:noFill/>
          <a:ln w="9525">
            <a:noFill/>
            <a:miter lim="800000"/>
            <a:headEnd/>
            <a:tailEnd/>
          </a:ln>
        </p:spPr>
        <p:txBody>
          <a:bodyPr wrap="none">
            <a:spAutoFit/>
          </a:bodyPr>
          <a:lstStyle/>
          <a:p>
            <a:pPr algn="l"/>
            <a:r>
              <a:rPr lang="en-US" sz="2400" b="1">
                <a:solidFill>
                  <a:srgbClr val="000000"/>
                </a:solidFill>
              </a:rPr>
              <a:t>Problem: Inflation</a:t>
            </a:r>
          </a:p>
        </p:txBody>
      </p:sp>
      <p:sp>
        <p:nvSpPr>
          <p:cNvPr id="29702" name="Text Box 5"/>
          <p:cNvSpPr txBox="1">
            <a:spLocks noChangeArrowheads="1"/>
          </p:cNvSpPr>
          <p:nvPr/>
        </p:nvSpPr>
        <p:spPr bwMode="auto">
          <a:xfrm>
            <a:off x="1225550" y="1755775"/>
            <a:ext cx="7219950" cy="714375"/>
          </a:xfrm>
          <a:prstGeom prst="rect">
            <a:avLst/>
          </a:prstGeom>
          <a:noFill/>
          <a:ln w="9525">
            <a:noFill/>
            <a:miter lim="800000"/>
            <a:headEnd/>
            <a:tailEnd/>
          </a:ln>
        </p:spPr>
        <p:txBody>
          <a:bodyPr>
            <a:spAutoFit/>
          </a:bodyPr>
          <a:lstStyle/>
          <a:p>
            <a:pPr>
              <a:lnSpc>
                <a:spcPct val="85000"/>
              </a:lnSpc>
            </a:pPr>
            <a:r>
              <a:rPr lang="en-US" sz="2400"/>
              <a:t>Fed sells bonds, increases reserve ratio, increases the discount rate, or decreases reserve auctions</a:t>
            </a:r>
          </a:p>
        </p:txBody>
      </p:sp>
      <p:sp>
        <p:nvSpPr>
          <p:cNvPr id="29703" name="Text Box 6"/>
          <p:cNvSpPr txBox="1">
            <a:spLocks noChangeArrowheads="1"/>
          </p:cNvSpPr>
          <p:nvPr/>
        </p:nvSpPr>
        <p:spPr bwMode="auto">
          <a:xfrm>
            <a:off x="2935288" y="2593975"/>
            <a:ext cx="3760787" cy="457200"/>
          </a:xfrm>
          <a:prstGeom prst="rect">
            <a:avLst/>
          </a:prstGeom>
          <a:noFill/>
          <a:ln w="9525">
            <a:noFill/>
            <a:miter lim="800000"/>
            <a:headEnd/>
            <a:tailEnd/>
          </a:ln>
        </p:spPr>
        <p:txBody>
          <a:bodyPr wrap="none">
            <a:spAutoFit/>
          </a:bodyPr>
          <a:lstStyle/>
          <a:p>
            <a:pPr algn="r"/>
            <a:r>
              <a:rPr lang="en-US" sz="2400"/>
              <a:t>Excess reserves decrease</a:t>
            </a:r>
          </a:p>
        </p:txBody>
      </p:sp>
      <p:sp>
        <p:nvSpPr>
          <p:cNvPr id="29704" name="Text Box 7"/>
          <p:cNvSpPr txBox="1">
            <a:spLocks noChangeArrowheads="1"/>
          </p:cNvSpPr>
          <p:nvPr/>
        </p:nvSpPr>
        <p:spPr bwMode="auto">
          <a:xfrm>
            <a:off x="3130550" y="3194050"/>
            <a:ext cx="3387725" cy="457200"/>
          </a:xfrm>
          <a:prstGeom prst="rect">
            <a:avLst/>
          </a:prstGeom>
          <a:noFill/>
          <a:ln w="9525">
            <a:noFill/>
            <a:miter lim="800000"/>
            <a:headEnd/>
            <a:tailEnd/>
          </a:ln>
        </p:spPr>
        <p:txBody>
          <a:bodyPr wrap="none">
            <a:spAutoFit/>
          </a:bodyPr>
          <a:lstStyle/>
          <a:p>
            <a:pPr algn="l"/>
            <a:r>
              <a:rPr lang="en-US" sz="2400"/>
              <a:t>Federal funds rate rises</a:t>
            </a:r>
          </a:p>
        </p:txBody>
      </p:sp>
      <p:sp>
        <p:nvSpPr>
          <p:cNvPr id="29705" name="Text Box 8"/>
          <p:cNvSpPr txBox="1">
            <a:spLocks noChangeArrowheads="1"/>
          </p:cNvSpPr>
          <p:nvPr/>
        </p:nvSpPr>
        <p:spPr bwMode="auto">
          <a:xfrm>
            <a:off x="3475038" y="3756025"/>
            <a:ext cx="2693987" cy="457200"/>
          </a:xfrm>
          <a:prstGeom prst="rect">
            <a:avLst/>
          </a:prstGeom>
          <a:noFill/>
          <a:ln w="9525">
            <a:noFill/>
            <a:miter lim="800000"/>
            <a:headEnd/>
            <a:tailEnd/>
          </a:ln>
        </p:spPr>
        <p:txBody>
          <a:bodyPr wrap="none">
            <a:spAutoFit/>
          </a:bodyPr>
          <a:lstStyle/>
          <a:p>
            <a:pPr algn="l"/>
            <a:r>
              <a:rPr lang="en-US" sz="2400"/>
              <a:t>Money supply falls</a:t>
            </a:r>
          </a:p>
        </p:txBody>
      </p:sp>
      <p:sp>
        <p:nvSpPr>
          <p:cNvPr id="29706" name="Text Box 9"/>
          <p:cNvSpPr txBox="1">
            <a:spLocks noChangeArrowheads="1"/>
          </p:cNvSpPr>
          <p:nvPr/>
        </p:nvSpPr>
        <p:spPr bwMode="auto">
          <a:xfrm>
            <a:off x="3576638" y="4413250"/>
            <a:ext cx="2538412" cy="457200"/>
          </a:xfrm>
          <a:prstGeom prst="rect">
            <a:avLst/>
          </a:prstGeom>
          <a:noFill/>
          <a:ln w="9525">
            <a:noFill/>
            <a:miter lim="800000"/>
            <a:headEnd/>
            <a:tailEnd/>
          </a:ln>
        </p:spPr>
        <p:txBody>
          <a:bodyPr wrap="none">
            <a:spAutoFit/>
          </a:bodyPr>
          <a:lstStyle/>
          <a:p>
            <a:pPr algn="l"/>
            <a:r>
              <a:rPr lang="en-US" sz="2400"/>
              <a:t>Interest rate rises</a:t>
            </a:r>
          </a:p>
        </p:txBody>
      </p:sp>
      <p:sp>
        <p:nvSpPr>
          <p:cNvPr id="29707" name="Text Box 10"/>
          <p:cNvSpPr txBox="1">
            <a:spLocks noChangeArrowheads="1"/>
          </p:cNvSpPr>
          <p:nvPr/>
        </p:nvSpPr>
        <p:spPr bwMode="auto">
          <a:xfrm>
            <a:off x="2570163" y="4946650"/>
            <a:ext cx="4491037" cy="457200"/>
          </a:xfrm>
          <a:prstGeom prst="rect">
            <a:avLst/>
          </a:prstGeom>
          <a:noFill/>
          <a:ln w="9525">
            <a:noFill/>
            <a:miter lim="800000"/>
            <a:headEnd/>
            <a:tailEnd/>
          </a:ln>
        </p:spPr>
        <p:txBody>
          <a:bodyPr wrap="none">
            <a:spAutoFit/>
          </a:bodyPr>
          <a:lstStyle/>
          <a:p>
            <a:pPr algn="l"/>
            <a:r>
              <a:rPr lang="en-US" sz="2400"/>
              <a:t>Investment spending decreases</a:t>
            </a:r>
          </a:p>
        </p:txBody>
      </p:sp>
      <p:sp>
        <p:nvSpPr>
          <p:cNvPr id="29708" name="Text Box 11"/>
          <p:cNvSpPr txBox="1">
            <a:spLocks noChangeArrowheads="1"/>
          </p:cNvSpPr>
          <p:nvPr/>
        </p:nvSpPr>
        <p:spPr bwMode="auto">
          <a:xfrm>
            <a:off x="2690813" y="5480050"/>
            <a:ext cx="4271962" cy="457200"/>
          </a:xfrm>
          <a:prstGeom prst="rect">
            <a:avLst/>
          </a:prstGeom>
          <a:noFill/>
          <a:ln w="9525">
            <a:noFill/>
            <a:miter lim="800000"/>
            <a:headEnd/>
            <a:tailEnd/>
          </a:ln>
        </p:spPr>
        <p:txBody>
          <a:bodyPr wrap="none">
            <a:spAutoFit/>
          </a:bodyPr>
          <a:lstStyle/>
          <a:p>
            <a:pPr algn="l"/>
            <a:r>
              <a:rPr lang="en-US" sz="2400"/>
              <a:t>Aggregate demand decreases</a:t>
            </a:r>
          </a:p>
        </p:txBody>
      </p:sp>
      <p:sp>
        <p:nvSpPr>
          <p:cNvPr id="29709" name="Text Box 12"/>
          <p:cNvSpPr txBox="1">
            <a:spLocks noChangeArrowheads="1"/>
          </p:cNvSpPr>
          <p:nvPr/>
        </p:nvSpPr>
        <p:spPr bwMode="auto">
          <a:xfrm>
            <a:off x="3589338" y="6061075"/>
            <a:ext cx="2457450" cy="457200"/>
          </a:xfrm>
          <a:prstGeom prst="rect">
            <a:avLst/>
          </a:prstGeom>
          <a:noFill/>
          <a:ln w="9525">
            <a:noFill/>
            <a:miter lim="800000"/>
            <a:headEnd/>
            <a:tailEnd/>
          </a:ln>
        </p:spPr>
        <p:txBody>
          <a:bodyPr wrap="none">
            <a:spAutoFit/>
          </a:bodyPr>
          <a:lstStyle/>
          <a:p>
            <a:pPr algn="l"/>
            <a:r>
              <a:rPr lang="en-US" sz="2400"/>
              <a:t>Inflation declines</a:t>
            </a:r>
          </a:p>
        </p:txBody>
      </p:sp>
      <p:sp>
        <p:nvSpPr>
          <p:cNvPr id="29710" name="AutoShape 13"/>
          <p:cNvSpPr>
            <a:spLocks noChangeArrowheads="1"/>
          </p:cNvSpPr>
          <p:nvPr/>
        </p:nvSpPr>
        <p:spPr bwMode="auto">
          <a:xfrm>
            <a:off x="4503738" y="1527175"/>
            <a:ext cx="436562"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solidFill>
              <a:schemeClr val="tx1"/>
            </a:solidFill>
            <a:miter lim="800000"/>
            <a:headEnd/>
            <a:tailEnd/>
          </a:ln>
        </p:spPr>
        <p:txBody>
          <a:bodyPr vert="eaVert" wrap="none" anchor="ctr"/>
          <a:lstStyle/>
          <a:p>
            <a:pPr algn="l">
              <a:defRPr/>
            </a:pPr>
            <a:endParaRPr lang="en-US"/>
          </a:p>
        </p:txBody>
      </p:sp>
      <p:sp>
        <p:nvSpPr>
          <p:cNvPr id="29711" name="AutoShape 14"/>
          <p:cNvSpPr>
            <a:spLocks noChangeArrowheads="1"/>
          </p:cNvSpPr>
          <p:nvPr/>
        </p:nvSpPr>
        <p:spPr bwMode="auto">
          <a:xfrm>
            <a:off x="4503738" y="2413000"/>
            <a:ext cx="436562"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29712" name="AutoShape 15"/>
          <p:cNvSpPr>
            <a:spLocks noChangeArrowheads="1"/>
          </p:cNvSpPr>
          <p:nvPr/>
        </p:nvSpPr>
        <p:spPr bwMode="auto">
          <a:xfrm>
            <a:off x="4503738" y="2974975"/>
            <a:ext cx="436562"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29713" name="AutoShape 16"/>
          <p:cNvSpPr>
            <a:spLocks noChangeArrowheads="1"/>
          </p:cNvSpPr>
          <p:nvPr/>
        </p:nvSpPr>
        <p:spPr bwMode="auto">
          <a:xfrm>
            <a:off x="4503738" y="3584575"/>
            <a:ext cx="436562"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29714" name="AutoShape 17"/>
          <p:cNvSpPr>
            <a:spLocks noChangeArrowheads="1"/>
          </p:cNvSpPr>
          <p:nvPr/>
        </p:nvSpPr>
        <p:spPr bwMode="auto">
          <a:xfrm>
            <a:off x="4503738" y="4203700"/>
            <a:ext cx="436562"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29715" name="AutoShape 18"/>
          <p:cNvSpPr>
            <a:spLocks noChangeArrowheads="1"/>
          </p:cNvSpPr>
          <p:nvPr/>
        </p:nvSpPr>
        <p:spPr bwMode="auto">
          <a:xfrm>
            <a:off x="4503738" y="4784725"/>
            <a:ext cx="436562"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29716" name="AutoShape 19"/>
          <p:cNvSpPr>
            <a:spLocks noChangeArrowheads="1"/>
          </p:cNvSpPr>
          <p:nvPr/>
        </p:nvSpPr>
        <p:spPr bwMode="auto">
          <a:xfrm>
            <a:off x="4503738" y="5318125"/>
            <a:ext cx="436562"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29717" name="AutoShape 20"/>
          <p:cNvSpPr>
            <a:spLocks noChangeArrowheads="1"/>
          </p:cNvSpPr>
          <p:nvPr/>
        </p:nvSpPr>
        <p:spPr bwMode="auto">
          <a:xfrm>
            <a:off x="4503738" y="5842000"/>
            <a:ext cx="436562" cy="295275"/>
          </a:xfrm>
          <a:prstGeom prst="downArrow">
            <a:avLst>
              <a:gd name="adj1" fmla="val 50000"/>
              <a:gd name="adj2" fmla="val 25000"/>
            </a:avLst>
          </a:prstGeom>
          <a:gradFill rotWithShape="1">
            <a:gsLst>
              <a:gs pos="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eaVert" wrap="none" anchor="ctr"/>
          <a:lstStyle/>
          <a:p>
            <a:pPr algn="l">
              <a:defRPr/>
            </a:pPr>
            <a:endParaRPr lang="en-US"/>
          </a:p>
        </p:txBody>
      </p:sp>
      <p:sp>
        <p:nvSpPr>
          <p:cNvPr id="29718" name="AutoShape 21"/>
          <p:cNvSpPr>
            <a:spLocks noChangeArrowheads="1"/>
          </p:cNvSpPr>
          <p:nvPr/>
        </p:nvSpPr>
        <p:spPr bwMode="auto">
          <a:xfrm rot="10800000">
            <a:off x="681038" y="1296988"/>
            <a:ext cx="649287" cy="5100637"/>
          </a:xfrm>
          <a:prstGeom prst="upArrow">
            <a:avLst>
              <a:gd name="adj1" fmla="val 50000"/>
              <a:gd name="adj2" fmla="val 196394"/>
            </a:avLst>
          </a:prstGeom>
          <a:gradFill rotWithShape="1">
            <a:gsLst>
              <a:gs pos="0">
                <a:schemeClr val="accent1"/>
              </a:gs>
              <a:gs pos="100000">
                <a:schemeClr val="accent1">
                  <a:gamma/>
                  <a:shade val="46275"/>
                  <a:invGamma/>
                </a:schemeClr>
              </a:gs>
            </a:gsLst>
            <a:lin ang="5400000" scaled="1"/>
          </a:gradFill>
          <a:ln w="9525">
            <a:solidFill>
              <a:schemeClr val="tx1"/>
            </a:solidFill>
            <a:miter lim="800000"/>
            <a:headEnd/>
            <a:tailEnd/>
          </a:ln>
        </p:spPr>
        <p:txBody>
          <a:bodyPr vert="eaVert" wrap="none" anchor="ctr"/>
          <a:lstStyle/>
          <a:p>
            <a:pPr>
              <a:defRPr/>
            </a:pPr>
            <a:r>
              <a:rPr lang="en-US" sz="2400" b="1"/>
              <a:t>CAUSE-EFFECT CHAIN</a:t>
            </a:r>
            <a:endParaRPr lang="en-US" sz="3200" b="1"/>
          </a:p>
        </p:txBody>
      </p:sp>
      <p:sp>
        <p:nvSpPr>
          <p:cNvPr id="43029"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LO4</a:t>
            </a:r>
          </a:p>
        </p:txBody>
      </p:sp>
      <p:sp>
        <p:nvSpPr>
          <p:cNvPr id="43030"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22DEF61E-BC5B-42BE-B296-E6C85C80EA68}" type="slidenum">
              <a:rPr lang="en-US" sz="1400">
                <a:solidFill>
                  <a:schemeClr val="bg1"/>
                </a:solidFill>
                <a:cs typeface="Arial" charset="0"/>
              </a:rPr>
              <a:pPr algn="l"/>
              <a:t>38</a:t>
            </a:fld>
            <a:endParaRPr lang="en-US" sz="1400">
              <a:solidFill>
                <a:schemeClr val="bg1"/>
              </a:solidFill>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9701"/>
                                        </p:tgtEl>
                                        <p:attrNameLst>
                                          <p:attrName>style.visibility</p:attrName>
                                        </p:attrNameLst>
                                      </p:cBhvr>
                                      <p:to>
                                        <p:strVal val="visible"/>
                                      </p:to>
                                    </p:set>
                                    <p:animEffect transition="in" filter="wipe(up)">
                                      <p:cBhvr>
                                        <p:cTn id="7" dur="500"/>
                                        <p:tgtEl>
                                          <p:spTgt spid="29701"/>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9705"/>
                                        </p:tgtEl>
                                        <p:attrNameLst>
                                          <p:attrName>style.visibility</p:attrName>
                                        </p:attrNameLst>
                                      </p:cBhvr>
                                      <p:to>
                                        <p:strVal val="visible"/>
                                      </p:to>
                                    </p:set>
                                    <p:animEffect transition="in" filter="wipe(up)">
                                      <p:cBhvr>
                                        <p:cTn id="10" dur="500"/>
                                        <p:tgtEl>
                                          <p:spTgt spid="29705"/>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29706"/>
                                        </p:tgtEl>
                                        <p:attrNameLst>
                                          <p:attrName>style.visibility</p:attrName>
                                        </p:attrNameLst>
                                      </p:cBhvr>
                                      <p:to>
                                        <p:strVal val="visible"/>
                                      </p:to>
                                    </p:set>
                                    <p:animEffect transition="in" filter="wipe(up)">
                                      <p:cBhvr>
                                        <p:cTn id="13" dur="500"/>
                                        <p:tgtEl>
                                          <p:spTgt spid="29706"/>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29710"/>
                                        </p:tgtEl>
                                        <p:attrNameLst>
                                          <p:attrName>style.visibility</p:attrName>
                                        </p:attrNameLst>
                                      </p:cBhvr>
                                      <p:to>
                                        <p:strVal val="visible"/>
                                      </p:to>
                                    </p:set>
                                    <p:animEffect transition="in" filter="wipe(up)">
                                      <p:cBhvr>
                                        <p:cTn id="16" dur="500"/>
                                        <p:tgtEl>
                                          <p:spTgt spid="29710"/>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29711"/>
                                        </p:tgtEl>
                                        <p:attrNameLst>
                                          <p:attrName>style.visibility</p:attrName>
                                        </p:attrNameLst>
                                      </p:cBhvr>
                                      <p:to>
                                        <p:strVal val="visible"/>
                                      </p:to>
                                    </p:set>
                                    <p:animEffect transition="in" filter="wipe(up)">
                                      <p:cBhvr>
                                        <p:cTn id="19" dur="500"/>
                                        <p:tgtEl>
                                          <p:spTgt spid="29711"/>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29712"/>
                                        </p:tgtEl>
                                        <p:attrNameLst>
                                          <p:attrName>style.visibility</p:attrName>
                                        </p:attrNameLst>
                                      </p:cBhvr>
                                      <p:to>
                                        <p:strVal val="visible"/>
                                      </p:to>
                                    </p:set>
                                    <p:animEffect transition="in" filter="wipe(up)">
                                      <p:cBhvr>
                                        <p:cTn id="22" dur="500"/>
                                        <p:tgtEl>
                                          <p:spTgt spid="29712"/>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29713"/>
                                        </p:tgtEl>
                                        <p:attrNameLst>
                                          <p:attrName>style.visibility</p:attrName>
                                        </p:attrNameLst>
                                      </p:cBhvr>
                                      <p:to>
                                        <p:strVal val="visible"/>
                                      </p:to>
                                    </p:set>
                                    <p:animEffect transition="in" filter="wipe(up)">
                                      <p:cBhvr>
                                        <p:cTn id="25" dur="500"/>
                                        <p:tgtEl>
                                          <p:spTgt spid="29713"/>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29714"/>
                                        </p:tgtEl>
                                        <p:attrNameLst>
                                          <p:attrName>style.visibility</p:attrName>
                                        </p:attrNameLst>
                                      </p:cBhvr>
                                      <p:to>
                                        <p:strVal val="visible"/>
                                      </p:to>
                                    </p:set>
                                    <p:animEffect transition="in" filter="wipe(up)">
                                      <p:cBhvr>
                                        <p:cTn id="28" dur="500"/>
                                        <p:tgtEl>
                                          <p:spTgt spid="29714"/>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29715"/>
                                        </p:tgtEl>
                                        <p:attrNameLst>
                                          <p:attrName>style.visibility</p:attrName>
                                        </p:attrNameLst>
                                      </p:cBhvr>
                                      <p:to>
                                        <p:strVal val="visible"/>
                                      </p:to>
                                    </p:set>
                                    <p:animEffect transition="in" filter="wipe(up)">
                                      <p:cBhvr>
                                        <p:cTn id="31" dur="500"/>
                                        <p:tgtEl>
                                          <p:spTgt spid="29715"/>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29716"/>
                                        </p:tgtEl>
                                        <p:attrNameLst>
                                          <p:attrName>style.visibility</p:attrName>
                                        </p:attrNameLst>
                                      </p:cBhvr>
                                      <p:to>
                                        <p:strVal val="visible"/>
                                      </p:to>
                                    </p:set>
                                    <p:animEffect transition="in" filter="wipe(up)">
                                      <p:cBhvr>
                                        <p:cTn id="34" dur="500"/>
                                        <p:tgtEl>
                                          <p:spTgt spid="29716"/>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29717"/>
                                        </p:tgtEl>
                                        <p:attrNameLst>
                                          <p:attrName>style.visibility</p:attrName>
                                        </p:attrNameLst>
                                      </p:cBhvr>
                                      <p:to>
                                        <p:strVal val="visible"/>
                                      </p:to>
                                    </p:set>
                                    <p:animEffect transition="in" filter="wipe(up)">
                                      <p:cBhvr>
                                        <p:cTn id="37" dur="500"/>
                                        <p:tgtEl>
                                          <p:spTgt spid="29717"/>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29707"/>
                                        </p:tgtEl>
                                        <p:attrNameLst>
                                          <p:attrName>style.visibility</p:attrName>
                                        </p:attrNameLst>
                                      </p:cBhvr>
                                      <p:to>
                                        <p:strVal val="visible"/>
                                      </p:to>
                                    </p:set>
                                    <p:animEffect transition="in" filter="wipe(up)">
                                      <p:cBhvr>
                                        <p:cTn id="40" dur="500"/>
                                        <p:tgtEl>
                                          <p:spTgt spid="29707"/>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29708"/>
                                        </p:tgtEl>
                                        <p:attrNameLst>
                                          <p:attrName>style.visibility</p:attrName>
                                        </p:attrNameLst>
                                      </p:cBhvr>
                                      <p:to>
                                        <p:strVal val="visible"/>
                                      </p:to>
                                    </p:set>
                                    <p:animEffect transition="in" filter="wipe(up)">
                                      <p:cBhvr>
                                        <p:cTn id="43" dur="500"/>
                                        <p:tgtEl>
                                          <p:spTgt spid="29708"/>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29709"/>
                                        </p:tgtEl>
                                        <p:attrNameLst>
                                          <p:attrName>style.visibility</p:attrName>
                                        </p:attrNameLst>
                                      </p:cBhvr>
                                      <p:to>
                                        <p:strVal val="visible"/>
                                      </p:to>
                                    </p:set>
                                    <p:animEffect transition="in" filter="wipe(up)">
                                      <p:cBhvr>
                                        <p:cTn id="46" dur="500"/>
                                        <p:tgtEl>
                                          <p:spTgt spid="29709"/>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29704"/>
                                        </p:tgtEl>
                                        <p:attrNameLst>
                                          <p:attrName>style.visibility</p:attrName>
                                        </p:attrNameLst>
                                      </p:cBhvr>
                                      <p:to>
                                        <p:strVal val="visible"/>
                                      </p:to>
                                    </p:set>
                                    <p:animEffect transition="in" filter="wipe(up)">
                                      <p:cBhvr>
                                        <p:cTn id="49" dur="500"/>
                                        <p:tgtEl>
                                          <p:spTgt spid="29704"/>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29703"/>
                                        </p:tgtEl>
                                        <p:attrNameLst>
                                          <p:attrName>style.visibility</p:attrName>
                                        </p:attrNameLst>
                                      </p:cBhvr>
                                      <p:to>
                                        <p:strVal val="visible"/>
                                      </p:to>
                                    </p:set>
                                    <p:animEffect transition="in" filter="wipe(up)">
                                      <p:cBhvr>
                                        <p:cTn id="52" dur="500"/>
                                        <p:tgtEl>
                                          <p:spTgt spid="29703"/>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29702"/>
                                        </p:tgtEl>
                                        <p:attrNameLst>
                                          <p:attrName>style.visibility</p:attrName>
                                        </p:attrNameLst>
                                      </p:cBhvr>
                                      <p:to>
                                        <p:strVal val="visible"/>
                                      </p:to>
                                    </p:set>
                                    <p:animEffect transition="in" filter="wipe(up)">
                                      <p:cBhvr>
                                        <p:cTn id="55" dur="500"/>
                                        <p:tgtEl>
                                          <p:spTgt spid="297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p:bldP spid="29702" grpId="0"/>
      <p:bldP spid="29703" grpId="0"/>
      <p:bldP spid="29704" grpId="0"/>
      <p:bldP spid="29705" grpId="0"/>
      <p:bldP spid="29706" grpId="0"/>
      <p:bldP spid="29707" grpId="0"/>
      <p:bldP spid="29708" grpId="0"/>
      <p:bldP spid="29709" grpId="0"/>
      <p:bldP spid="29710" grpId="0" animBg="1"/>
      <p:bldP spid="29711" grpId="0" animBg="1"/>
      <p:bldP spid="29712" grpId="0" animBg="1"/>
      <p:bldP spid="29713" grpId="0" animBg="1"/>
      <p:bldP spid="29714" grpId="0" animBg="1"/>
      <p:bldP spid="29715" grpId="0" animBg="1"/>
      <p:bldP spid="29716" grpId="0" animBg="1"/>
      <p:bldP spid="2971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sz="3600" b="1" smtClean="0"/>
              <a:t>Recent U.S. Monetary Policy</a:t>
            </a:r>
          </a:p>
        </p:txBody>
      </p:sp>
      <p:sp>
        <p:nvSpPr>
          <p:cNvPr id="45059" name="Content Placeholder 2"/>
          <p:cNvSpPr>
            <a:spLocks noGrp="1"/>
          </p:cNvSpPr>
          <p:nvPr>
            <p:ph idx="1"/>
          </p:nvPr>
        </p:nvSpPr>
        <p:spPr/>
        <p:txBody>
          <a:bodyPr/>
          <a:lstStyle/>
          <a:p>
            <a:pPr>
              <a:buSzPct val="125000"/>
            </a:pPr>
            <a:r>
              <a:rPr lang="en-US" sz="3600" smtClean="0"/>
              <a:t>Highly active in recent decades</a:t>
            </a:r>
          </a:p>
          <a:p>
            <a:pPr>
              <a:buSzPct val="125000"/>
            </a:pPr>
            <a:r>
              <a:rPr lang="en-US" sz="3600" smtClean="0"/>
              <a:t>Responded with quick and innovative actions during the recent financial crisis and the severe recession</a:t>
            </a:r>
          </a:p>
          <a:p>
            <a:pPr>
              <a:buSzPct val="125000"/>
            </a:pPr>
            <a:r>
              <a:rPr lang="en-US" sz="3600" smtClean="0"/>
              <a:t>Critics contend the Fed contributed to the crisis by keeping the Federal funds rate too low for too long</a:t>
            </a:r>
          </a:p>
        </p:txBody>
      </p:sp>
      <p:sp>
        <p:nvSpPr>
          <p:cNvPr id="45060"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LO5</a:t>
            </a:r>
          </a:p>
        </p:txBody>
      </p:sp>
      <p:sp>
        <p:nvSpPr>
          <p:cNvPr id="45061"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F73073A7-90BB-463D-8E94-170CFA1A7904}" type="slidenum">
              <a:rPr lang="en-US" sz="1400">
                <a:solidFill>
                  <a:schemeClr val="bg1"/>
                </a:solidFill>
                <a:cs typeface="Arial" charset="0"/>
              </a:rPr>
              <a:pPr algn="l"/>
              <a:t>39</a:t>
            </a:fld>
            <a:endParaRPr lang="en-US" sz="1400">
              <a:solidFill>
                <a:schemeClr val="bg1"/>
              </a:solidFill>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838200"/>
            <a:ext cx="6590843" cy="646331"/>
          </a:xfrm>
          <a:prstGeom prst="rect">
            <a:avLst/>
          </a:prstGeom>
          <a:noFill/>
        </p:spPr>
        <p:txBody>
          <a:bodyPr wrap="none">
            <a:spAutoFit/>
          </a:bodyPr>
          <a:lstStyle/>
          <a:p>
            <a:pPr fontAlgn="auto">
              <a:spcBef>
                <a:spcPts val="0"/>
              </a:spcBef>
              <a:spcAft>
                <a:spcPts val="0"/>
              </a:spcAft>
              <a:defRPr/>
            </a:pPr>
            <a:r>
              <a:rPr lang="en-US" sz="3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Why do agents hold money?</a:t>
            </a:r>
          </a:p>
        </p:txBody>
      </p:sp>
      <p:pic>
        <p:nvPicPr>
          <p:cNvPr id="8195" name="Picture 2" descr="C:\Documents and Settings\crbrown\Local Settings\Temporary Internet Files\Content.IE5\UDHEZALC\MCj04282910000[1].wmf"/>
          <p:cNvPicPr>
            <a:picLocks noChangeAspect="1" noChangeArrowheads="1"/>
          </p:cNvPicPr>
          <p:nvPr/>
        </p:nvPicPr>
        <p:blipFill>
          <a:blip r:embed="rId3"/>
          <a:srcRect/>
          <a:stretch>
            <a:fillRect/>
          </a:stretch>
        </p:blipFill>
        <p:spPr bwMode="auto">
          <a:xfrm>
            <a:off x="6477000" y="1676400"/>
            <a:ext cx="1527175" cy="1841500"/>
          </a:xfrm>
          <a:prstGeom prst="rect">
            <a:avLst/>
          </a:prstGeom>
          <a:noFill/>
          <a:ln w="9525">
            <a:noFill/>
            <a:miter lim="800000"/>
            <a:headEnd/>
            <a:tailEnd/>
          </a:ln>
        </p:spPr>
      </p:pic>
      <p:sp>
        <p:nvSpPr>
          <p:cNvPr id="4" name="TextBox 3"/>
          <p:cNvSpPr txBox="1">
            <a:spLocks noChangeArrowheads="1"/>
          </p:cNvSpPr>
          <p:nvPr/>
        </p:nvSpPr>
        <p:spPr bwMode="auto">
          <a:xfrm>
            <a:off x="1447800" y="2057400"/>
            <a:ext cx="4648200" cy="2678113"/>
          </a:xfrm>
          <a:prstGeom prst="rect">
            <a:avLst/>
          </a:prstGeom>
          <a:noFill/>
          <a:ln w="9525">
            <a:noFill/>
            <a:miter lim="800000"/>
            <a:headEnd/>
            <a:tailEnd/>
          </a:ln>
        </p:spPr>
        <p:txBody>
          <a:bodyPr>
            <a:spAutoFit/>
          </a:bodyPr>
          <a:lstStyle/>
          <a:p>
            <a:pPr marL="342900" indent="-342900" algn="l">
              <a:buFont typeface="Calibri" pitchFamily="34" charset="0"/>
              <a:buAutoNum type="arabicPeriod"/>
            </a:pPr>
            <a:r>
              <a:rPr lang="en-US" sz="2800">
                <a:latin typeface="Calibri" pitchFamily="34" charset="0"/>
              </a:rPr>
              <a:t>To make planned expenditures/payments</a:t>
            </a:r>
          </a:p>
          <a:p>
            <a:pPr marL="342900" indent="-342900" algn="l">
              <a:buFont typeface="Calibri" pitchFamily="34" charset="0"/>
              <a:buAutoNum type="arabicPeriod"/>
            </a:pPr>
            <a:r>
              <a:rPr lang="en-US" sz="2800">
                <a:latin typeface="Calibri" pitchFamily="34" charset="0"/>
              </a:rPr>
              <a:t>To be prepared for unexpected expenditures/payments.</a:t>
            </a:r>
          </a:p>
          <a:p>
            <a:pPr marL="342900" indent="-342900" algn="l">
              <a:buFont typeface="Calibri" pitchFamily="34" charset="0"/>
              <a:buAutoNum type="arabicPeriod"/>
            </a:pPr>
            <a:r>
              <a:rPr lang="en-US" sz="2800">
                <a:latin typeface="Calibri" pitchFamily="34" charset="0"/>
              </a:rPr>
              <a:t>To store wealth.</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FRED Graph"/>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09600" y="1295400"/>
            <a:ext cx="78740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987" name="TextBox 2"/>
          <p:cNvSpPr txBox="1">
            <a:spLocks noChangeArrowheads="1"/>
          </p:cNvSpPr>
          <p:nvPr/>
        </p:nvSpPr>
        <p:spPr bwMode="auto">
          <a:xfrm>
            <a:off x="971550" y="266700"/>
            <a:ext cx="6934200"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t>Banks have excess reserves, but are </a:t>
            </a:r>
            <a:r>
              <a:rPr lang="en-US" sz="2400" dirty="0" smtClean="0"/>
              <a:t/>
            </a:r>
            <a:br>
              <a:rPr lang="en-US" sz="2400" dirty="0" smtClean="0"/>
            </a:br>
            <a:r>
              <a:rPr lang="en-US" sz="2400" dirty="0" smtClean="0"/>
              <a:t>not </a:t>
            </a:r>
            <a:r>
              <a:rPr lang="en-US" sz="2400" dirty="0"/>
              <a:t>making loans</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sz="3600" b="1" smtClean="0"/>
              <a:t>Problems and Complications</a:t>
            </a:r>
          </a:p>
        </p:txBody>
      </p:sp>
      <p:sp>
        <p:nvSpPr>
          <p:cNvPr id="46083" name="Content Placeholder 2"/>
          <p:cNvSpPr>
            <a:spLocks noGrp="1"/>
          </p:cNvSpPr>
          <p:nvPr>
            <p:ph idx="1"/>
          </p:nvPr>
        </p:nvSpPr>
        <p:spPr/>
        <p:txBody>
          <a:bodyPr/>
          <a:lstStyle/>
          <a:p>
            <a:pPr>
              <a:buSzPct val="125000"/>
            </a:pPr>
            <a:r>
              <a:rPr lang="en-US" sz="3600" smtClean="0"/>
              <a:t>Lags</a:t>
            </a:r>
          </a:p>
          <a:p>
            <a:pPr lvl="1">
              <a:buSzPct val="125000"/>
            </a:pPr>
            <a:r>
              <a:rPr lang="en-US" sz="3600" smtClean="0"/>
              <a:t>Recognition and operational</a:t>
            </a:r>
          </a:p>
          <a:p>
            <a:pPr lvl="1">
              <a:buSzPct val="125000"/>
            </a:pPr>
            <a:r>
              <a:rPr lang="en-US" sz="3600" smtClean="0"/>
              <a:t>Cyclical asymmetry</a:t>
            </a:r>
          </a:p>
          <a:p>
            <a:pPr lvl="1">
              <a:buSzPct val="125000"/>
            </a:pPr>
            <a:r>
              <a:rPr lang="en-US" sz="3600" smtClean="0"/>
              <a:t>Liquidity trap</a:t>
            </a:r>
          </a:p>
          <a:p>
            <a:pPr lvl="1">
              <a:buFontTx/>
              <a:buNone/>
            </a:pPr>
            <a:endParaRPr lang="en-US" sz="3600" smtClean="0"/>
          </a:p>
        </p:txBody>
      </p:sp>
      <p:sp>
        <p:nvSpPr>
          <p:cNvPr id="46084" name="TextBox 18"/>
          <p:cNvSpPr txBox="1">
            <a:spLocks noChangeArrowheads="1"/>
          </p:cNvSpPr>
          <p:nvPr/>
        </p:nvSpPr>
        <p:spPr bwMode="auto">
          <a:xfrm>
            <a:off x="0" y="6589713"/>
            <a:ext cx="885825" cy="276225"/>
          </a:xfrm>
          <a:prstGeom prst="rect">
            <a:avLst/>
          </a:prstGeom>
          <a:noFill/>
          <a:ln w="9525">
            <a:noFill/>
            <a:miter lim="800000"/>
            <a:headEnd/>
            <a:tailEnd/>
          </a:ln>
        </p:spPr>
        <p:txBody>
          <a:bodyPr>
            <a:spAutoFit/>
          </a:bodyPr>
          <a:lstStyle/>
          <a:p>
            <a:pPr algn="l"/>
            <a:r>
              <a:rPr lang="en-US" sz="1200" b="1">
                <a:solidFill>
                  <a:schemeClr val="bg1"/>
                </a:solidFill>
              </a:rPr>
              <a:t>LO5</a:t>
            </a:r>
          </a:p>
        </p:txBody>
      </p:sp>
      <p:sp>
        <p:nvSpPr>
          <p:cNvPr id="46085"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D08BBF5C-5123-4571-A4E2-1ED48FCC981E}" type="slidenum">
              <a:rPr lang="en-US" sz="1400">
                <a:solidFill>
                  <a:schemeClr val="bg1"/>
                </a:solidFill>
                <a:cs typeface="Arial" charset="0"/>
              </a:rPr>
              <a:pPr algn="l"/>
              <a:t>41</a:t>
            </a:fld>
            <a:endParaRPr lang="en-US" sz="1400">
              <a:solidFill>
                <a:schemeClr val="bg1"/>
              </a:solidFill>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600" b="1" smtClean="0"/>
              <a:t>Demand for Money</a:t>
            </a:r>
          </a:p>
        </p:txBody>
      </p:sp>
      <p:sp>
        <p:nvSpPr>
          <p:cNvPr id="14339" name="Rectangle 3"/>
          <p:cNvSpPr>
            <a:spLocks noGrp="1" noChangeArrowheads="1"/>
          </p:cNvSpPr>
          <p:nvPr>
            <p:ph idx="1"/>
          </p:nvPr>
        </p:nvSpPr>
        <p:spPr>
          <a:xfrm>
            <a:off x="574675" y="914400"/>
            <a:ext cx="8569325" cy="5410200"/>
          </a:xfrm>
        </p:spPr>
        <p:txBody>
          <a:bodyPr>
            <a:normAutofit/>
          </a:bodyPr>
          <a:lstStyle/>
          <a:p>
            <a:pPr eaLnBrk="1" hangingPunct="1">
              <a:buSzPct val="125000"/>
            </a:pPr>
            <a:r>
              <a:rPr lang="en-US" sz="3600" smtClean="0"/>
              <a:t>Why hold money?</a:t>
            </a:r>
          </a:p>
          <a:p>
            <a:pPr eaLnBrk="1" hangingPunct="1">
              <a:buSzPct val="125000"/>
            </a:pPr>
            <a:r>
              <a:rPr lang="en-US" sz="3600" smtClean="0"/>
              <a:t>Transactions demand, </a:t>
            </a:r>
            <a:r>
              <a:rPr lang="en-US" sz="3600" i="1" smtClean="0"/>
              <a:t>D</a:t>
            </a:r>
            <a:r>
              <a:rPr lang="en-US" sz="3600" i="1" baseline="-25000" smtClean="0"/>
              <a:t>t</a:t>
            </a:r>
          </a:p>
          <a:p>
            <a:pPr lvl="1" eaLnBrk="1" hangingPunct="1">
              <a:buSzPct val="125000"/>
            </a:pPr>
            <a:r>
              <a:rPr lang="en-US" sz="3600" smtClean="0">
                <a:ea typeface="ＭＳ Ｐゴシック" pitchFamily="34" charset="-128"/>
              </a:rPr>
              <a:t>Determined by nominal GDP</a:t>
            </a:r>
          </a:p>
          <a:p>
            <a:pPr lvl="1" eaLnBrk="1" hangingPunct="1">
              <a:buSzPct val="125000"/>
            </a:pPr>
            <a:r>
              <a:rPr lang="en-US" sz="3600" smtClean="0">
                <a:ea typeface="ＭＳ Ｐゴシック" pitchFamily="34" charset="-128"/>
              </a:rPr>
              <a:t>Independent of the interest rate</a:t>
            </a:r>
          </a:p>
          <a:p>
            <a:pPr eaLnBrk="1" hangingPunct="1">
              <a:buSzPct val="125000"/>
            </a:pPr>
            <a:r>
              <a:rPr lang="en-US" sz="3600" smtClean="0"/>
              <a:t>Asset demand, </a:t>
            </a:r>
            <a:r>
              <a:rPr lang="en-US" sz="3600" i="1" smtClean="0"/>
              <a:t>D</a:t>
            </a:r>
            <a:r>
              <a:rPr lang="en-US" sz="3600" i="1" baseline="-25000" smtClean="0"/>
              <a:t>a</a:t>
            </a:r>
          </a:p>
          <a:p>
            <a:pPr lvl="1" eaLnBrk="1" hangingPunct="1">
              <a:buSzPct val="125000"/>
            </a:pPr>
            <a:r>
              <a:rPr lang="en-US" sz="3600" smtClean="0">
                <a:ea typeface="ＭＳ Ｐゴシック" pitchFamily="34" charset="-128"/>
              </a:rPr>
              <a:t>Money as a store of value</a:t>
            </a:r>
          </a:p>
          <a:p>
            <a:pPr lvl="1" eaLnBrk="1" hangingPunct="1">
              <a:buSzPct val="125000"/>
            </a:pPr>
            <a:r>
              <a:rPr lang="en-US" sz="3600" smtClean="0">
                <a:ea typeface="ＭＳ Ｐゴシック" pitchFamily="34" charset="-128"/>
              </a:rPr>
              <a:t>Varies inversely with the interest rate</a:t>
            </a:r>
          </a:p>
          <a:p>
            <a:pPr eaLnBrk="1" hangingPunct="1">
              <a:buSzPct val="125000"/>
            </a:pPr>
            <a:r>
              <a:rPr lang="en-US" sz="3600" smtClean="0"/>
              <a:t>Total money demand,</a:t>
            </a:r>
            <a:r>
              <a:rPr lang="en-US" sz="3600" i="1" smtClean="0"/>
              <a:t> D</a:t>
            </a:r>
            <a:r>
              <a:rPr lang="en-US" sz="3600" i="1" baseline="-25000" smtClean="0"/>
              <a:t>m</a:t>
            </a:r>
            <a:endParaRPr lang="en-US" sz="3600" i="1" smtClean="0"/>
          </a:p>
        </p:txBody>
      </p:sp>
      <p:sp>
        <p:nvSpPr>
          <p:cNvPr id="14340" name="TextBox 3"/>
          <p:cNvSpPr txBox="1">
            <a:spLocks noChangeArrowheads="1"/>
          </p:cNvSpPr>
          <p:nvPr/>
        </p:nvSpPr>
        <p:spPr bwMode="auto">
          <a:xfrm>
            <a:off x="0" y="6589713"/>
            <a:ext cx="973138" cy="276225"/>
          </a:xfrm>
          <a:prstGeom prst="rect">
            <a:avLst/>
          </a:prstGeom>
          <a:noFill/>
          <a:ln w="9525">
            <a:noFill/>
            <a:miter lim="800000"/>
            <a:headEnd/>
            <a:tailEnd/>
          </a:ln>
        </p:spPr>
        <p:txBody>
          <a:bodyPr>
            <a:spAutoFit/>
          </a:bodyPr>
          <a:lstStyle/>
          <a:p>
            <a:pPr algn="l"/>
            <a:r>
              <a:rPr lang="en-US" sz="1200" b="1">
                <a:solidFill>
                  <a:schemeClr val="bg1"/>
                </a:solidFill>
              </a:rPr>
              <a:t>LO1</a:t>
            </a:r>
          </a:p>
        </p:txBody>
      </p:sp>
      <p:sp>
        <p:nvSpPr>
          <p:cNvPr id="14341"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8FA2C9C4-A728-433D-9F4D-FBBF2F8BE128}" type="slidenum">
              <a:rPr lang="en-US" sz="1400">
                <a:solidFill>
                  <a:schemeClr val="bg1"/>
                </a:solidFill>
                <a:cs typeface="Arial" charset="0"/>
              </a:rPr>
              <a:pPr algn="l"/>
              <a:t>5</a:t>
            </a:fld>
            <a:endParaRPr lang="en-US" sz="1400">
              <a:solidFill>
                <a:schemeClr val="bg1"/>
              </a:solidFill>
              <a:cs typeface="Arial" charset="0"/>
            </a:endParaRPr>
          </a:p>
        </p:txBody>
      </p:sp>
      <p:pic>
        <p:nvPicPr>
          <p:cNvPr id="89090" name="Picture 2" descr="C:\Program Files\Microsoft Office\MEDIA\CAGCAT10\j0222019.wmf"/>
          <p:cNvPicPr>
            <a:picLocks noChangeAspect="1" noChangeArrowheads="1"/>
          </p:cNvPicPr>
          <p:nvPr/>
        </p:nvPicPr>
        <p:blipFill>
          <a:blip r:embed="rId3"/>
          <a:srcRect/>
          <a:stretch>
            <a:fillRect/>
          </a:stretch>
        </p:blipFill>
        <p:spPr bwMode="auto">
          <a:xfrm>
            <a:off x="7050530" y="457200"/>
            <a:ext cx="1460058" cy="1465263"/>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304800"/>
            <a:ext cx="6950236" cy="1754326"/>
          </a:xfrm>
          <a:prstGeom prst="rect">
            <a:avLst/>
          </a:prstGeom>
          <a:noFill/>
        </p:spPr>
        <p:txBody>
          <a:bodyPr wrap="none">
            <a:spAutoFit/>
          </a:bodyPr>
          <a:lstStyle/>
          <a:p>
            <a:pPr fontAlgn="auto">
              <a:spcBef>
                <a:spcPts val="0"/>
              </a:spcBef>
              <a:spcAft>
                <a:spcPts val="0"/>
              </a:spcAft>
              <a:defRPr/>
            </a:pPr>
            <a:r>
              <a:rPr lang="en-US" sz="3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The interest rate (</a:t>
            </a:r>
            <a:r>
              <a:rPr lang="en-US" sz="3600" b="1" i="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r</a:t>
            </a:r>
            <a:r>
              <a:rPr lang="en-US" sz="3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 measures</a:t>
            </a:r>
            <a:br>
              <a:rPr lang="en-US" sz="3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br>
            <a:r>
              <a:rPr lang="en-US" sz="3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the opportunity cost of </a:t>
            </a:r>
            <a:br>
              <a:rPr lang="en-US" sz="3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br>
            <a:r>
              <a:rPr lang="en-US" sz="3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holding money</a:t>
            </a:r>
          </a:p>
        </p:txBody>
      </p:sp>
      <p:pic>
        <p:nvPicPr>
          <p:cNvPr id="10243" name="Picture 2" descr="C:\Documents and Settings\crbrown\Local Settings\Temporary Internet Files\Content.IE5\UDHEZALC\MCj04282910000[1].wmf"/>
          <p:cNvPicPr>
            <a:picLocks noChangeAspect="1" noChangeArrowheads="1"/>
          </p:cNvPicPr>
          <p:nvPr/>
        </p:nvPicPr>
        <p:blipFill>
          <a:blip r:embed="rId3"/>
          <a:srcRect/>
          <a:stretch>
            <a:fillRect/>
          </a:stretch>
        </p:blipFill>
        <p:spPr bwMode="auto">
          <a:xfrm>
            <a:off x="1549400" y="2971800"/>
            <a:ext cx="1927225" cy="2324100"/>
          </a:xfrm>
          <a:prstGeom prst="rect">
            <a:avLst/>
          </a:prstGeom>
          <a:noFill/>
          <a:ln w="9525">
            <a:noFill/>
            <a:miter lim="800000"/>
            <a:headEnd/>
            <a:tailEnd/>
          </a:ln>
        </p:spPr>
      </p:pic>
      <p:sp>
        <p:nvSpPr>
          <p:cNvPr id="5" name="Oval Callout 4"/>
          <p:cNvSpPr/>
          <p:nvPr/>
        </p:nvSpPr>
        <p:spPr>
          <a:xfrm>
            <a:off x="3962400" y="2057400"/>
            <a:ext cx="4572000" cy="2209800"/>
          </a:xfrm>
          <a:prstGeom prst="wedgeEllipseCallout">
            <a:avLst>
              <a:gd name="adj1" fmla="val -77696"/>
              <a:gd name="adj2" fmla="val 43027"/>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en-US" sz="2000" dirty="0"/>
              <a:t>The higher the interest rate, the more interest I give up by holding my wealth in money-- as opposed to an interest-bearing asset.</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600" b="1" smtClean="0"/>
              <a:t>Demand for Money</a:t>
            </a:r>
          </a:p>
        </p:txBody>
      </p:sp>
      <p:pic>
        <p:nvPicPr>
          <p:cNvPr id="2" name="Group 59"/>
          <p:cNvPicPr>
            <a:picLocks noChangeArrowheads="1"/>
          </p:cNvPicPr>
          <p:nvPr/>
        </p:nvPicPr>
        <p:blipFill>
          <a:blip r:embed="rId3">
            <a:grayscl/>
          </a:blip>
          <a:srcRect/>
          <a:stretch>
            <a:fillRect/>
          </a:stretch>
        </p:blipFill>
        <p:spPr bwMode="auto">
          <a:xfrm>
            <a:off x="1482725" y="2922588"/>
            <a:ext cx="1878013" cy="2043112"/>
          </a:xfrm>
          <a:prstGeom prst="rect">
            <a:avLst/>
          </a:prstGeom>
          <a:noFill/>
          <a:ln w="15875">
            <a:solidFill>
              <a:schemeClr val="tx1"/>
            </a:solidFill>
            <a:miter lim="800000"/>
            <a:headEnd/>
            <a:tailEnd/>
          </a:ln>
        </p:spPr>
      </p:pic>
      <p:pic>
        <p:nvPicPr>
          <p:cNvPr id="6" name="Group 60"/>
          <p:cNvPicPr>
            <a:picLocks noChangeArrowheads="1"/>
          </p:cNvPicPr>
          <p:nvPr/>
        </p:nvPicPr>
        <p:blipFill>
          <a:blip r:embed="rId4">
            <a:grayscl/>
          </a:blip>
          <a:srcRect/>
          <a:stretch>
            <a:fillRect/>
          </a:stretch>
        </p:blipFill>
        <p:spPr bwMode="auto">
          <a:xfrm>
            <a:off x="3652838" y="2922588"/>
            <a:ext cx="1882775" cy="2043112"/>
          </a:xfrm>
          <a:prstGeom prst="rect">
            <a:avLst/>
          </a:prstGeom>
          <a:noFill/>
          <a:ln w="15875">
            <a:solidFill>
              <a:schemeClr val="tx1"/>
            </a:solidFill>
            <a:miter lim="800000"/>
            <a:headEnd/>
            <a:tailEnd/>
          </a:ln>
        </p:spPr>
      </p:pic>
      <p:pic>
        <p:nvPicPr>
          <p:cNvPr id="10" name="Group 61"/>
          <p:cNvPicPr>
            <a:picLocks noChangeArrowheads="1"/>
          </p:cNvPicPr>
          <p:nvPr/>
        </p:nvPicPr>
        <p:blipFill>
          <a:blip r:embed="rId5">
            <a:grayscl/>
          </a:blip>
          <a:srcRect/>
          <a:stretch>
            <a:fillRect/>
          </a:stretch>
        </p:blipFill>
        <p:spPr bwMode="auto">
          <a:xfrm>
            <a:off x="5899150" y="2922588"/>
            <a:ext cx="2378075" cy="2043112"/>
          </a:xfrm>
          <a:prstGeom prst="rect">
            <a:avLst/>
          </a:prstGeom>
          <a:noFill/>
          <a:ln w="15875">
            <a:solidFill>
              <a:schemeClr val="tx1"/>
            </a:solidFill>
            <a:miter lim="800000"/>
            <a:headEnd/>
            <a:tailEnd/>
          </a:ln>
        </p:spPr>
      </p:pic>
      <p:sp>
        <p:nvSpPr>
          <p:cNvPr id="25662" name="Text Box 62"/>
          <p:cNvSpPr txBox="1">
            <a:spLocks noChangeArrowheads="1"/>
          </p:cNvSpPr>
          <p:nvPr/>
        </p:nvSpPr>
        <p:spPr bwMode="auto">
          <a:xfrm rot="-5400000">
            <a:off x="-454818" y="3759994"/>
            <a:ext cx="2627312" cy="336550"/>
          </a:xfrm>
          <a:prstGeom prst="rect">
            <a:avLst/>
          </a:prstGeom>
          <a:noFill/>
          <a:ln w="9525">
            <a:noFill/>
            <a:miter lim="800000"/>
            <a:headEnd/>
            <a:tailEnd/>
          </a:ln>
        </p:spPr>
        <p:txBody>
          <a:bodyPr wrap="none">
            <a:spAutoFit/>
          </a:bodyPr>
          <a:lstStyle/>
          <a:p>
            <a:r>
              <a:rPr lang="en-US" sz="1600" b="1"/>
              <a:t>Rate of interest, </a:t>
            </a:r>
            <a:r>
              <a:rPr lang="en-US" sz="1600" b="1" i="1"/>
              <a:t>i</a:t>
            </a:r>
            <a:r>
              <a:rPr lang="en-US" sz="1600" b="1"/>
              <a:t> percent</a:t>
            </a:r>
          </a:p>
        </p:txBody>
      </p:sp>
      <p:sp>
        <p:nvSpPr>
          <p:cNvPr id="25663" name="Text Box 63"/>
          <p:cNvSpPr txBox="1">
            <a:spLocks noChangeArrowheads="1"/>
          </p:cNvSpPr>
          <p:nvPr/>
        </p:nvSpPr>
        <p:spPr bwMode="auto">
          <a:xfrm>
            <a:off x="1069975" y="2859088"/>
            <a:ext cx="358775" cy="2227262"/>
          </a:xfrm>
          <a:prstGeom prst="rect">
            <a:avLst/>
          </a:prstGeom>
          <a:noFill/>
          <a:ln w="9525">
            <a:noFill/>
            <a:miter lim="800000"/>
            <a:headEnd/>
            <a:tailEnd/>
          </a:ln>
        </p:spPr>
        <p:txBody>
          <a:bodyPr wrap="none">
            <a:spAutoFit/>
          </a:bodyPr>
          <a:lstStyle/>
          <a:p>
            <a:pPr>
              <a:lnSpc>
                <a:spcPct val="280000"/>
              </a:lnSpc>
            </a:pPr>
            <a:r>
              <a:rPr lang="en-US" sz="1000"/>
              <a:t>10</a:t>
            </a:r>
          </a:p>
          <a:p>
            <a:pPr>
              <a:lnSpc>
                <a:spcPct val="280000"/>
              </a:lnSpc>
            </a:pPr>
            <a:r>
              <a:rPr lang="en-US" sz="1000"/>
              <a:t>7.5</a:t>
            </a:r>
          </a:p>
          <a:p>
            <a:pPr>
              <a:lnSpc>
                <a:spcPct val="280000"/>
              </a:lnSpc>
            </a:pPr>
            <a:r>
              <a:rPr lang="en-US" sz="1000"/>
              <a:t>5</a:t>
            </a:r>
          </a:p>
          <a:p>
            <a:pPr>
              <a:lnSpc>
                <a:spcPct val="280000"/>
              </a:lnSpc>
            </a:pPr>
            <a:r>
              <a:rPr lang="en-US" sz="1000"/>
              <a:t>2.5</a:t>
            </a:r>
          </a:p>
          <a:p>
            <a:pPr>
              <a:lnSpc>
                <a:spcPct val="280000"/>
              </a:lnSpc>
            </a:pPr>
            <a:r>
              <a:rPr lang="en-US" sz="1000"/>
              <a:t>0</a:t>
            </a:r>
          </a:p>
        </p:txBody>
      </p:sp>
      <p:grpSp>
        <p:nvGrpSpPr>
          <p:cNvPr id="3" name="Group 68"/>
          <p:cNvGrpSpPr>
            <a:grpSpLocks/>
          </p:cNvGrpSpPr>
          <p:nvPr/>
        </p:nvGrpSpPr>
        <p:grpSpPr bwMode="auto">
          <a:xfrm>
            <a:off x="1689100" y="4986338"/>
            <a:ext cx="1479550" cy="244475"/>
            <a:chOff x="1455" y="2779"/>
            <a:chExt cx="932" cy="154"/>
          </a:xfrm>
        </p:grpSpPr>
        <p:sp>
          <p:nvSpPr>
            <p:cNvPr id="15401" name="Text Box 64"/>
            <p:cNvSpPr txBox="1">
              <a:spLocks noChangeArrowheads="1"/>
            </p:cNvSpPr>
            <p:nvPr/>
          </p:nvSpPr>
          <p:spPr bwMode="auto">
            <a:xfrm>
              <a:off x="1455" y="2779"/>
              <a:ext cx="204" cy="154"/>
            </a:xfrm>
            <a:prstGeom prst="rect">
              <a:avLst/>
            </a:prstGeom>
            <a:noFill/>
            <a:ln w="9525">
              <a:noFill/>
              <a:miter lim="800000"/>
              <a:headEnd/>
              <a:tailEnd/>
            </a:ln>
          </p:spPr>
          <p:txBody>
            <a:bodyPr wrap="none">
              <a:spAutoFit/>
            </a:bodyPr>
            <a:lstStyle/>
            <a:p>
              <a:r>
                <a:rPr lang="en-US" sz="1000"/>
                <a:t>50</a:t>
              </a:r>
            </a:p>
          </p:txBody>
        </p:sp>
        <p:sp>
          <p:nvSpPr>
            <p:cNvPr id="15402" name="Text Box 65"/>
            <p:cNvSpPr txBox="1">
              <a:spLocks noChangeArrowheads="1"/>
            </p:cNvSpPr>
            <p:nvPr/>
          </p:nvSpPr>
          <p:spPr bwMode="auto">
            <a:xfrm>
              <a:off x="1671" y="2779"/>
              <a:ext cx="248" cy="154"/>
            </a:xfrm>
            <a:prstGeom prst="rect">
              <a:avLst/>
            </a:prstGeom>
            <a:noFill/>
            <a:ln w="9525">
              <a:noFill/>
              <a:miter lim="800000"/>
              <a:headEnd/>
              <a:tailEnd/>
            </a:ln>
          </p:spPr>
          <p:txBody>
            <a:bodyPr wrap="none">
              <a:spAutoFit/>
            </a:bodyPr>
            <a:lstStyle/>
            <a:p>
              <a:r>
                <a:rPr lang="en-US" sz="1000"/>
                <a:t>100</a:t>
              </a:r>
            </a:p>
          </p:txBody>
        </p:sp>
        <p:sp>
          <p:nvSpPr>
            <p:cNvPr id="15403" name="Text Box 66"/>
            <p:cNvSpPr txBox="1">
              <a:spLocks noChangeArrowheads="1"/>
            </p:cNvSpPr>
            <p:nvPr/>
          </p:nvSpPr>
          <p:spPr bwMode="auto">
            <a:xfrm>
              <a:off x="1905" y="2779"/>
              <a:ext cx="248" cy="154"/>
            </a:xfrm>
            <a:prstGeom prst="rect">
              <a:avLst/>
            </a:prstGeom>
            <a:noFill/>
            <a:ln w="9525">
              <a:noFill/>
              <a:miter lim="800000"/>
              <a:headEnd/>
              <a:tailEnd/>
            </a:ln>
          </p:spPr>
          <p:txBody>
            <a:bodyPr wrap="none">
              <a:spAutoFit/>
            </a:bodyPr>
            <a:lstStyle/>
            <a:p>
              <a:r>
                <a:rPr lang="en-US" sz="1000"/>
                <a:t>150</a:t>
              </a:r>
            </a:p>
          </p:txBody>
        </p:sp>
        <p:sp>
          <p:nvSpPr>
            <p:cNvPr id="15404" name="Text Box 67"/>
            <p:cNvSpPr txBox="1">
              <a:spLocks noChangeArrowheads="1"/>
            </p:cNvSpPr>
            <p:nvPr/>
          </p:nvSpPr>
          <p:spPr bwMode="auto">
            <a:xfrm>
              <a:off x="2139" y="2779"/>
              <a:ext cx="248" cy="154"/>
            </a:xfrm>
            <a:prstGeom prst="rect">
              <a:avLst/>
            </a:prstGeom>
            <a:noFill/>
            <a:ln w="9525">
              <a:noFill/>
              <a:miter lim="800000"/>
              <a:headEnd/>
              <a:tailEnd/>
            </a:ln>
          </p:spPr>
          <p:txBody>
            <a:bodyPr wrap="none">
              <a:spAutoFit/>
            </a:bodyPr>
            <a:lstStyle/>
            <a:p>
              <a:r>
                <a:rPr lang="en-US" sz="1000"/>
                <a:t>200</a:t>
              </a:r>
            </a:p>
          </p:txBody>
        </p:sp>
      </p:grpSp>
      <p:grpSp>
        <p:nvGrpSpPr>
          <p:cNvPr id="4" name="Group 69"/>
          <p:cNvGrpSpPr>
            <a:grpSpLocks/>
          </p:cNvGrpSpPr>
          <p:nvPr/>
        </p:nvGrpSpPr>
        <p:grpSpPr bwMode="auto">
          <a:xfrm>
            <a:off x="3870325" y="5008563"/>
            <a:ext cx="1479550" cy="244475"/>
            <a:chOff x="1455" y="2779"/>
            <a:chExt cx="932" cy="154"/>
          </a:xfrm>
        </p:grpSpPr>
        <p:sp>
          <p:nvSpPr>
            <p:cNvPr id="15397" name="Text Box 70"/>
            <p:cNvSpPr txBox="1">
              <a:spLocks noChangeArrowheads="1"/>
            </p:cNvSpPr>
            <p:nvPr/>
          </p:nvSpPr>
          <p:spPr bwMode="auto">
            <a:xfrm>
              <a:off x="1455" y="2779"/>
              <a:ext cx="204" cy="154"/>
            </a:xfrm>
            <a:prstGeom prst="rect">
              <a:avLst/>
            </a:prstGeom>
            <a:noFill/>
            <a:ln w="9525">
              <a:noFill/>
              <a:miter lim="800000"/>
              <a:headEnd/>
              <a:tailEnd/>
            </a:ln>
          </p:spPr>
          <p:txBody>
            <a:bodyPr wrap="none">
              <a:spAutoFit/>
            </a:bodyPr>
            <a:lstStyle/>
            <a:p>
              <a:r>
                <a:rPr lang="en-US" sz="1000"/>
                <a:t>50</a:t>
              </a:r>
            </a:p>
          </p:txBody>
        </p:sp>
        <p:sp>
          <p:nvSpPr>
            <p:cNvPr id="15398" name="Text Box 71"/>
            <p:cNvSpPr txBox="1">
              <a:spLocks noChangeArrowheads="1"/>
            </p:cNvSpPr>
            <p:nvPr/>
          </p:nvSpPr>
          <p:spPr bwMode="auto">
            <a:xfrm>
              <a:off x="1671" y="2779"/>
              <a:ext cx="248" cy="154"/>
            </a:xfrm>
            <a:prstGeom prst="rect">
              <a:avLst/>
            </a:prstGeom>
            <a:noFill/>
            <a:ln w="9525">
              <a:noFill/>
              <a:miter lim="800000"/>
              <a:headEnd/>
              <a:tailEnd/>
            </a:ln>
          </p:spPr>
          <p:txBody>
            <a:bodyPr wrap="none">
              <a:spAutoFit/>
            </a:bodyPr>
            <a:lstStyle/>
            <a:p>
              <a:r>
                <a:rPr lang="en-US" sz="1000"/>
                <a:t>100</a:t>
              </a:r>
            </a:p>
          </p:txBody>
        </p:sp>
        <p:sp>
          <p:nvSpPr>
            <p:cNvPr id="15399" name="Text Box 72"/>
            <p:cNvSpPr txBox="1">
              <a:spLocks noChangeArrowheads="1"/>
            </p:cNvSpPr>
            <p:nvPr/>
          </p:nvSpPr>
          <p:spPr bwMode="auto">
            <a:xfrm>
              <a:off x="1905" y="2779"/>
              <a:ext cx="248" cy="154"/>
            </a:xfrm>
            <a:prstGeom prst="rect">
              <a:avLst/>
            </a:prstGeom>
            <a:noFill/>
            <a:ln w="9525">
              <a:noFill/>
              <a:miter lim="800000"/>
              <a:headEnd/>
              <a:tailEnd/>
            </a:ln>
          </p:spPr>
          <p:txBody>
            <a:bodyPr wrap="none">
              <a:spAutoFit/>
            </a:bodyPr>
            <a:lstStyle/>
            <a:p>
              <a:r>
                <a:rPr lang="en-US" sz="1000"/>
                <a:t>150</a:t>
              </a:r>
            </a:p>
          </p:txBody>
        </p:sp>
        <p:sp>
          <p:nvSpPr>
            <p:cNvPr id="15400" name="Text Box 73"/>
            <p:cNvSpPr txBox="1">
              <a:spLocks noChangeArrowheads="1"/>
            </p:cNvSpPr>
            <p:nvPr/>
          </p:nvSpPr>
          <p:spPr bwMode="auto">
            <a:xfrm>
              <a:off x="2139" y="2779"/>
              <a:ext cx="248" cy="154"/>
            </a:xfrm>
            <a:prstGeom prst="rect">
              <a:avLst/>
            </a:prstGeom>
            <a:noFill/>
            <a:ln w="9525">
              <a:noFill/>
              <a:miter lim="800000"/>
              <a:headEnd/>
              <a:tailEnd/>
            </a:ln>
          </p:spPr>
          <p:txBody>
            <a:bodyPr wrap="none">
              <a:spAutoFit/>
            </a:bodyPr>
            <a:lstStyle/>
            <a:p>
              <a:r>
                <a:rPr lang="en-US" sz="1000"/>
                <a:t>200</a:t>
              </a:r>
            </a:p>
          </p:txBody>
        </p:sp>
      </p:grpSp>
      <p:grpSp>
        <p:nvGrpSpPr>
          <p:cNvPr id="5" name="Group 81"/>
          <p:cNvGrpSpPr>
            <a:grpSpLocks/>
          </p:cNvGrpSpPr>
          <p:nvPr/>
        </p:nvGrpSpPr>
        <p:grpSpPr bwMode="auto">
          <a:xfrm>
            <a:off x="6067425" y="5043488"/>
            <a:ext cx="2193925" cy="244475"/>
            <a:chOff x="4179" y="2779"/>
            <a:chExt cx="1382" cy="154"/>
          </a:xfrm>
        </p:grpSpPr>
        <p:sp>
          <p:nvSpPr>
            <p:cNvPr id="15391" name="Text Box 75"/>
            <p:cNvSpPr txBox="1">
              <a:spLocks noChangeArrowheads="1"/>
            </p:cNvSpPr>
            <p:nvPr/>
          </p:nvSpPr>
          <p:spPr bwMode="auto">
            <a:xfrm>
              <a:off x="4179" y="2779"/>
              <a:ext cx="204" cy="154"/>
            </a:xfrm>
            <a:prstGeom prst="rect">
              <a:avLst/>
            </a:prstGeom>
            <a:noFill/>
            <a:ln w="9525">
              <a:noFill/>
              <a:miter lim="800000"/>
              <a:headEnd/>
              <a:tailEnd/>
            </a:ln>
          </p:spPr>
          <p:txBody>
            <a:bodyPr wrap="none">
              <a:spAutoFit/>
            </a:bodyPr>
            <a:lstStyle/>
            <a:p>
              <a:r>
                <a:rPr lang="en-US" sz="1000"/>
                <a:t>50</a:t>
              </a:r>
            </a:p>
          </p:txBody>
        </p:sp>
        <p:sp>
          <p:nvSpPr>
            <p:cNvPr id="15392" name="Text Box 76"/>
            <p:cNvSpPr txBox="1">
              <a:spLocks noChangeArrowheads="1"/>
            </p:cNvSpPr>
            <p:nvPr/>
          </p:nvSpPr>
          <p:spPr bwMode="auto">
            <a:xfrm>
              <a:off x="4395" y="2779"/>
              <a:ext cx="248" cy="154"/>
            </a:xfrm>
            <a:prstGeom prst="rect">
              <a:avLst/>
            </a:prstGeom>
            <a:noFill/>
            <a:ln w="9525">
              <a:noFill/>
              <a:miter lim="800000"/>
              <a:headEnd/>
              <a:tailEnd/>
            </a:ln>
          </p:spPr>
          <p:txBody>
            <a:bodyPr wrap="none">
              <a:spAutoFit/>
            </a:bodyPr>
            <a:lstStyle/>
            <a:p>
              <a:r>
                <a:rPr lang="en-US" sz="1000"/>
                <a:t>100</a:t>
              </a:r>
            </a:p>
          </p:txBody>
        </p:sp>
        <p:sp>
          <p:nvSpPr>
            <p:cNvPr id="15393" name="Text Box 77"/>
            <p:cNvSpPr txBox="1">
              <a:spLocks noChangeArrowheads="1"/>
            </p:cNvSpPr>
            <p:nvPr/>
          </p:nvSpPr>
          <p:spPr bwMode="auto">
            <a:xfrm>
              <a:off x="4629" y="2779"/>
              <a:ext cx="248" cy="154"/>
            </a:xfrm>
            <a:prstGeom prst="rect">
              <a:avLst/>
            </a:prstGeom>
            <a:noFill/>
            <a:ln w="9525">
              <a:noFill/>
              <a:miter lim="800000"/>
              <a:headEnd/>
              <a:tailEnd/>
            </a:ln>
          </p:spPr>
          <p:txBody>
            <a:bodyPr wrap="none">
              <a:spAutoFit/>
            </a:bodyPr>
            <a:lstStyle/>
            <a:p>
              <a:r>
                <a:rPr lang="en-US" sz="1000"/>
                <a:t>150</a:t>
              </a:r>
            </a:p>
          </p:txBody>
        </p:sp>
        <p:sp>
          <p:nvSpPr>
            <p:cNvPr id="15394" name="Text Box 78"/>
            <p:cNvSpPr txBox="1">
              <a:spLocks noChangeArrowheads="1"/>
            </p:cNvSpPr>
            <p:nvPr/>
          </p:nvSpPr>
          <p:spPr bwMode="auto">
            <a:xfrm>
              <a:off x="4863" y="2779"/>
              <a:ext cx="248" cy="154"/>
            </a:xfrm>
            <a:prstGeom prst="rect">
              <a:avLst/>
            </a:prstGeom>
            <a:noFill/>
            <a:ln w="9525">
              <a:noFill/>
              <a:miter lim="800000"/>
              <a:headEnd/>
              <a:tailEnd/>
            </a:ln>
          </p:spPr>
          <p:txBody>
            <a:bodyPr wrap="none">
              <a:spAutoFit/>
            </a:bodyPr>
            <a:lstStyle/>
            <a:p>
              <a:r>
                <a:rPr lang="en-US" sz="1000"/>
                <a:t>200</a:t>
              </a:r>
            </a:p>
          </p:txBody>
        </p:sp>
        <p:sp>
          <p:nvSpPr>
            <p:cNvPr id="15395" name="Text Box 79"/>
            <p:cNvSpPr txBox="1">
              <a:spLocks noChangeArrowheads="1"/>
            </p:cNvSpPr>
            <p:nvPr/>
          </p:nvSpPr>
          <p:spPr bwMode="auto">
            <a:xfrm>
              <a:off x="5079" y="2779"/>
              <a:ext cx="248" cy="154"/>
            </a:xfrm>
            <a:prstGeom prst="rect">
              <a:avLst/>
            </a:prstGeom>
            <a:noFill/>
            <a:ln w="9525">
              <a:noFill/>
              <a:miter lim="800000"/>
              <a:headEnd/>
              <a:tailEnd/>
            </a:ln>
          </p:spPr>
          <p:txBody>
            <a:bodyPr wrap="none">
              <a:spAutoFit/>
            </a:bodyPr>
            <a:lstStyle/>
            <a:p>
              <a:r>
                <a:rPr lang="en-US" sz="1000"/>
                <a:t>250</a:t>
              </a:r>
            </a:p>
          </p:txBody>
        </p:sp>
        <p:sp>
          <p:nvSpPr>
            <p:cNvPr id="15396" name="Text Box 80"/>
            <p:cNvSpPr txBox="1">
              <a:spLocks noChangeArrowheads="1"/>
            </p:cNvSpPr>
            <p:nvPr/>
          </p:nvSpPr>
          <p:spPr bwMode="auto">
            <a:xfrm>
              <a:off x="5313" y="2779"/>
              <a:ext cx="248" cy="154"/>
            </a:xfrm>
            <a:prstGeom prst="rect">
              <a:avLst/>
            </a:prstGeom>
            <a:noFill/>
            <a:ln w="9525">
              <a:noFill/>
              <a:miter lim="800000"/>
              <a:headEnd/>
              <a:tailEnd/>
            </a:ln>
          </p:spPr>
          <p:txBody>
            <a:bodyPr wrap="none">
              <a:spAutoFit/>
            </a:bodyPr>
            <a:lstStyle/>
            <a:p>
              <a:r>
                <a:rPr lang="en-US" sz="1000"/>
                <a:t>300</a:t>
              </a:r>
            </a:p>
          </p:txBody>
        </p:sp>
      </p:grpSp>
      <p:sp>
        <p:nvSpPr>
          <p:cNvPr id="25682" name="Text Box 82"/>
          <p:cNvSpPr txBox="1">
            <a:spLocks noChangeArrowheads="1"/>
          </p:cNvSpPr>
          <p:nvPr/>
        </p:nvSpPr>
        <p:spPr bwMode="auto">
          <a:xfrm>
            <a:off x="1374775" y="5164138"/>
            <a:ext cx="2006600" cy="825500"/>
          </a:xfrm>
          <a:prstGeom prst="rect">
            <a:avLst/>
          </a:prstGeom>
          <a:noFill/>
          <a:ln w="9525">
            <a:noFill/>
            <a:miter lim="800000"/>
            <a:headEnd/>
            <a:tailEnd/>
          </a:ln>
        </p:spPr>
        <p:txBody>
          <a:bodyPr wrap="none">
            <a:spAutoFit/>
          </a:bodyPr>
          <a:lstStyle/>
          <a:p>
            <a:r>
              <a:rPr lang="en-US" sz="1600" b="1"/>
              <a:t>Amount of money</a:t>
            </a:r>
          </a:p>
          <a:p>
            <a:r>
              <a:rPr lang="en-US" sz="1600" b="1"/>
              <a:t>demanded</a:t>
            </a:r>
          </a:p>
          <a:p>
            <a:r>
              <a:rPr lang="en-US" sz="1600" b="1"/>
              <a:t>(billions of dollars)</a:t>
            </a:r>
          </a:p>
        </p:txBody>
      </p:sp>
      <p:sp>
        <p:nvSpPr>
          <p:cNvPr id="25683" name="Text Box 83"/>
          <p:cNvSpPr txBox="1">
            <a:spLocks noChangeArrowheads="1"/>
          </p:cNvSpPr>
          <p:nvPr/>
        </p:nvSpPr>
        <p:spPr bwMode="auto">
          <a:xfrm>
            <a:off x="3622675" y="5214938"/>
            <a:ext cx="2006600" cy="825500"/>
          </a:xfrm>
          <a:prstGeom prst="rect">
            <a:avLst/>
          </a:prstGeom>
          <a:noFill/>
          <a:ln w="9525">
            <a:noFill/>
            <a:miter lim="800000"/>
            <a:headEnd/>
            <a:tailEnd/>
          </a:ln>
        </p:spPr>
        <p:txBody>
          <a:bodyPr wrap="none">
            <a:spAutoFit/>
          </a:bodyPr>
          <a:lstStyle/>
          <a:p>
            <a:r>
              <a:rPr lang="en-US" sz="1600" b="1"/>
              <a:t>Amount of money</a:t>
            </a:r>
          </a:p>
          <a:p>
            <a:r>
              <a:rPr lang="en-US" sz="1600" b="1"/>
              <a:t>demanded</a:t>
            </a:r>
          </a:p>
          <a:p>
            <a:r>
              <a:rPr lang="en-US" sz="1600" b="1"/>
              <a:t>(billions of dollars)</a:t>
            </a:r>
          </a:p>
        </p:txBody>
      </p:sp>
      <p:sp>
        <p:nvSpPr>
          <p:cNvPr id="25684" name="Text Box 84"/>
          <p:cNvSpPr txBox="1">
            <a:spLocks noChangeArrowheads="1"/>
          </p:cNvSpPr>
          <p:nvPr/>
        </p:nvSpPr>
        <p:spPr bwMode="auto">
          <a:xfrm>
            <a:off x="5956300" y="5227638"/>
            <a:ext cx="2508250" cy="825500"/>
          </a:xfrm>
          <a:prstGeom prst="rect">
            <a:avLst/>
          </a:prstGeom>
          <a:noFill/>
          <a:ln w="9525">
            <a:noFill/>
            <a:miter lim="800000"/>
            <a:headEnd/>
            <a:tailEnd/>
          </a:ln>
        </p:spPr>
        <p:txBody>
          <a:bodyPr wrap="none">
            <a:spAutoFit/>
          </a:bodyPr>
          <a:lstStyle/>
          <a:p>
            <a:r>
              <a:rPr lang="en-US" sz="1600" b="1"/>
              <a:t>Amount of money</a:t>
            </a:r>
          </a:p>
          <a:p>
            <a:r>
              <a:rPr lang="en-US" sz="1600" b="1"/>
              <a:t>demanded and supplied</a:t>
            </a:r>
          </a:p>
          <a:p>
            <a:r>
              <a:rPr lang="en-US" sz="1600" b="1"/>
              <a:t>(billions of dollars)</a:t>
            </a:r>
          </a:p>
        </p:txBody>
      </p:sp>
      <p:sp>
        <p:nvSpPr>
          <p:cNvPr id="25685" name="Text Box 85"/>
          <p:cNvSpPr txBox="1">
            <a:spLocks noChangeArrowheads="1"/>
          </p:cNvSpPr>
          <p:nvPr/>
        </p:nvSpPr>
        <p:spPr bwMode="auto">
          <a:xfrm>
            <a:off x="5497513" y="3662363"/>
            <a:ext cx="361950" cy="457200"/>
          </a:xfrm>
          <a:prstGeom prst="rect">
            <a:avLst/>
          </a:prstGeom>
          <a:noFill/>
          <a:ln w="9525">
            <a:noFill/>
            <a:miter lim="800000"/>
            <a:headEnd/>
            <a:tailEnd/>
          </a:ln>
        </p:spPr>
        <p:txBody>
          <a:bodyPr wrap="none">
            <a:spAutoFit/>
          </a:bodyPr>
          <a:lstStyle/>
          <a:p>
            <a:r>
              <a:rPr lang="en-US" sz="2400" b="1">
                <a:solidFill>
                  <a:srgbClr val="000000"/>
                </a:solidFill>
              </a:rPr>
              <a:t>=</a:t>
            </a:r>
          </a:p>
        </p:txBody>
      </p:sp>
      <p:sp>
        <p:nvSpPr>
          <p:cNvPr id="25686" name="Text Box 86"/>
          <p:cNvSpPr txBox="1">
            <a:spLocks noChangeArrowheads="1"/>
          </p:cNvSpPr>
          <p:nvPr/>
        </p:nvSpPr>
        <p:spPr bwMode="auto">
          <a:xfrm>
            <a:off x="3322638" y="3663950"/>
            <a:ext cx="361950" cy="457200"/>
          </a:xfrm>
          <a:prstGeom prst="rect">
            <a:avLst/>
          </a:prstGeom>
          <a:noFill/>
          <a:ln w="9525">
            <a:noFill/>
            <a:miter lim="800000"/>
            <a:headEnd/>
            <a:tailEnd/>
          </a:ln>
        </p:spPr>
        <p:txBody>
          <a:bodyPr wrap="none">
            <a:spAutoFit/>
          </a:bodyPr>
          <a:lstStyle/>
          <a:p>
            <a:r>
              <a:rPr lang="en-US" sz="2400" b="1">
                <a:solidFill>
                  <a:srgbClr val="000000"/>
                </a:solidFill>
              </a:rPr>
              <a:t>+</a:t>
            </a:r>
          </a:p>
        </p:txBody>
      </p:sp>
      <p:sp>
        <p:nvSpPr>
          <p:cNvPr id="25687" name="Text Box 87"/>
          <p:cNvSpPr txBox="1">
            <a:spLocks noChangeArrowheads="1"/>
          </p:cNvSpPr>
          <p:nvPr/>
        </p:nvSpPr>
        <p:spPr bwMode="auto">
          <a:xfrm>
            <a:off x="1460500" y="1616075"/>
            <a:ext cx="1927225" cy="1165225"/>
          </a:xfrm>
          <a:prstGeom prst="rect">
            <a:avLst/>
          </a:prstGeom>
          <a:noFill/>
          <a:ln w="9525">
            <a:noFill/>
            <a:miter lim="800000"/>
            <a:headEnd/>
            <a:tailEnd/>
          </a:ln>
        </p:spPr>
        <p:txBody>
          <a:bodyPr wrap="none">
            <a:spAutoFit/>
          </a:bodyPr>
          <a:lstStyle/>
          <a:p>
            <a:pPr>
              <a:lnSpc>
                <a:spcPct val="80000"/>
              </a:lnSpc>
            </a:pPr>
            <a:r>
              <a:rPr lang="en-US" sz="2200" b="1" i="1"/>
              <a:t>(a)</a:t>
            </a:r>
          </a:p>
          <a:p>
            <a:pPr>
              <a:lnSpc>
                <a:spcPct val="80000"/>
              </a:lnSpc>
            </a:pPr>
            <a:r>
              <a:rPr lang="en-US" sz="2200" b="1"/>
              <a:t>Transactions</a:t>
            </a:r>
          </a:p>
          <a:p>
            <a:pPr>
              <a:lnSpc>
                <a:spcPct val="80000"/>
              </a:lnSpc>
            </a:pPr>
            <a:r>
              <a:rPr lang="en-US" sz="2200" b="1"/>
              <a:t>demand for</a:t>
            </a:r>
          </a:p>
          <a:p>
            <a:pPr>
              <a:lnSpc>
                <a:spcPct val="80000"/>
              </a:lnSpc>
            </a:pPr>
            <a:r>
              <a:rPr lang="en-US" sz="2200" b="1"/>
              <a:t>money</a:t>
            </a:r>
            <a:r>
              <a:rPr lang="en-US" sz="2200" b="1">
                <a:solidFill>
                  <a:srgbClr val="000000"/>
                </a:solidFill>
              </a:rPr>
              <a:t>, </a:t>
            </a:r>
            <a:r>
              <a:rPr lang="en-US" sz="2200" b="1" i="1">
                <a:solidFill>
                  <a:srgbClr val="000000"/>
                </a:solidFill>
              </a:rPr>
              <a:t>D</a:t>
            </a:r>
            <a:r>
              <a:rPr lang="en-US" sz="2200" b="1" i="1" baseline="-25000">
                <a:solidFill>
                  <a:srgbClr val="000000"/>
                </a:solidFill>
              </a:rPr>
              <a:t>t</a:t>
            </a:r>
          </a:p>
        </p:txBody>
      </p:sp>
      <p:sp>
        <p:nvSpPr>
          <p:cNvPr id="25688" name="Text Box 88"/>
          <p:cNvSpPr txBox="1">
            <a:spLocks noChangeArrowheads="1"/>
          </p:cNvSpPr>
          <p:nvPr/>
        </p:nvSpPr>
        <p:spPr bwMode="auto">
          <a:xfrm>
            <a:off x="3721100" y="1628775"/>
            <a:ext cx="1708150" cy="1165225"/>
          </a:xfrm>
          <a:prstGeom prst="rect">
            <a:avLst/>
          </a:prstGeom>
          <a:noFill/>
          <a:ln w="9525">
            <a:noFill/>
            <a:miter lim="800000"/>
            <a:headEnd/>
            <a:tailEnd/>
          </a:ln>
        </p:spPr>
        <p:txBody>
          <a:bodyPr wrap="none">
            <a:spAutoFit/>
          </a:bodyPr>
          <a:lstStyle/>
          <a:p>
            <a:pPr>
              <a:lnSpc>
                <a:spcPct val="80000"/>
              </a:lnSpc>
            </a:pPr>
            <a:r>
              <a:rPr lang="en-US" sz="2200" b="1" i="1">
                <a:solidFill>
                  <a:srgbClr val="000000"/>
                </a:solidFill>
              </a:rPr>
              <a:t>(b)</a:t>
            </a:r>
          </a:p>
          <a:p>
            <a:pPr>
              <a:lnSpc>
                <a:spcPct val="80000"/>
              </a:lnSpc>
            </a:pPr>
            <a:r>
              <a:rPr lang="en-US" sz="2200" b="1">
                <a:solidFill>
                  <a:srgbClr val="000000"/>
                </a:solidFill>
              </a:rPr>
              <a:t>Asset</a:t>
            </a:r>
          </a:p>
          <a:p>
            <a:pPr>
              <a:lnSpc>
                <a:spcPct val="80000"/>
              </a:lnSpc>
            </a:pPr>
            <a:r>
              <a:rPr lang="en-US" sz="2200" b="1">
                <a:solidFill>
                  <a:srgbClr val="000000"/>
                </a:solidFill>
              </a:rPr>
              <a:t>demand for</a:t>
            </a:r>
          </a:p>
          <a:p>
            <a:pPr>
              <a:lnSpc>
                <a:spcPct val="80000"/>
              </a:lnSpc>
            </a:pPr>
            <a:r>
              <a:rPr lang="en-US" sz="2200" b="1">
                <a:solidFill>
                  <a:srgbClr val="000000"/>
                </a:solidFill>
              </a:rPr>
              <a:t>money, </a:t>
            </a:r>
            <a:r>
              <a:rPr lang="en-US" sz="2200" b="1" i="1">
                <a:solidFill>
                  <a:srgbClr val="000000"/>
                </a:solidFill>
              </a:rPr>
              <a:t>D</a:t>
            </a:r>
            <a:r>
              <a:rPr lang="en-US" sz="2200" b="1" i="1" baseline="-25000">
                <a:solidFill>
                  <a:srgbClr val="000000"/>
                </a:solidFill>
              </a:rPr>
              <a:t>a</a:t>
            </a:r>
          </a:p>
        </p:txBody>
      </p:sp>
      <p:sp>
        <p:nvSpPr>
          <p:cNvPr id="25689" name="Text Box 89"/>
          <p:cNvSpPr txBox="1">
            <a:spLocks noChangeArrowheads="1"/>
          </p:cNvSpPr>
          <p:nvPr/>
        </p:nvSpPr>
        <p:spPr bwMode="auto">
          <a:xfrm>
            <a:off x="6203950" y="1260475"/>
            <a:ext cx="1708150" cy="1600200"/>
          </a:xfrm>
          <a:prstGeom prst="rect">
            <a:avLst/>
          </a:prstGeom>
          <a:noFill/>
          <a:ln w="9525">
            <a:noFill/>
            <a:miter lim="800000"/>
            <a:headEnd/>
            <a:tailEnd/>
          </a:ln>
        </p:spPr>
        <p:txBody>
          <a:bodyPr wrap="none">
            <a:spAutoFit/>
          </a:bodyPr>
          <a:lstStyle/>
          <a:p>
            <a:pPr>
              <a:lnSpc>
                <a:spcPct val="90000"/>
              </a:lnSpc>
            </a:pPr>
            <a:r>
              <a:rPr lang="en-US" sz="2200" b="1" i="1">
                <a:solidFill>
                  <a:srgbClr val="000000"/>
                </a:solidFill>
              </a:rPr>
              <a:t>(c)</a:t>
            </a:r>
          </a:p>
          <a:p>
            <a:pPr>
              <a:lnSpc>
                <a:spcPct val="90000"/>
              </a:lnSpc>
            </a:pPr>
            <a:r>
              <a:rPr lang="en-US" sz="2200" b="1">
                <a:solidFill>
                  <a:srgbClr val="000000"/>
                </a:solidFill>
              </a:rPr>
              <a:t>Total</a:t>
            </a:r>
          </a:p>
          <a:p>
            <a:pPr>
              <a:lnSpc>
                <a:spcPct val="90000"/>
              </a:lnSpc>
            </a:pPr>
            <a:r>
              <a:rPr lang="en-US" sz="2200" b="1">
                <a:solidFill>
                  <a:srgbClr val="000000"/>
                </a:solidFill>
              </a:rPr>
              <a:t>demand for</a:t>
            </a:r>
          </a:p>
          <a:p>
            <a:pPr>
              <a:lnSpc>
                <a:spcPct val="90000"/>
              </a:lnSpc>
            </a:pPr>
            <a:r>
              <a:rPr lang="en-US" sz="2200" b="1">
                <a:solidFill>
                  <a:srgbClr val="000000"/>
                </a:solidFill>
              </a:rPr>
              <a:t>money, </a:t>
            </a:r>
            <a:r>
              <a:rPr lang="en-US" sz="2200" b="1" i="1">
                <a:solidFill>
                  <a:srgbClr val="000000"/>
                </a:solidFill>
              </a:rPr>
              <a:t>D</a:t>
            </a:r>
            <a:r>
              <a:rPr lang="en-US" sz="2200" b="1" i="1" baseline="-25000">
                <a:solidFill>
                  <a:srgbClr val="000000"/>
                </a:solidFill>
              </a:rPr>
              <a:t>m</a:t>
            </a:r>
          </a:p>
          <a:p>
            <a:pPr>
              <a:lnSpc>
                <a:spcPct val="90000"/>
              </a:lnSpc>
            </a:pPr>
            <a:r>
              <a:rPr lang="en-US" sz="2200" b="1">
                <a:solidFill>
                  <a:srgbClr val="000000"/>
                </a:solidFill>
              </a:rPr>
              <a:t>and supply</a:t>
            </a:r>
          </a:p>
        </p:txBody>
      </p:sp>
      <p:sp>
        <p:nvSpPr>
          <p:cNvPr id="25690" name="Line 90"/>
          <p:cNvSpPr>
            <a:spLocks noChangeShapeType="1"/>
          </p:cNvSpPr>
          <p:nvPr/>
        </p:nvSpPr>
        <p:spPr bwMode="auto">
          <a:xfrm>
            <a:off x="2216150" y="3230563"/>
            <a:ext cx="0" cy="1695450"/>
          </a:xfrm>
          <a:prstGeom prst="line">
            <a:avLst/>
          </a:prstGeom>
          <a:noFill/>
          <a:ln w="57150">
            <a:solidFill>
              <a:srgbClr val="669900"/>
            </a:solidFill>
            <a:round/>
            <a:headEnd/>
            <a:tailEnd/>
          </a:ln>
        </p:spPr>
        <p:txBody>
          <a:bodyPr/>
          <a:lstStyle/>
          <a:p>
            <a:endParaRPr lang="en-US"/>
          </a:p>
        </p:txBody>
      </p:sp>
      <p:sp>
        <p:nvSpPr>
          <p:cNvPr id="25691" name="Line 91"/>
          <p:cNvSpPr>
            <a:spLocks noChangeShapeType="1"/>
          </p:cNvSpPr>
          <p:nvPr/>
        </p:nvSpPr>
        <p:spPr bwMode="auto">
          <a:xfrm>
            <a:off x="3673475" y="3230563"/>
            <a:ext cx="1490663" cy="1704975"/>
          </a:xfrm>
          <a:prstGeom prst="line">
            <a:avLst/>
          </a:prstGeom>
          <a:noFill/>
          <a:ln w="57150">
            <a:solidFill>
              <a:srgbClr val="669900"/>
            </a:solidFill>
            <a:round/>
            <a:headEnd/>
            <a:tailEnd/>
          </a:ln>
        </p:spPr>
        <p:txBody>
          <a:bodyPr/>
          <a:lstStyle/>
          <a:p>
            <a:endParaRPr lang="en-US"/>
          </a:p>
        </p:txBody>
      </p:sp>
      <p:sp>
        <p:nvSpPr>
          <p:cNvPr id="25692" name="Text Box 92"/>
          <p:cNvSpPr txBox="1">
            <a:spLocks noChangeArrowheads="1"/>
          </p:cNvSpPr>
          <p:nvPr/>
        </p:nvSpPr>
        <p:spPr bwMode="auto">
          <a:xfrm>
            <a:off x="2222500" y="4621213"/>
            <a:ext cx="350838" cy="261937"/>
          </a:xfrm>
          <a:prstGeom prst="rect">
            <a:avLst/>
          </a:prstGeom>
          <a:noFill/>
          <a:ln w="9525">
            <a:noFill/>
            <a:miter lim="800000"/>
            <a:headEnd/>
            <a:tailEnd/>
          </a:ln>
        </p:spPr>
        <p:txBody>
          <a:bodyPr wrap="none">
            <a:spAutoFit/>
          </a:bodyPr>
          <a:lstStyle/>
          <a:p>
            <a:pPr>
              <a:lnSpc>
                <a:spcPct val="80000"/>
              </a:lnSpc>
            </a:pPr>
            <a:r>
              <a:rPr lang="en-US" sz="1400" b="1" i="1"/>
              <a:t>D</a:t>
            </a:r>
            <a:r>
              <a:rPr lang="en-US" sz="1400" b="1" i="1" baseline="-25000"/>
              <a:t>t</a:t>
            </a:r>
          </a:p>
        </p:txBody>
      </p:sp>
      <p:sp>
        <p:nvSpPr>
          <p:cNvPr id="25693" name="Text Box 93"/>
          <p:cNvSpPr txBox="1">
            <a:spLocks noChangeArrowheads="1"/>
          </p:cNvSpPr>
          <p:nvPr/>
        </p:nvSpPr>
        <p:spPr bwMode="auto">
          <a:xfrm>
            <a:off x="5108575" y="4621213"/>
            <a:ext cx="376238" cy="261937"/>
          </a:xfrm>
          <a:prstGeom prst="rect">
            <a:avLst/>
          </a:prstGeom>
          <a:noFill/>
          <a:ln w="9525">
            <a:noFill/>
            <a:miter lim="800000"/>
            <a:headEnd/>
            <a:tailEnd/>
          </a:ln>
        </p:spPr>
        <p:txBody>
          <a:bodyPr wrap="none">
            <a:spAutoFit/>
          </a:bodyPr>
          <a:lstStyle/>
          <a:p>
            <a:pPr>
              <a:lnSpc>
                <a:spcPct val="80000"/>
              </a:lnSpc>
            </a:pPr>
            <a:r>
              <a:rPr lang="en-US" sz="1400" b="1" i="1"/>
              <a:t>D</a:t>
            </a:r>
            <a:r>
              <a:rPr lang="en-US" sz="1400" b="1" i="1" baseline="-25000"/>
              <a:t>a</a:t>
            </a:r>
          </a:p>
        </p:txBody>
      </p:sp>
      <p:sp>
        <p:nvSpPr>
          <p:cNvPr id="25694" name="Text Box 94"/>
          <p:cNvSpPr txBox="1">
            <a:spLocks noChangeArrowheads="1"/>
          </p:cNvSpPr>
          <p:nvPr/>
        </p:nvSpPr>
        <p:spPr bwMode="auto">
          <a:xfrm>
            <a:off x="7915275" y="4621213"/>
            <a:ext cx="414338" cy="261937"/>
          </a:xfrm>
          <a:prstGeom prst="rect">
            <a:avLst/>
          </a:prstGeom>
          <a:noFill/>
          <a:ln w="9525">
            <a:noFill/>
            <a:miter lim="800000"/>
            <a:headEnd/>
            <a:tailEnd/>
          </a:ln>
        </p:spPr>
        <p:txBody>
          <a:bodyPr wrap="none">
            <a:spAutoFit/>
          </a:bodyPr>
          <a:lstStyle/>
          <a:p>
            <a:pPr>
              <a:lnSpc>
                <a:spcPct val="80000"/>
              </a:lnSpc>
            </a:pPr>
            <a:r>
              <a:rPr lang="en-US" sz="1400" b="1" i="1"/>
              <a:t>D</a:t>
            </a:r>
            <a:r>
              <a:rPr lang="en-US" sz="1400" b="1" i="1" baseline="-25000"/>
              <a:t>m</a:t>
            </a:r>
          </a:p>
        </p:txBody>
      </p:sp>
      <p:sp>
        <p:nvSpPr>
          <p:cNvPr id="25695" name="Line 95"/>
          <p:cNvSpPr>
            <a:spLocks noChangeShapeType="1"/>
          </p:cNvSpPr>
          <p:nvPr/>
        </p:nvSpPr>
        <p:spPr bwMode="auto">
          <a:xfrm>
            <a:off x="6604000" y="3230563"/>
            <a:ext cx="1490663" cy="1704975"/>
          </a:xfrm>
          <a:prstGeom prst="line">
            <a:avLst/>
          </a:prstGeom>
          <a:noFill/>
          <a:ln w="57150">
            <a:solidFill>
              <a:srgbClr val="669900"/>
            </a:solidFill>
            <a:round/>
            <a:headEnd/>
            <a:tailEnd/>
          </a:ln>
        </p:spPr>
        <p:txBody>
          <a:bodyPr/>
          <a:lstStyle/>
          <a:p>
            <a:endParaRPr lang="en-US"/>
          </a:p>
        </p:txBody>
      </p:sp>
      <p:sp>
        <p:nvSpPr>
          <p:cNvPr id="25696" name="Line 96"/>
          <p:cNvSpPr>
            <a:spLocks noChangeShapeType="1"/>
          </p:cNvSpPr>
          <p:nvPr/>
        </p:nvSpPr>
        <p:spPr bwMode="auto">
          <a:xfrm>
            <a:off x="7366000" y="3230563"/>
            <a:ext cx="0" cy="1695450"/>
          </a:xfrm>
          <a:prstGeom prst="line">
            <a:avLst/>
          </a:prstGeom>
          <a:noFill/>
          <a:ln w="57150">
            <a:solidFill>
              <a:srgbClr val="800000"/>
            </a:solidFill>
            <a:round/>
            <a:headEnd/>
            <a:tailEnd/>
          </a:ln>
        </p:spPr>
        <p:txBody>
          <a:bodyPr/>
          <a:lstStyle/>
          <a:p>
            <a:endParaRPr lang="en-US"/>
          </a:p>
        </p:txBody>
      </p:sp>
      <p:sp>
        <p:nvSpPr>
          <p:cNvPr id="25697" name="Text Box 97"/>
          <p:cNvSpPr txBox="1">
            <a:spLocks noChangeArrowheads="1"/>
          </p:cNvSpPr>
          <p:nvPr/>
        </p:nvSpPr>
        <p:spPr bwMode="auto">
          <a:xfrm>
            <a:off x="7334250" y="3201988"/>
            <a:ext cx="404813" cy="261937"/>
          </a:xfrm>
          <a:prstGeom prst="rect">
            <a:avLst/>
          </a:prstGeom>
          <a:noFill/>
          <a:ln w="9525">
            <a:noFill/>
            <a:miter lim="800000"/>
            <a:headEnd/>
            <a:tailEnd/>
          </a:ln>
        </p:spPr>
        <p:txBody>
          <a:bodyPr wrap="none">
            <a:spAutoFit/>
          </a:bodyPr>
          <a:lstStyle/>
          <a:p>
            <a:pPr>
              <a:lnSpc>
                <a:spcPct val="80000"/>
              </a:lnSpc>
            </a:pPr>
            <a:r>
              <a:rPr lang="en-US" sz="1400" b="1" i="1"/>
              <a:t>S</a:t>
            </a:r>
            <a:r>
              <a:rPr lang="en-US" sz="1400" b="1" i="1" baseline="-25000"/>
              <a:t>m</a:t>
            </a:r>
          </a:p>
        </p:txBody>
      </p:sp>
      <p:sp>
        <p:nvSpPr>
          <p:cNvPr id="25698" name="Line 98"/>
          <p:cNvSpPr>
            <a:spLocks noChangeShapeType="1"/>
          </p:cNvSpPr>
          <p:nvPr/>
        </p:nvSpPr>
        <p:spPr bwMode="auto">
          <a:xfrm flipH="1">
            <a:off x="5934075" y="4076700"/>
            <a:ext cx="1428750" cy="0"/>
          </a:xfrm>
          <a:prstGeom prst="line">
            <a:avLst/>
          </a:prstGeom>
          <a:noFill/>
          <a:ln w="25400">
            <a:solidFill>
              <a:schemeClr val="tx1"/>
            </a:solidFill>
            <a:prstDash val="dash"/>
            <a:round/>
            <a:headEnd/>
            <a:tailEnd type="triangle" w="med" len="med"/>
          </a:ln>
        </p:spPr>
        <p:txBody>
          <a:bodyPr/>
          <a:lstStyle/>
          <a:p>
            <a:endParaRPr lang="en-US"/>
          </a:p>
        </p:txBody>
      </p:sp>
      <p:sp>
        <p:nvSpPr>
          <p:cNvPr id="25699" name="Text Box 99"/>
          <p:cNvSpPr txBox="1">
            <a:spLocks noChangeArrowheads="1"/>
          </p:cNvSpPr>
          <p:nvPr/>
        </p:nvSpPr>
        <p:spPr bwMode="auto">
          <a:xfrm>
            <a:off x="5608638" y="3930650"/>
            <a:ext cx="282575" cy="304800"/>
          </a:xfrm>
          <a:prstGeom prst="rect">
            <a:avLst/>
          </a:prstGeom>
          <a:noFill/>
          <a:ln w="9525">
            <a:noFill/>
            <a:miter lim="800000"/>
            <a:headEnd/>
            <a:tailEnd/>
          </a:ln>
        </p:spPr>
        <p:txBody>
          <a:bodyPr wrap="none">
            <a:spAutoFit/>
          </a:bodyPr>
          <a:lstStyle/>
          <a:p>
            <a:r>
              <a:rPr lang="en-US" sz="1400" b="1">
                <a:solidFill>
                  <a:srgbClr val="000000"/>
                </a:solidFill>
              </a:rPr>
              <a:t>5</a:t>
            </a:r>
          </a:p>
        </p:txBody>
      </p:sp>
      <p:sp>
        <p:nvSpPr>
          <p:cNvPr id="15389" name="TextBox 86"/>
          <p:cNvSpPr txBox="1">
            <a:spLocks noChangeArrowheads="1"/>
          </p:cNvSpPr>
          <p:nvPr/>
        </p:nvSpPr>
        <p:spPr bwMode="auto">
          <a:xfrm>
            <a:off x="0" y="6589713"/>
            <a:ext cx="827088" cy="276225"/>
          </a:xfrm>
          <a:prstGeom prst="rect">
            <a:avLst/>
          </a:prstGeom>
          <a:noFill/>
          <a:ln w="9525">
            <a:noFill/>
            <a:miter lim="800000"/>
            <a:headEnd/>
            <a:tailEnd/>
          </a:ln>
        </p:spPr>
        <p:txBody>
          <a:bodyPr>
            <a:spAutoFit/>
          </a:bodyPr>
          <a:lstStyle/>
          <a:p>
            <a:pPr algn="l"/>
            <a:r>
              <a:rPr lang="en-US" sz="1200" b="1">
                <a:solidFill>
                  <a:schemeClr val="bg1"/>
                </a:solidFill>
              </a:rPr>
              <a:t>LO1</a:t>
            </a:r>
          </a:p>
        </p:txBody>
      </p:sp>
      <p:sp>
        <p:nvSpPr>
          <p:cNvPr id="15390" name="Text Box 11"/>
          <p:cNvSpPr txBox="1">
            <a:spLocks noChangeArrowheads="1"/>
          </p:cNvSpPr>
          <p:nvPr/>
        </p:nvSpPr>
        <p:spPr bwMode="auto">
          <a:xfrm>
            <a:off x="8382000" y="6553200"/>
            <a:ext cx="538163" cy="304800"/>
          </a:xfrm>
          <a:prstGeom prst="rect">
            <a:avLst/>
          </a:prstGeom>
          <a:noFill/>
          <a:ln w="9525">
            <a:noFill/>
            <a:miter lim="800000"/>
            <a:headEnd/>
            <a:tailEnd/>
          </a:ln>
        </p:spPr>
        <p:txBody>
          <a:bodyPr wrap="none">
            <a:spAutoFit/>
          </a:bodyPr>
          <a:lstStyle/>
          <a:p>
            <a:pPr algn="l"/>
            <a:r>
              <a:rPr lang="en-US" sz="1400">
                <a:solidFill>
                  <a:schemeClr val="bg1"/>
                </a:solidFill>
                <a:cs typeface="Arial" charset="0"/>
              </a:rPr>
              <a:t>16-</a:t>
            </a:r>
            <a:fld id="{77664ED0-11FD-40B8-9A20-74F1C6D8E96A}" type="slidenum">
              <a:rPr lang="en-US" sz="1400">
                <a:solidFill>
                  <a:schemeClr val="bg1"/>
                </a:solidFill>
                <a:cs typeface="Arial" charset="0"/>
              </a:rPr>
              <a:pPr algn="l"/>
              <a:t>7</a:t>
            </a:fld>
            <a:endParaRPr lang="en-US" sz="1400">
              <a:solidFill>
                <a:schemeClr val="bg1"/>
              </a:solidFill>
              <a:cs typeface="Arial" charset="0"/>
            </a:endParaRPr>
          </a:p>
        </p:txBody>
      </p:sp>
      <p:pic>
        <p:nvPicPr>
          <p:cNvPr id="90114" name="Picture 2" descr="C:\Program Files\Microsoft Office\MEDIA\CAGCAT10\j0222015.wmf"/>
          <p:cNvPicPr>
            <a:picLocks noChangeAspect="1" noChangeArrowheads="1"/>
          </p:cNvPicPr>
          <p:nvPr/>
        </p:nvPicPr>
        <p:blipFill>
          <a:blip r:embed="rId6"/>
          <a:srcRect/>
          <a:stretch>
            <a:fillRect/>
          </a:stretch>
        </p:blipFill>
        <p:spPr bwMode="auto">
          <a:xfrm>
            <a:off x="7470508" y="228600"/>
            <a:ext cx="1363930" cy="1370013"/>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childTnLst>
                                </p:cTn>
                              </p:par>
                              <p:par>
                                <p:cTn id="17" presetID="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68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68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68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66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662"/>
                                        </p:tgtEl>
                                        <p:attrNameLst>
                                          <p:attrName>style.visibility</p:attrName>
                                        </p:attrNameLst>
                                      </p:cBhvr>
                                      <p:to>
                                        <p:strVal val="visible"/>
                                      </p:to>
                                    </p:set>
                                  </p:childTnLst>
                                </p:cTn>
                              </p:par>
                            </p:childTnLst>
                          </p:cTn>
                        </p:par>
                        <p:par>
                          <p:cTn id="33" fill="hold" nodeType="afterGroup">
                            <p:stCondLst>
                              <p:cond delay="500"/>
                            </p:stCondLst>
                            <p:childTnLst>
                              <p:par>
                                <p:cTn id="34" presetID="22" presetClass="entr" presetSubtype="1" fill="hold" grpId="0" nodeType="afterEffect">
                                  <p:stCondLst>
                                    <p:cond delay="0"/>
                                  </p:stCondLst>
                                  <p:childTnLst>
                                    <p:set>
                                      <p:cBhvr>
                                        <p:cTn id="35" dur="1" fill="hold">
                                          <p:stCondLst>
                                            <p:cond delay="0"/>
                                          </p:stCondLst>
                                        </p:cTn>
                                        <p:tgtEl>
                                          <p:spTgt spid="25687"/>
                                        </p:tgtEl>
                                        <p:attrNameLst>
                                          <p:attrName>style.visibility</p:attrName>
                                        </p:attrNameLst>
                                      </p:cBhvr>
                                      <p:to>
                                        <p:strVal val="visible"/>
                                      </p:to>
                                    </p:set>
                                    <p:animEffect transition="in" filter="wipe(up)">
                                      <p:cBhvr>
                                        <p:cTn id="36" dur="500"/>
                                        <p:tgtEl>
                                          <p:spTgt spid="25687"/>
                                        </p:tgtEl>
                                      </p:cBhvr>
                                    </p:animEffect>
                                  </p:childTnLst>
                                </p:cTn>
                              </p:par>
                            </p:childTnLst>
                          </p:cTn>
                        </p:par>
                        <p:par>
                          <p:cTn id="37" fill="hold" nodeType="afterGroup">
                            <p:stCondLst>
                              <p:cond delay="1000"/>
                            </p:stCondLst>
                            <p:childTnLst>
                              <p:par>
                                <p:cTn id="38" presetID="22" presetClass="entr" presetSubtype="1" fill="hold" grpId="0" nodeType="afterEffect">
                                  <p:stCondLst>
                                    <p:cond delay="0"/>
                                  </p:stCondLst>
                                  <p:childTnLst>
                                    <p:set>
                                      <p:cBhvr>
                                        <p:cTn id="39" dur="1" fill="hold">
                                          <p:stCondLst>
                                            <p:cond delay="0"/>
                                          </p:stCondLst>
                                        </p:cTn>
                                        <p:tgtEl>
                                          <p:spTgt spid="25690"/>
                                        </p:tgtEl>
                                        <p:attrNameLst>
                                          <p:attrName>style.visibility</p:attrName>
                                        </p:attrNameLst>
                                      </p:cBhvr>
                                      <p:to>
                                        <p:strVal val="visible"/>
                                      </p:to>
                                    </p:set>
                                    <p:animEffect transition="in" filter="wipe(up)">
                                      <p:cBhvr>
                                        <p:cTn id="40" dur="1000"/>
                                        <p:tgtEl>
                                          <p:spTgt spid="25690"/>
                                        </p:tgtEl>
                                      </p:cBhvr>
                                    </p:animEffect>
                                  </p:childTnLst>
                                </p:cTn>
                              </p:par>
                            </p:childTnLst>
                          </p:cTn>
                        </p:par>
                        <p:par>
                          <p:cTn id="41" fill="hold" nodeType="afterGroup">
                            <p:stCondLst>
                              <p:cond delay="2000"/>
                            </p:stCondLst>
                            <p:childTnLst>
                              <p:par>
                                <p:cTn id="42" presetID="1" presetClass="entr" presetSubtype="0" fill="hold" grpId="0" nodeType="afterEffect">
                                  <p:stCondLst>
                                    <p:cond delay="0"/>
                                  </p:stCondLst>
                                  <p:childTnLst>
                                    <p:set>
                                      <p:cBhvr>
                                        <p:cTn id="43" dur="1" fill="hold">
                                          <p:stCondLst>
                                            <p:cond delay="0"/>
                                          </p:stCondLst>
                                        </p:cTn>
                                        <p:tgtEl>
                                          <p:spTgt spid="25692"/>
                                        </p:tgtEl>
                                        <p:attrNameLst>
                                          <p:attrName>style.visibility</p:attrName>
                                        </p:attrNameLst>
                                      </p:cBhvr>
                                      <p:to>
                                        <p:strVal val="visible"/>
                                      </p:to>
                                    </p:set>
                                  </p:childTnLst>
                                </p:cTn>
                              </p:par>
                            </p:childTnLst>
                          </p:cTn>
                        </p:par>
                        <p:par>
                          <p:cTn id="44" fill="hold" nodeType="afterGroup">
                            <p:stCondLst>
                              <p:cond delay="2000"/>
                            </p:stCondLst>
                            <p:childTnLst>
                              <p:par>
                                <p:cTn id="45" presetID="23" presetClass="entr" presetSubtype="16" fill="hold" grpId="0" nodeType="afterEffect">
                                  <p:stCondLst>
                                    <p:cond delay="0"/>
                                  </p:stCondLst>
                                  <p:childTnLst>
                                    <p:set>
                                      <p:cBhvr>
                                        <p:cTn id="46" dur="1" fill="hold">
                                          <p:stCondLst>
                                            <p:cond delay="0"/>
                                          </p:stCondLst>
                                        </p:cTn>
                                        <p:tgtEl>
                                          <p:spTgt spid="25686"/>
                                        </p:tgtEl>
                                        <p:attrNameLst>
                                          <p:attrName>style.visibility</p:attrName>
                                        </p:attrNameLst>
                                      </p:cBhvr>
                                      <p:to>
                                        <p:strVal val="visible"/>
                                      </p:to>
                                    </p:set>
                                    <p:anim calcmode="lin" valueType="num">
                                      <p:cBhvr>
                                        <p:cTn id="47" dur="1000" fill="hold"/>
                                        <p:tgtEl>
                                          <p:spTgt spid="25686"/>
                                        </p:tgtEl>
                                        <p:attrNameLst>
                                          <p:attrName>ppt_w</p:attrName>
                                        </p:attrNameLst>
                                      </p:cBhvr>
                                      <p:tavLst>
                                        <p:tav tm="0">
                                          <p:val>
                                            <p:fltVal val="0"/>
                                          </p:val>
                                        </p:tav>
                                        <p:tav tm="100000">
                                          <p:val>
                                            <p:strVal val="#ppt_w"/>
                                          </p:val>
                                        </p:tav>
                                      </p:tavLst>
                                    </p:anim>
                                    <p:anim calcmode="lin" valueType="num">
                                      <p:cBhvr>
                                        <p:cTn id="48" dur="1000" fill="hold"/>
                                        <p:tgtEl>
                                          <p:spTgt spid="25686"/>
                                        </p:tgtEl>
                                        <p:attrNameLst>
                                          <p:attrName>ppt_h</p:attrName>
                                        </p:attrNameLst>
                                      </p:cBhvr>
                                      <p:tavLst>
                                        <p:tav tm="0">
                                          <p:val>
                                            <p:fltVal val="0"/>
                                          </p:val>
                                        </p:tav>
                                        <p:tav tm="100000">
                                          <p:val>
                                            <p:strVal val="#ppt_h"/>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25688"/>
                                        </p:tgtEl>
                                        <p:attrNameLst>
                                          <p:attrName>style.visibility</p:attrName>
                                        </p:attrNameLst>
                                      </p:cBhvr>
                                      <p:to>
                                        <p:strVal val="visible"/>
                                      </p:to>
                                    </p:set>
                                    <p:animEffect transition="in" filter="wipe(up)">
                                      <p:cBhvr>
                                        <p:cTn id="53" dur="500"/>
                                        <p:tgtEl>
                                          <p:spTgt spid="25688"/>
                                        </p:tgtEl>
                                      </p:cBhvr>
                                    </p:animEffect>
                                  </p:childTnLst>
                                </p:cTn>
                              </p:par>
                            </p:childTnLst>
                          </p:cTn>
                        </p:par>
                        <p:par>
                          <p:cTn id="54" fill="hold" nodeType="afterGroup">
                            <p:stCondLst>
                              <p:cond delay="500"/>
                            </p:stCondLst>
                            <p:childTnLst>
                              <p:par>
                                <p:cTn id="55" presetID="22" presetClass="entr" presetSubtype="8" fill="hold" grpId="0" nodeType="afterEffect">
                                  <p:stCondLst>
                                    <p:cond delay="0"/>
                                  </p:stCondLst>
                                  <p:childTnLst>
                                    <p:set>
                                      <p:cBhvr>
                                        <p:cTn id="56" dur="1" fill="hold">
                                          <p:stCondLst>
                                            <p:cond delay="0"/>
                                          </p:stCondLst>
                                        </p:cTn>
                                        <p:tgtEl>
                                          <p:spTgt spid="25691"/>
                                        </p:tgtEl>
                                        <p:attrNameLst>
                                          <p:attrName>style.visibility</p:attrName>
                                        </p:attrNameLst>
                                      </p:cBhvr>
                                      <p:to>
                                        <p:strVal val="visible"/>
                                      </p:to>
                                    </p:set>
                                    <p:animEffect transition="in" filter="wipe(left)">
                                      <p:cBhvr>
                                        <p:cTn id="57" dur="1000"/>
                                        <p:tgtEl>
                                          <p:spTgt spid="25691"/>
                                        </p:tgtEl>
                                      </p:cBhvr>
                                    </p:animEffect>
                                  </p:childTnLst>
                                </p:cTn>
                              </p:par>
                            </p:childTnLst>
                          </p:cTn>
                        </p:par>
                        <p:par>
                          <p:cTn id="58" fill="hold" nodeType="afterGroup">
                            <p:stCondLst>
                              <p:cond delay="1500"/>
                            </p:stCondLst>
                            <p:childTnLst>
                              <p:par>
                                <p:cTn id="59" presetID="1" presetClass="entr" presetSubtype="0" fill="hold" grpId="0" nodeType="afterEffect">
                                  <p:stCondLst>
                                    <p:cond delay="0"/>
                                  </p:stCondLst>
                                  <p:childTnLst>
                                    <p:set>
                                      <p:cBhvr>
                                        <p:cTn id="60" dur="1" fill="hold">
                                          <p:stCondLst>
                                            <p:cond delay="0"/>
                                          </p:stCondLst>
                                        </p:cTn>
                                        <p:tgtEl>
                                          <p:spTgt spid="25693"/>
                                        </p:tgtEl>
                                        <p:attrNameLst>
                                          <p:attrName>style.visibility</p:attrName>
                                        </p:attrNameLst>
                                      </p:cBhvr>
                                      <p:to>
                                        <p:strVal val="visible"/>
                                      </p:to>
                                    </p:set>
                                  </p:childTnLst>
                                </p:cTn>
                              </p:par>
                            </p:childTnLst>
                          </p:cTn>
                        </p:par>
                        <p:par>
                          <p:cTn id="61" fill="hold" nodeType="afterGroup">
                            <p:stCondLst>
                              <p:cond delay="1500"/>
                            </p:stCondLst>
                            <p:childTnLst>
                              <p:par>
                                <p:cTn id="62" presetID="23" presetClass="entr" presetSubtype="16" fill="hold" grpId="0" nodeType="afterEffect">
                                  <p:stCondLst>
                                    <p:cond delay="0"/>
                                  </p:stCondLst>
                                  <p:childTnLst>
                                    <p:set>
                                      <p:cBhvr>
                                        <p:cTn id="63" dur="1" fill="hold">
                                          <p:stCondLst>
                                            <p:cond delay="0"/>
                                          </p:stCondLst>
                                        </p:cTn>
                                        <p:tgtEl>
                                          <p:spTgt spid="25685"/>
                                        </p:tgtEl>
                                        <p:attrNameLst>
                                          <p:attrName>style.visibility</p:attrName>
                                        </p:attrNameLst>
                                      </p:cBhvr>
                                      <p:to>
                                        <p:strVal val="visible"/>
                                      </p:to>
                                    </p:set>
                                    <p:anim calcmode="lin" valueType="num">
                                      <p:cBhvr>
                                        <p:cTn id="64" dur="1000" fill="hold"/>
                                        <p:tgtEl>
                                          <p:spTgt spid="25685"/>
                                        </p:tgtEl>
                                        <p:attrNameLst>
                                          <p:attrName>ppt_w</p:attrName>
                                        </p:attrNameLst>
                                      </p:cBhvr>
                                      <p:tavLst>
                                        <p:tav tm="0">
                                          <p:val>
                                            <p:fltVal val="0"/>
                                          </p:val>
                                        </p:tav>
                                        <p:tav tm="100000">
                                          <p:val>
                                            <p:strVal val="#ppt_w"/>
                                          </p:val>
                                        </p:tav>
                                      </p:tavLst>
                                    </p:anim>
                                    <p:anim calcmode="lin" valueType="num">
                                      <p:cBhvr>
                                        <p:cTn id="65" dur="1000" fill="hold"/>
                                        <p:tgtEl>
                                          <p:spTgt spid="25685"/>
                                        </p:tgtEl>
                                        <p:attrNameLst>
                                          <p:attrName>ppt_h</p:attrName>
                                        </p:attrNameLst>
                                      </p:cBhvr>
                                      <p:tavLst>
                                        <p:tav tm="0">
                                          <p:val>
                                            <p:fltVal val="0"/>
                                          </p:val>
                                        </p:tav>
                                        <p:tav tm="100000">
                                          <p:val>
                                            <p:strVal val="#ppt_h"/>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1" fill="hold" grpId="0" nodeType="clickEffect">
                                  <p:stCondLst>
                                    <p:cond delay="0"/>
                                  </p:stCondLst>
                                  <p:childTnLst>
                                    <p:set>
                                      <p:cBhvr>
                                        <p:cTn id="69" dur="1" fill="hold">
                                          <p:stCondLst>
                                            <p:cond delay="0"/>
                                          </p:stCondLst>
                                        </p:cTn>
                                        <p:tgtEl>
                                          <p:spTgt spid="25689"/>
                                        </p:tgtEl>
                                        <p:attrNameLst>
                                          <p:attrName>style.visibility</p:attrName>
                                        </p:attrNameLst>
                                      </p:cBhvr>
                                      <p:to>
                                        <p:strVal val="visible"/>
                                      </p:to>
                                    </p:set>
                                    <p:animEffect transition="in" filter="wipe(up)">
                                      <p:cBhvr>
                                        <p:cTn id="70" dur="500"/>
                                        <p:tgtEl>
                                          <p:spTgt spid="25689"/>
                                        </p:tgtEl>
                                      </p:cBhvr>
                                    </p:animEffect>
                                  </p:childTnLst>
                                </p:cTn>
                              </p:par>
                            </p:childTnLst>
                          </p:cTn>
                        </p:par>
                        <p:par>
                          <p:cTn id="71" fill="hold" nodeType="afterGroup">
                            <p:stCondLst>
                              <p:cond delay="500"/>
                            </p:stCondLst>
                            <p:childTnLst>
                              <p:par>
                                <p:cTn id="72" presetID="22" presetClass="entr" presetSubtype="8" fill="hold" grpId="0" nodeType="afterEffect">
                                  <p:stCondLst>
                                    <p:cond delay="0"/>
                                  </p:stCondLst>
                                  <p:childTnLst>
                                    <p:set>
                                      <p:cBhvr>
                                        <p:cTn id="73" dur="1" fill="hold">
                                          <p:stCondLst>
                                            <p:cond delay="0"/>
                                          </p:stCondLst>
                                        </p:cTn>
                                        <p:tgtEl>
                                          <p:spTgt spid="25695"/>
                                        </p:tgtEl>
                                        <p:attrNameLst>
                                          <p:attrName>style.visibility</p:attrName>
                                        </p:attrNameLst>
                                      </p:cBhvr>
                                      <p:to>
                                        <p:strVal val="visible"/>
                                      </p:to>
                                    </p:set>
                                    <p:animEffect transition="in" filter="wipe(left)">
                                      <p:cBhvr>
                                        <p:cTn id="74" dur="1000"/>
                                        <p:tgtEl>
                                          <p:spTgt spid="25695"/>
                                        </p:tgtEl>
                                      </p:cBhvr>
                                    </p:animEffect>
                                  </p:childTnLst>
                                </p:cTn>
                              </p:par>
                            </p:childTnLst>
                          </p:cTn>
                        </p:par>
                        <p:par>
                          <p:cTn id="75" fill="hold" nodeType="afterGroup">
                            <p:stCondLst>
                              <p:cond delay="1500"/>
                            </p:stCondLst>
                            <p:childTnLst>
                              <p:par>
                                <p:cTn id="76" presetID="1" presetClass="entr" presetSubtype="0" fill="hold" grpId="0" nodeType="afterEffect">
                                  <p:stCondLst>
                                    <p:cond delay="0"/>
                                  </p:stCondLst>
                                  <p:childTnLst>
                                    <p:set>
                                      <p:cBhvr>
                                        <p:cTn id="77" dur="1" fill="hold">
                                          <p:stCondLst>
                                            <p:cond delay="0"/>
                                          </p:stCondLst>
                                        </p:cTn>
                                        <p:tgtEl>
                                          <p:spTgt spid="25694"/>
                                        </p:tgtEl>
                                        <p:attrNameLst>
                                          <p:attrName>style.visibility</p:attrName>
                                        </p:attrNameLst>
                                      </p:cBhvr>
                                      <p:to>
                                        <p:strVal val="visible"/>
                                      </p:to>
                                    </p:set>
                                  </p:childTnLst>
                                </p:cTn>
                              </p:par>
                            </p:childTnLst>
                          </p:cTn>
                        </p:par>
                        <p:par>
                          <p:cTn id="78" fill="hold" nodeType="afterGroup">
                            <p:stCondLst>
                              <p:cond delay="1500"/>
                            </p:stCondLst>
                            <p:childTnLst>
                              <p:par>
                                <p:cTn id="79" presetID="22" presetClass="entr" presetSubtype="1" fill="hold" grpId="0" nodeType="afterEffect">
                                  <p:stCondLst>
                                    <p:cond delay="0"/>
                                  </p:stCondLst>
                                  <p:childTnLst>
                                    <p:set>
                                      <p:cBhvr>
                                        <p:cTn id="80" dur="1" fill="hold">
                                          <p:stCondLst>
                                            <p:cond delay="0"/>
                                          </p:stCondLst>
                                        </p:cTn>
                                        <p:tgtEl>
                                          <p:spTgt spid="25696"/>
                                        </p:tgtEl>
                                        <p:attrNameLst>
                                          <p:attrName>style.visibility</p:attrName>
                                        </p:attrNameLst>
                                      </p:cBhvr>
                                      <p:to>
                                        <p:strVal val="visible"/>
                                      </p:to>
                                    </p:set>
                                    <p:animEffect transition="in" filter="wipe(up)">
                                      <p:cBhvr>
                                        <p:cTn id="81" dur="1000"/>
                                        <p:tgtEl>
                                          <p:spTgt spid="25696"/>
                                        </p:tgtEl>
                                      </p:cBhvr>
                                    </p:animEffect>
                                  </p:childTnLst>
                                </p:cTn>
                              </p:par>
                            </p:childTnLst>
                          </p:cTn>
                        </p:par>
                        <p:par>
                          <p:cTn id="82" fill="hold" nodeType="afterGroup">
                            <p:stCondLst>
                              <p:cond delay="2500"/>
                            </p:stCondLst>
                            <p:childTnLst>
                              <p:par>
                                <p:cTn id="83" presetID="1" presetClass="entr" presetSubtype="0" fill="hold" grpId="0" nodeType="afterEffect">
                                  <p:stCondLst>
                                    <p:cond delay="0"/>
                                  </p:stCondLst>
                                  <p:childTnLst>
                                    <p:set>
                                      <p:cBhvr>
                                        <p:cTn id="84" dur="1" fill="hold">
                                          <p:stCondLst>
                                            <p:cond delay="0"/>
                                          </p:stCondLst>
                                        </p:cTn>
                                        <p:tgtEl>
                                          <p:spTgt spid="25697"/>
                                        </p:tgtEl>
                                        <p:attrNameLst>
                                          <p:attrName>style.visibility</p:attrName>
                                        </p:attrNameLst>
                                      </p:cBhvr>
                                      <p:to>
                                        <p:strVal val="visible"/>
                                      </p:to>
                                    </p:set>
                                  </p:childTnLst>
                                </p:cTn>
                              </p:par>
                            </p:childTnLst>
                          </p:cTn>
                        </p:par>
                        <p:par>
                          <p:cTn id="85" fill="hold" nodeType="afterGroup">
                            <p:stCondLst>
                              <p:cond delay="2500"/>
                            </p:stCondLst>
                            <p:childTnLst>
                              <p:par>
                                <p:cTn id="86" presetID="22" presetClass="entr" presetSubtype="2" fill="hold" grpId="0" nodeType="afterEffect">
                                  <p:stCondLst>
                                    <p:cond delay="0"/>
                                  </p:stCondLst>
                                  <p:childTnLst>
                                    <p:set>
                                      <p:cBhvr>
                                        <p:cTn id="87" dur="1" fill="hold">
                                          <p:stCondLst>
                                            <p:cond delay="0"/>
                                          </p:stCondLst>
                                        </p:cTn>
                                        <p:tgtEl>
                                          <p:spTgt spid="25698"/>
                                        </p:tgtEl>
                                        <p:attrNameLst>
                                          <p:attrName>style.visibility</p:attrName>
                                        </p:attrNameLst>
                                      </p:cBhvr>
                                      <p:to>
                                        <p:strVal val="visible"/>
                                      </p:to>
                                    </p:set>
                                    <p:animEffect transition="in" filter="wipe(right)">
                                      <p:cBhvr>
                                        <p:cTn id="88" dur="500"/>
                                        <p:tgtEl>
                                          <p:spTgt spid="25698"/>
                                        </p:tgtEl>
                                      </p:cBhvr>
                                    </p:animEffect>
                                  </p:childTnLst>
                                </p:cTn>
                              </p:par>
                            </p:childTnLst>
                          </p:cTn>
                        </p:par>
                        <p:par>
                          <p:cTn id="89" fill="hold" nodeType="afterGroup">
                            <p:stCondLst>
                              <p:cond delay="3000"/>
                            </p:stCondLst>
                            <p:childTnLst>
                              <p:par>
                                <p:cTn id="90" presetID="1" presetClass="entr" presetSubtype="0" fill="hold" grpId="0" nodeType="afterEffect">
                                  <p:stCondLst>
                                    <p:cond delay="0"/>
                                  </p:stCondLst>
                                  <p:childTnLst>
                                    <p:set>
                                      <p:cBhvr>
                                        <p:cTn id="91" dur="1" fill="hold">
                                          <p:stCondLst>
                                            <p:cond delay="0"/>
                                          </p:stCondLst>
                                        </p:cTn>
                                        <p:tgtEl>
                                          <p:spTgt spid="256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62" grpId="0"/>
      <p:bldP spid="25663" grpId="0"/>
      <p:bldP spid="25682" grpId="0"/>
      <p:bldP spid="25683" grpId="0"/>
      <p:bldP spid="25684" grpId="0"/>
      <p:bldP spid="25685" grpId="0"/>
      <p:bldP spid="25686" grpId="0"/>
      <p:bldP spid="25687" grpId="0"/>
      <p:bldP spid="25688" grpId="0"/>
      <p:bldP spid="25689" grpId="0"/>
      <p:bldP spid="25690" grpId="0" animBg="1"/>
      <p:bldP spid="25691" grpId="0" animBg="1"/>
      <p:bldP spid="25692" grpId="0"/>
      <p:bldP spid="25693" grpId="0"/>
      <p:bldP spid="25694" grpId="0"/>
      <p:bldP spid="25695" grpId="0" animBg="1"/>
      <p:bldP spid="25696" grpId="0" animBg="1"/>
      <p:bldP spid="25697" grpId="0"/>
      <p:bldP spid="25698" grpId="0" animBg="1"/>
      <p:bldP spid="2569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p:cNvSpPr txBox="1">
            <a:spLocks noChangeArrowheads="1"/>
          </p:cNvSpPr>
          <p:nvPr/>
        </p:nvSpPr>
        <p:spPr bwMode="auto">
          <a:xfrm>
            <a:off x="1066800" y="838200"/>
            <a:ext cx="5867400" cy="461963"/>
          </a:xfrm>
          <a:prstGeom prst="rect">
            <a:avLst/>
          </a:prstGeom>
          <a:noFill/>
          <a:ln w="9525">
            <a:noFill/>
            <a:miter lim="800000"/>
            <a:headEnd/>
            <a:tailEnd/>
          </a:ln>
        </p:spPr>
        <p:txBody>
          <a:bodyPr>
            <a:spAutoFit/>
          </a:bodyPr>
          <a:lstStyle/>
          <a:p>
            <a:r>
              <a:rPr lang="en-US" sz="2400"/>
              <a:t>Classical Theory of Interest</a:t>
            </a:r>
          </a:p>
        </p:txBody>
      </p:sp>
      <p:sp>
        <p:nvSpPr>
          <p:cNvPr id="9219" name="TextBox 2"/>
          <p:cNvSpPr txBox="1">
            <a:spLocks noChangeArrowheads="1"/>
          </p:cNvSpPr>
          <p:nvPr/>
        </p:nvSpPr>
        <p:spPr bwMode="auto">
          <a:xfrm>
            <a:off x="1219200" y="1676400"/>
            <a:ext cx="5029200" cy="461963"/>
          </a:xfrm>
          <a:prstGeom prst="rect">
            <a:avLst/>
          </a:prstGeom>
          <a:noFill/>
          <a:ln w="9525">
            <a:noFill/>
            <a:miter lim="800000"/>
            <a:headEnd/>
            <a:tailEnd/>
          </a:ln>
        </p:spPr>
        <p:txBody>
          <a:bodyPr>
            <a:spAutoFit/>
          </a:bodyPr>
          <a:lstStyle/>
          <a:p>
            <a:r>
              <a:rPr lang="en-US" sz="2400"/>
              <a:t>DI = C + S</a:t>
            </a:r>
          </a:p>
        </p:txBody>
      </p:sp>
      <p:sp>
        <p:nvSpPr>
          <p:cNvPr id="9220" name="TextBox 3"/>
          <p:cNvSpPr txBox="1">
            <a:spLocks noChangeArrowheads="1"/>
          </p:cNvSpPr>
          <p:nvPr/>
        </p:nvSpPr>
        <p:spPr bwMode="auto">
          <a:xfrm>
            <a:off x="1447800" y="2590800"/>
            <a:ext cx="5257800" cy="461963"/>
          </a:xfrm>
          <a:prstGeom prst="rect">
            <a:avLst/>
          </a:prstGeom>
          <a:noFill/>
          <a:ln w="9525">
            <a:noFill/>
            <a:miter lim="800000"/>
            <a:headEnd/>
            <a:tailEnd/>
          </a:ln>
        </p:spPr>
        <p:txBody>
          <a:bodyPr>
            <a:spAutoFit/>
          </a:bodyPr>
          <a:lstStyle/>
          <a:p>
            <a:r>
              <a:rPr lang="en-US" sz="2400"/>
              <a:t>“Interest is the reward for waiting.”</a:t>
            </a:r>
          </a:p>
        </p:txBody>
      </p:sp>
      <p:sp>
        <p:nvSpPr>
          <p:cNvPr id="9221" name="TextBox 4"/>
          <p:cNvSpPr txBox="1">
            <a:spLocks noChangeArrowheads="1"/>
          </p:cNvSpPr>
          <p:nvPr/>
        </p:nvSpPr>
        <p:spPr bwMode="auto">
          <a:xfrm>
            <a:off x="1371600" y="3810000"/>
            <a:ext cx="5638800" cy="830263"/>
          </a:xfrm>
          <a:prstGeom prst="rect">
            <a:avLst/>
          </a:prstGeom>
          <a:noFill/>
          <a:ln w="9525">
            <a:noFill/>
            <a:miter lim="800000"/>
            <a:headEnd/>
            <a:tailEnd/>
          </a:ln>
        </p:spPr>
        <p:txBody>
          <a:bodyPr>
            <a:spAutoFit/>
          </a:bodyPr>
          <a:lstStyle/>
          <a:p>
            <a:r>
              <a:rPr lang="en-US" sz="2400"/>
              <a:t>Keynes: Interest is the reward for parting with liquidity.</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2"/>
          <p:cNvSpPr>
            <a:spLocks noChangeShapeType="1"/>
          </p:cNvSpPr>
          <p:nvPr/>
        </p:nvSpPr>
        <p:spPr bwMode="auto">
          <a:xfrm flipV="1">
            <a:off x="1905000" y="1219200"/>
            <a:ext cx="0" cy="4267200"/>
          </a:xfrm>
          <a:prstGeom prst="line">
            <a:avLst/>
          </a:prstGeom>
          <a:noFill/>
          <a:ln w="38100">
            <a:solidFill>
              <a:schemeClr val="tx1"/>
            </a:solidFill>
            <a:round/>
            <a:headEnd/>
            <a:tailEnd type="triangle" w="med" len="med"/>
          </a:ln>
        </p:spPr>
        <p:txBody>
          <a:bodyPr wrap="none"/>
          <a:lstStyle/>
          <a:p>
            <a:endParaRPr lang="en-US"/>
          </a:p>
        </p:txBody>
      </p:sp>
      <p:sp>
        <p:nvSpPr>
          <p:cNvPr id="11267" name="Line 3"/>
          <p:cNvSpPr>
            <a:spLocks noChangeShapeType="1"/>
          </p:cNvSpPr>
          <p:nvPr/>
        </p:nvSpPr>
        <p:spPr bwMode="auto">
          <a:xfrm>
            <a:off x="1905000" y="5486400"/>
            <a:ext cx="6019800" cy="0"/>
          </a:xfrm>
          <a:prstGeom prst="line">
            <a:avLst/>
          </a:prstGeom>
          <a:noFill/>
          <a:ln w="38100">
            <a:solidFill>
              <a:schemeClr val="tx1"/>
            </a:solidFill>
            <a:round/>
            <a:headEnd/>
            <a:tailEnd type="triangle" w="med" len="med"/>
          </a:ln>
        </p:spPr>
        <p:txBody>
          <a:bodyPr wrap="none"/>
          <a:lstStyle/>
          <a:p>
            <a:endParaRPr lang="en-US"/>
          </a:p>
        </p:txBody>
      </p:sp>
      <p:sp>
        <p:nvSpPr>
          <p:cNvPr id="11268" name="Text Box 4"/>
          <p:cNvSpPr txBox="1">
            <a:spLocks noChangeArrowheads="1"/>
          </p:cNvSpPr>
          <p:nvPr/>
        </p:nvSpPr>
        <p:spPr bwMode="auto">
          <a:xfrm>
            <a:off x="457200" y="762000"/>
            <a:ext cx="7620000" cy="369888"/>
          </a:xfrm>
          <a:prstGeom prst="rect">
            <a:avLst/>
          </a:prstGeom>
          <a:noFill/>
          <a:ln w="9525">
            <a:noFill/>
            <a:miter lim="800000"/>
            <a:headEnd/>
            <a:tailEnd/>
          </a:ln>
        </p:spPr>
        <p:txBody>
          <a:bodyPr>
            <a:spAutoFit/>
          </a:bodyPr>
          <a:lstStyle/>
          <a:p>
            <a:pPr algn="l">
              <a:spcBef>
                <a:spcPct val="50000"/>
              </a:spcBef>
            </a:pPr>
            <a:r>
              <a:rPr lang="en-US" b="1">
                <a:latin typeface="Calibri" pitchFamily="34" charset="0"/>
              </a:rPr>
              <a:t>Nominal Interest Rate (%)</a:t>
            </a:r>
          </a:p>
        </p:txBody>
      </p:sp>
      <p:sp>
        <p:nvSpPr>
          <p:cNvPr id="11269" name="Text Box 5"/>
          <p:cNvSpPr txBox="1">
            <a:spLocks noChangeArrowheads="1"/>
          </p:cNvSpPr>
          <p:nvPr/>
        </p:nvSpPr>
        <p:spPr bwMode="auto">
          <a:xfrm>
            <a:off x="7467600" y="5638800"/>
            <a:ext cx="1676400" cy="822325"/>
          </a:xfrm>
          <a:prstGeom prst="rect">
            <a:avLst/>
          </a:prstGeom>
          <a:noFill/>
          <a:ln w="9525">
            <a:noFill/>
            <a:miter lim="800000"/>
            <a:headEnd/>
            <a:tailEnd/>
          </a:ln>
        </p:spPr>
        <p:txBody>
          <a:bodyPr>
            <a:spAutoFit/>
          </a:bodyPr>
          <a:lstStyle/>
          <a:p>
            <a:pPr>
              <a:spcBef>
                <a:spcPct val="50000"/>
              </a:spcBef>
            </a:pPr>
            <a:r>
              <a:rPr lang="en-US" b="1">
                <a:latin typeface="Calibri" pitchFamily="34" charset="0"/>
              </a:rPr>
              <a:t>Money</a:t>
            </a:r>
            <a:br>
              <a:rPr lang="en-US" b="1">
                <a:latin typeface="Calibri" pitchFamily="34" charset="0"/>
              </a:rPr>
            </a:br>
            <a:r>
              <a:rPr lang="en-US" b="1">
                <a:latin typeface="Calibri" pitchFamily="34" charset="0"/>
              </a:rPr>
              <a:t>($Trillions)</a:t>
            </a:r>
          </a:p>
        </p:txBody>
      </p:sp>
      <p:sp>
        <p:nvSpPr>
          <p:cNvPr id="11270" name="Text Box 6"/>
          <p:cNvSpPr txBox="1">
            <a:spLocks noChangeArrowheads="1"/>
          </p:cNvSpPr>
          <p:nvPr/>
        </p:nvSpPr>
        <p:spPr bwMode="auto">
          <a:xfrm>
            <a:off x="1447800" y="5486400"/>
            <a:ext cx="838200" cy="457200"/>
          </a:xfrm>
          <a:prstGeom prst="rect">
            <a:avLst/>
          </a:prstGeom>
          <a:noFill/>
          <a:ln w="9525">
            <a:noFill/>
            <a:miter lim="800000"/>
            <a:headEnd/>
            <a:tailEnd/>
          </a:ln>
        </p:spPr>
        <p:txBody>
          <a:bodyPr>
            <a:spAutoFit/>
          </a:bodyPr>
          <a:lstStyle/>
          <a:p>
            <a:pPr>
              <a:spcBef>
                <a:spcPct val="50000"/>
              </a:spcBef>
            </a:pPr>
            <a:r>
              <a:rPr lang="en-US">
                <a:latin typeface="Calibri" pitchFamily="34" charset="0"/>
              </a:rPr>
              <a:t>0</a:t>
            </a:r>
          </a:p>
        </p:txBody>
      </p:sp>
      <p:sp>
        <p:nvSpPr>
          <p:cNvPr id="11271" name="Freeform 7"/>
          <p:cNvSpPr>
            <a:spLocks/>
          </p:cNvSpPr>
          <p:nvPr/>
        </p:nvSpPr>
        <p:spPr bwMode="auto">
          <a:xfrm>
            <a:off x="2667000" y="1676400"/>
            <a:ext cx="3733800" cy="3048000"/>
          </a:xfrm>
          <a:custGeom>
            <a:avLst/>
            <a:gdLst>
              <a:gd name="T0" fmla="*/ 0 w 2352"/>
              <a:gd name="T1" fmla="*/ 0 h 1920"/>
              <a:gd name="T2" fmla="*/ 2147483647 w 2352"/>
              <a:gd name="T3" fmla="*/ 2147483647 h 1920"/>
              <a:gd name="T4" fmla="*/ 2147483647 w 2352"/>
              <a:gd name="T5" fmla="*/ 2147483647 h 1920"/>
              <a:gd name="T6" fmla="*/ 2147483647 w 2352"/>
              <a:gd name="T7" fmla="*/ 2147483647 h 1920"/>
              <a:gd name="T8" fmla="*/ 0 60000 65536"/>
              <a:gd name="T9" fmla="*/ 0 60000 65536"/>
              <a:gd name="T10" fmla="*/ 0 60000 65536"/>
              <a:gd name="T11" fmla="*/ 0 60000 65536"/>
              <a:gd name="T12" fmla="*/ 0 w 2352"/>
              <a:gd name="T13" fmla="*/ 0 h 1920"/>
              <a:gd name="T14" fmla="*/ 2352 w 2352"/>
              <a:gd name="T15" fmla="*/ 1920 h 1920"/>
            </a:gdLst>
            <a:ahLst/>
            <a:cxnLst>
              <a:cxn ang="T8">
                <a:pos x="T0" y="T1"/>
              </a:cxn>
              <a:cxn ang="T9">
                <a:pos x="T2" y="T3"/>
              </a:cxn>
              <a:cxn ang="T10">
                <a:pos x="T4" y="T5"/>
              </a:cxn>
              <a:cxn ang="T11">
                <a:pos x="T6" y="T7"/>
              </a:cxn>
            </a:cxnLst>
            <a:rect l="T12" t="T13" r="T14" b="T15"/>
            <a:pathLst>
              <a:path w="2352" h="1920">
                <a:moveTo>
                  <a:pt x="0" y="0"/>
                </a:moveTo>
                <a:cubicBezTo>
                  <a:pt x="112" y="240"/>
                  <a:pt x="224" y="480"/>
                  <a:pt x="432" y="720"/>
                </a:cubicBezTo>
                <a:cubicBezTo>
                  <a:pt x="640" y="960"/>
                  <a:pt x="928" y="1240"/>
                  <a:pt x="1248" y="1440"/>
                </a:cubicBezTo>
                <a:cubicBezTo>
                  <a:pt x="1568" y="1640"/>
                  <a:pt x="1960" y="1780"/>
                  <a:pt x="2352" y="1920"/>
                </a:cubicBezTo>
              </a:path>
            </a:pathLst>
          </a:custGeom>
          <a:noFill/>
          <a:ln w="76200">
            <a:solidFill>
              <a:srgbClr val="669900"/>
            </a:solidFill>
            <a:round/>
            <a:headEnd/>
            <a:tailEnd/>
          </a:ln>
        </p:spPr>
        <p:txBody>
          <a:bodyPr wrap="none"/>
          <a:lstStyle/>
          <a:p>
            <a:endParaRPr lang="en-US"/>
          </a:p>
        </p:txBody>
      </p:sp>
      <p:sp>
        <p:nvSpPr>
          <p:cNvPr id="11272" name="Text Box 8"/>
          <p:cNvSpPr txBox="1">
            <a:spLocks noChangeArrowheads="1"/>
          </p:cNvSpPr>
          <p:nvPr/>
        </p:nvSpPr>
        <p:spPr bwMode="auto">
          <a:xfrm>
            <a:off x="6229350" y="4524375"/>
            <a:ext cx="1066800" cy="400050"/>
          </a:xfrm>
          <a:prstGeom prst="rect">
            <a:avLst/>
          </a:prstGeom>
          <a:noFill/>
          <a:ln w="9525">
            <a:noFill/>
            <a:miter lim="800000"/>
            <a:headEnd/>
            <a:tailEnd/>
          </a:ln>
        </p:spPr>
        <p:txBody>
          <a:bodyPr>
            <a:spAutoFit/>
          </a:bodyPr>
          <a:lstStyle/>
          <a:p>
            <a:pPr>
              <a:spcBef>
                <a:spcPct val="50000"/>
              </a:spcBef>
            </a:pPr>
            <a:r>
              <a:rPr lang="en-US" sz="2000" b="1" i="1">
                <a:solidFill>
                  <a:schemeClr val="hlink"/>
                </a:solidFill>
                <a:latin typeface="Tahoma" pitchFamily="34" charset="0"/>
              </a:rPr>
              <a:t>D</a:t>
            </a:r>
            <a:r>
              <a:rPr lang="en-US" sz="2000" b="1" i="1" baseline="-25000">
                <a:solidFill>
                  <a:schemeClr val="hlink"/>
                </a:solidFill>
                <a:latin typeface="Tahoma" pitchFamily="34" charset="0"/>
              </a:rPr>
              <a:t>M</a:t>
            </a:r>
            <a:endParaRPr lang="en-US" sz="2000" b="1" i="1">
              <a:solidFill>
                <a:schemeClr val="hlink"/>
              </a:solidFill>
              <a:latin typeface="Tahoma" pitchFamily="34" charset="0"/>
            </a:endParaRPr>
          </a:p>
        </p:txBody>
      </p:sp>
      <p:sp>
        <p:nvSpPr>
          <p:cNvPr id="11273" name="Line 9"/>
          <p:cNvSpPr>
            <a:spLocks noChangeShapeType="1"/>
          </p:cNvSpPr>
          <p:nvPr/>
        </p:nvSpPr>
        <p:spPr bwMode="auto">
          <a:xfrm>
            <a:off x="1905000" y="2895600"/>
            <a:ext cx="1524000" cy="0"/>
          </a:xfrm>
          <a:prstGeom prst="line">
            <a:avLst/>
          </a:prstGeom>
          <a:noFill/>
          <a:ln w="38100">
            <a:solidFill>
              <a:schemeClr val="tx1"/>
            </a:solidFill>
            <a:prstDash val="sysDot"/>
            <a:round/>
            <a:headEnd/>
            <a:tailEnd/>
          </a:ln>
        </p:spPr>
        <p:txBody>
          <a:bodyPr wrap="none"/>
          <a:lstStyle/>
          <a:p>
            <a:endParaRPr lang="en-US"/>
          </a:p>
        </p:txBody>
      </p:sp>
      <p:sp>
        <p:nvSpPr>
          <p:cNvPr id="11274" name="Line 10"/>
          <p:cNvSpPr>
            <a:spLocks noChangeShapeType="1"/>
          </p:cNvSpPr>
          <p:nvPr/>
        </p:nvSpPr>
        <p:spPr bwMode="auto">
          <a:xfrm>
            <a:off x="3429000" y="2895600"/>
            <a:ext cx="0" cy="2590800"/>
          </a:xfrm>
          <a:prstGeom prst="line">
            <a:avLst/>
          </a:prstGeom>
          <a:noFill/>
          <a:ln w="38100">
            <a:solidFill>
              <a:schemeClr val="tx1"/>
            </a:solidFill>
            <a:prstDash val="sysDot"/>
            <a:round/>
            <a:headEnd/>
            <a:tailEnd/>
          </a:ln>
        </p:spPr>
        <p:txBody>
          <a:bodyPr wrap="none"/>
          <a:lstStyle/>
          <a:p>
            <a:endParaRPr lang="en-US"/>
          </a:p>
        </p:txBody>
      </p:sp>
      <p:sp>
        <p:nvSpPr>
          <p:cNvPr id="11275" name="Oval 11"/>
          <p:cNvSpPr>
            <a:spLocks noChangeArrowheads="1"/>
          </p:cNvSpPr>
          <p:nvPr/>
        </p:nvSpPr>
        <p:spPr bwMode="auto">
          <a:xfrm>
            <a:off x="3352800" y="2743200"/>
            <a:ext cx="228600" cy="228600"/>
          </a:xfrm>
          <a:prstGeom prst="ellipse">
            <a:avLst/>
          </a:prstGeom>
          <a:solidFill>
            <a:schemeClr val="accent1"/>
          </a:solidFill>
          <a:ln w="9525">
            <a:solidFill>
              <a:schemeClr val="tx1"/>
            </a:solidFill>
            <a:round/>
            <a:headEnd/>
            <a:tailEnd/>
          </a:ln>
        </p:spPr>
        <p:txBody>
          <a:bodyPr wrap="none" anchor="ctr"/>
          <a:lstStyle/>
          <a:p>
            <a:endParaRPr lang="en-US">
              <a:latin typeface="Calibri" pitchFamily="34" charset="0"/>
            </a:endParaRPr>
          </a:p>
        </p:txBody>
      </p:sp>
      <p:sp>
        <p:nvSpPr>
          <p:cNvPr id="11276" name="Line 12"/>
          <p:cNvSpPr>
            <a:spLocks noChangeShapeType="1"/>
          </p:cNvSpPr>
          <p:nvPr/>
        </p:nvSpPr>
        <p:spPr bwMode="auto">
          <a:xfrm>
            <a:off x="1905000" y="4038600"/>
            <a:ext cx="2895600" cy="0"/>
          </a:xfrm>
          <a:prstGeom prst="line">
            <a:avLst/>
          </a:prstGeom>
          <a:noFill/>
          <a:ln w="38100">
            <a:solidFill>
              <a:schemeClr val="tx1"/>
            </a:solidFill>
            <a:prstDash val="sysDot"/>
            <a:round/>
            <a:headEnd/>
            <a:tailEnd/>
          </a:ln>
        </p:spPr>
        <p:txBody>
          <a:bodyPr wrap="none"/>
          <a:lstStyle/>
          <a:p>
            <a:endParaRPr lang="en-US"/>
          </a:p>
        </p:txBody>
      </p:sp>
      <p:sp>
        <p:nvSpPr>
          <p:cNvPr id="11277" name="Line 13"/>
          <p:cNvSpPr>
            <a:spLocks noChangeShapeType="1"/>
          </p:cNvSpPr>
          <p:nvPr/>
        </p:nvSpPr>
        <p:spPr bwMode="auto">
          <a:xfrm>
            <a:off x="4724400" y="4038600"/>
            <a:ext cx="0" cy="1447800"/>
          </a:xfrm>
          <a:prstGeom prst="line">
            <a:avLst/>
          </a:prstGeom>
          <a:noFill/>
          <a:ln w="38100">
            <a:solidFill>
              <a:schemeClr val="tx1"/>
            </a:solidFill>
            <a:prstDash val="sysDot"/>
            <a:round/>
            <a:headEnd/>
            <a:tailEnd/>
          </a:ln>
        </p:spPr>
        <p:txBody>
          <a:bodyPr wrap="none"/>
          <a:lstStyle/>
          <a:p>
            <a:endParaRPr lang="en-US"/>
          </a:p>
        </p:txBody>
      </p:sp>
      <p:sp>
        <p:nvSpPr>
          <p:cNvPr id="11278" name="Text Box 15"/>
          <p:cNvSpPr txBox="1">
            <a:spLocks noChangeArrowheads="1"/>
          </p:cNvSpPr>
          <p:nvPr/>
        </p:nvSpPr>
        <p:spPr bwMode="auto">
          <a:xfrm>
            <a:off x="3657600" y="2209800"/>
            <a:ext cx="533400" cy="457200"/>
          </a:xfrm>
          <a:prstGeom prst="rect">
            <a:avLst/>
          </a:prstGeom>
          <a:noFill/>
          <a:ln w="9525">
            <a:noFill/>
            <a:miter lim="800000"/>
            <a:headEnd/>
            <a:tailEnd/>
          </a:ln>
        </p:spPr>
        <p:txBody>
          <a:bodyPr>
            <a:spAutoFit/>
          </a:bodyPr>
          <a:lstStyle/>
          <a:p>
            <a:pPr>
              <a:spcBef>
                <a:spcPct val="50000"/>
              </a:spcBef>
            </a:pPr>
            <a:r>
              <a:rPr lang="en-US" i="1">
                <a:latin typeface="Calibri" pitchFamily="34" charset="0"/>
              </a:rPr>
              <a:t>E</a:t>
            </a:r>
          </a:p>
        </p:txBody>
      </p:sp>
      <p:sp>
        <p:nvSpPr>
          <p:cNvPr id="11279" name="Text Box 16"/>
          <p:cNvSpPr txBox="1">
            <a:spLocks noChangeArrowheads="1"/>
          </p:cNvSpPr>
          <p:nvPr/>
        </p:nvSpPr>
        <p:spPr bwMode="auto">
          <a:xfrm>
            <a:off x="4953000" y="3657600"/>
            <a:ext cx="533400" cy="457200"/>
          </a:xfrm>
          <a:prstGeom prst="rect">
            <a:avLst/>
          </a:prstGeom>
          <a:noFill/>
          <a:ln w="9525">
            <a:noFill/>
            <a:miter lim="800000"/>
            <a:headEnd/>
            <a:tailEnd/>
          </a:ln>
        </p:spPr>
        <p:txBody>
          <a:bodyPr>
            <a:spAutoFit/>
          </a:bodyPr>
          <a:lstStyle/>
          <a:p>
            <a:pPr eaLnBrk="0" hangingPunct="0"/>
            <a:r>
              <a:rPr lang="en-US" i="1">
                <a:latin typeface="Calibri" pitchFamily="34" charset="0"/>
              </a:rPr>
              <a:t>F</a:t>
            </a:r>
          </a:p>
        </p:txBody>
      </p:sp>
      <p:sp>
        <p:nvSpPr>
          <p:cNvPr id="11280" name="Text Box 17"/>
          <p:cNvSpPr txBox="1">
            <a:spLocks noChangeArrowheads="1"/>
          </p:cNvSpPr>
          <p:nvPr/>
        </p:nvSpPr>
        <p:spPr bwMode="auto">
          <a:xfrm>
            <a:off x="1295400" y="3810000"/>
            <a:ext cx="762000" cy="457200"/>
          </a:xfrm>
          <a:prstGeom prst="rect">
            <a:avLst/>
          </a:prstGeom>
          <a:noFill/>
          <a:ln w="9525">
            <a:noFill/>
            <a:miter lim="800000"/>
            <a:headEnd/>
            <a:tailEnd/>
          </a:ln>
        </p:spPr>
        <p:txBody>
          <a:bodyPr>
            <a:spAutoFit/>
          </a:bodyPr>
          <a:lstStyle/>
          <a:p>
            <a:pPr>
              <a:spcBef>
                <a:spcPct val="50000"/>
              </a:spcBef>
            </a:pPr>
            <a:r>
              <a:rPr lang="en-US">
                <a:latin typeface="Calibri" pitchFamily="34" charset="0"/>
              </a:rPr>
              <a:t>3%</a:t>
            </a:r>
          </a:p>
        </p:txBody>
      </p:sp>
      <p:sp>
        <p:nvSpPr>
          <p:cNvPr id="11281" name="Text Box 18"/>
          <p:cNvSpPr txBox="1">
            <a:spLocks noChangeArrowheads="1"/>
          </p:cNvSpPr>
          <p:nvPr/>
        </p:nvSpPr>
        <p:spPr bwMode="auto">
          <a:xfrm>
            <a:off x="1295400" y="2590800"/>
            <a:ext cx="609600" cy="457200"/>
          </a:xfrm>
          <a:prstGeom prst="rect">
            <a:avLst/>
          </a:prstGeom>
          <a:noFill/>
          <a:ln w="9525">
            <a:noFill/>
            <a:miter lim="800000"/>
            <a:headEnd/>
            <a:tailEnd/>
          </a:ln>
        </p:spPr>
        <p:txBody>
          <a:bodyPr>
            <a:spAutoFit/>
          </a:bodyPr>
          <a:lstStyle/>
          <a:p>
            <a:pPr>
              <a:spcBef>
                <a:spcPct val="50000"/>
              </a:spcBef>
            </a:pPr>
            <a:r>
              <a:rPr lang="en-US">
                <a:latin typeface="Calibri" pitchFamily="34" charset="0"/>
              </a:rPr>
              <a:t>6%</a:t>
            </a:r>
          </a:p>
        </p:txBody>
      </p:sp>
      <p:sp>
        <p:nvSpPr>
          <p:cNvPr id="11282" name="Text Box 19"/>
          <p:cNvSpPr txBox="1">
            <a:spLocks noChangeArrowheads="1"/>
          </p:cNvSpPr>
          <p:nvPr/>
        </p:nvSpPr>
        <p:spPr bwMode="auto">
          <a:xfrm>
            <a:off x="3048000" y="5562600"/>
            <a:ext cx="914400" cy="457200"/>
          </a:xfrm>
          <a:prstGeom prst="rect">
            <a:avLst/>
          </a:prstGeom>
          <a:noFill/>
          <a:ln w="9525">
            <a:noFill/>
            <a:miter lim="800000"/>
            <a:headEnd/>
            <a:tailEnd/>
          </a:ln>
        </p:spPr>
        <p:txBody>
          <a:bodyPr>
            <a:spAutoFit/>
          </a:bodyPr>
          <a:lstStyle/>
          <a:p>
            <a:pPr>
              <a:spcBef>
                <a:spcPct val="50000"/>
              </a:spcBef>
            </a:pPr>
            <a:r>
              <a:rPr lang="en-US">
                <a:latin typeface="Calibri" pitchFamily="34" charset="0"/>
              </a:rPr>
              <a:t>1.0</a:t>
            </a:r>
          </a:p>
        </p:txBody>
      </p:sp>
      <p:sp>
        <p:nvSpPr>
          <p:cNvPr id="11283" name="Text Box 20"/>
          <p:cNvSpPr txBox="1">
            <a:spLocks noChangeArrowheads="1"/>
          </p:cNvSpPr>
          <p:nvPr/>
        </p:nvSpPr>
        <p:spPr bwMode="auto">
          <a:xfrm>
            <a:off x="4419600" y="5562600"/>
            <a:ext cx="914400" cy="457200"/>
          </a:xfrm>
          <a:prstGeom prst="rect">
            <a:avLst/>
          </a:prstGeom>
          <a:noFill/>
          <a:ln w="9525">
            <a:noFill/>
            <a:miter lim="800000"/>
            <a:headEnd/>
            <a:tailEnd/>
          </a:ln>
        </p:spPr>
        <p:txBody>
          <a:bodyPr>
            <a:spAutoFit/>
          </a:bodyPr>
          <a:lstStyle/>
          <a:p>
            <a:pPr>
              <a:spcBef>
                <a:spcPct val="50000"/>
              </a:spcBef>
            </a:pPr>
            <a:r>
              <a:rPr lang="en-US">
                <a:latin typeface="Calibri" pitchFamily="34" charset="0"/>
              </a:rPr>
              <a:t>1.2</a:t>
            </a:r>
          </a:p>
        </p:txBody>
      </p:sp>
      <p:sp>
        <p:nvSpPr>
          <p:cNvPr id="11284" name="Text Box 21"/>
          <p:cNvSpPr txBox="1">
            <a:spLocks noChangeArrowheads="1"/>
          </p:cNvSpPr>
          <p:nvPr/>
        </p:nvSpPr>
        <p:spPr bwMode="auto">
          <a:xfrm>
            <a:off x="3048000" y="304800"/>
            <a:ext cx="3581400" cy="519113"/>
          </a:xfrm>
          <a:prstGeom prst="rect">
            <a:avLst/>
          </a:prstGeom>
          <a:solidFill>
            <a:schemeClr val="bg1"/>
          </a:solidFill>
          <a:ln w="9525">
            <a:noFill/>
            <a:miter lim="800000"/>
            <a:headEnd/>
            <a:tailEnd/>
          </a:ln>
        </p:spPr>
        <p:txBody>
          <a:bodyPr>
            <a:spAutoFit/>
          </a:bodyPr>
          <a:lstStyle/>
          <a:p>
            <a:pPr>
              <a:spcBef>
                <a:spcPct val="50000"/>
              </a:spcBef>
            </a:pPr>
            <a:r>
              <a:rPr lang="en-US" sz="2800" b="1">
                <a:latin typeface="Tahoma" pitchFamily="34" charset="0"/>
              </a:rPr>
              <a:t>Demand for Money</a:t>
            </a:r>
          </a:p>
        </p:txBody>
      </p:sp>
      <p:sp>
        <p:nvSpPr>
          <p:cNvPr id="13334" name="Text Box 22"/>
          <p:cNvSpPr txBox="1">
            <a:spLocks noChangeArrowheads="1"/>
          </p:cNvSpPr>
          <p:nvPr/>
        </p:nvSpPr>
        <p:spPr bwMode="auto">
          <a:xfrm>
            <a:off x="4343400" y="1143000"/>
            <a:ext cx="4038600" cy="1784350"/>
          </a:xfrm>
          <a:prstGeom prst="rect">
            <a:avLst/>
          </a:prstGeom>
          <a:noFill/>
          <a:ln w="9525">
            <a:noFill/>
            <a:miter lim="800000"/>
            <a:headEnd/>
            <a:tailEnd/>
          </a:ln>
        </p:spPr>
        <p:txBody>
          <a:bodyPr>
            <a:spAutoFit/>
          </a:bodyPr>
          <a:lstStyle/>
          <a:p>
            <a:pPr>
              <a:spcBef>
                <a:spcPct val="50000"/>
              </a:spcBef>
              <a:buFontTx/>
              <a:buChar char="•"/>
            </a:pPr>
            <a:r>
              <a:rPr lang="en-US" sz="2000" dirty="0">
                <a:latin typeface="Calibri" pitchFamily="34" charset="0"/>
              </a:rPr>
              <a:t>As we move along </a:t>
            </a:r>
            <a:r>
              <a:rPr lang="en-US" sz="2000" b="1" i="1" dirty="0">
                <a:solidFill>
                  <a:schemeClr val="hlink"/>
                </a:solidFill>
                <a:latin typeface="Tahoma" pitchFamily="34" charset="0"/>
              </a:rPr>
              <a:t>D</a:t>
            </a:r>
            <a:r>
              <a:rPr lang="en-US" sz="2000" b="1" i="1" baseline="-25000" dirty="0">
                <a:solidFill>
                  <a:schemeClr val="hlink"/>
                </a:solidFill>
                <a:latin typeface="Tahoma" pitchFamily="34" charset="0"/>
              </a:rPr>
              <a:t>M</a:t>
            </a:r>
            <a:r>
              <a:rPr lang="en-US" sz="2000" dirty="0">
                <a:latin typeface="Calibri" pitchFamily="34" charset="0"/>
              </a:rPr>
              <a:t>, </a:t>
            </a:r>
            <a:r>
              <a:rPr lang="en-US" sz="2000" dirty="0" smtClean="0">
                <a:latin typeface="Calibri" pitchFamily="34" charset="0"/>
              </a:rPr>
              <a:t>nominal GDP is </a:t>
            </a:r>
            <a:r>
              <a:rPr lang="en-US" sz="2000" i="1" dirty="0">
                <a:latin typeface="Calibri" pitchFamily="34" charset="0"/>
              </a:rPr>
              <a:t>held constant.</a:t>
            </a:r>
          </a:p>
          <a:p>
            <a:pPr>
              <a:lnSpc>
                <a:spcPct val="75000"/>
              </a:lnSpc>
              <a:spcBef>
                <a:spcPct val="50000"/>
              </a:spcBef>
              <a:buFontTx/>
              <a:buChar char="•"/>
            </a:pPr>
            <a:r>
              <a:rPr lang="en-US" sz="2000" dirty="0">
                <a:latin typeface="Calibri" pitchFamily="34" charset="0"/>
              </a:rPr>
              <a:t>The movement from point E to F is a change in the demand for money as a store of value </a:t>
            </a:r>
            <a:r>
              <a:rPr lang="en-US" sz="2000" i="1" dirty="0">
                <a:latin typeface="Calibri" pitchFamily="34" charset="0"/>
              </a:rPr>
              <a:t>in reaction to a decrease in the yield of bonds.</a:t>
            </a:r>
          </a:p>
        </p:txBody>
      </p:sp>
      <p:sp>
        <p:nvSpPr>
          <p:cNvPr id="11286" name="Oval 23"/>
          <p:cNvSpPr>
            <a:spLocks noChangeArrowheads="1"/>
          </p:cNvSpPr>
          <p:nvPr/>
        </p:nvSpPr>
        <p:spPr bwMode="auto">
          <a:xfrm>
            <a:off x="4648200" y="3886200"/>
            <a:ext cx="228600" cy="228600"/>
          </a:xfrm>
          <a:prstGeom prst="ellipse">
            <a:avLst/>
          </a:prstGeom>
          <a:solidFill>
            <a:schemeClr val="accent1"/>
          </a:solidFill>
          <a:ln w="9525">
            <a:solidFill>
              <a:schemeClr val="tx1"/>
            </a:solidFill>
            <a:round/>
            <a:headEnd/>
            <a:tailEnd/>
          </a:ln>
        </p:spPr>
        <p:txBody>
          <a:bodyPr wrap="none" anchor="ctr"/>
          <a:lstStyle/>
          <a:p>
            <a:endParaRPr lang="en-US">
              <a:latin typeface="Calibri"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34">
                                            <p:txEl>
                                              <p:pRg st="0" end="0"/>
                                            </p:txEl>
                                          </p:spTgt>
                                        </p:tgtEl>
                                        <p:attrNameLst>
                                          <p:attrName>style.visibility</p:attrName>
                                        </p:attrNameLst>
                                      </p:cBhvr>
                                      <p:to>
                                        <p:strVal val="visible"/>
                                      </p:to>
                                    </p:set>
                                    <p:animEffect transition="in" filter="wipe(left)">
                                      <p:cBhvr>
                                        <p:cTn id="7" dur="500"/>
                                        <p:tgtEl>
                                          <p:spTgt spid="133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34">
                                            <p:txEl>
                                              <p:pRg st="1" end="1"/>
                                            </p:txEl>
                                          </p:spTgt>
                                        </p:tgtEl>
                                        <p:attrNameLst>
                                          <p:attrName>style.visibility</p:attrName>
                                        </p:attrNameLst>
                                      </p:cBhvr>
                                      <p:to>
                                        <p:strVal val="visible"/>
                                      </p:to>
                                    </p:set>
                                    <p:animEffect transition="in" filter="wipe(left)">
                                      <p:cBhvr>
                                        <p:cTn id="12" dur="500"/>
                                        <p:tgtEl>
                                          <p:spTgt spid="1333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4"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2685</TotalTime>
  <Words>4368</Words>
  <Application>Microsoft Office PowerPoint</Application>
  <PresentationFormat>On-screen Show (4:3)</PresentationFormat>
  <Paragraphs>657</Paragraphs>
  <Slides>41</Slides>
  <Notes>33</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Interest Rates and Monetary Policy</vt:lpstr>
      <vt:lpstr>Interest Rates</vt:lpstr>
      <vt:lpstr>Slide 3</vt:lpstr>
      <vt:lpstr>Slide 4</vt:lpstr>
      <vt:lpstr>Demand for Money</vt:lpstr>
      <vt:lpstr>Slide 6</vt:lpstr>
      <vt:lpstr>Demand for Money</vt:lpstr>
      <vt:lpstr>Slide 8</vt:lpstr>
      <vt:lpstr>Slide 9</vt:lpstr>
      <vt:lpstr>Slide 10</vt:lpstr>
      <vt:lpstr>Interest Rates</vt:lpstr>
      <vt:lpstr>Slide 12</vt:lpstr>
      <vt:lpstr>Slide 13</vt:lpstr>
      <vt:lpstr>Slide 14</vt:lpstr>
      <vt:lpstr>Federal Reserve Balance Sheet</vt:lpstr>
      <vt:lpstr>Central Banks</vt:lpstr>
      <vt:lpstr>Tools of Monetary Policy</vt:lpstr>
      <vt:lpstr>Tools of Monetary Policy</vt:lpstr>
      <vt:lpstr>Tools of Monetary Policy</vt:lpstr>
      <vt:lpstr>Open Market Operations</vt:lpstr>
      <vt:lpstr>Open Market Operations</vt:lpstr>
      <vt:lpstr>Tools of Monetary Policy</vt:lpstr>
      <vt:lpstr>The Reserve Ratio</vt:lpstr>
      <vt:lpstr>Tools of Monetary Policy</vt:lpstr>
      <vt:lpstr>Slide 25</vt:lpstr>
      <vt:lpstr>Slide 26</vt:lpstr>
      <vt:lpstr>The Federal Funds Rate</vt:lpstr>
      <vt:lpstr>The Federal Funds Rate</vt:lpstr>
      <vt:lpstr>Monetary Policy</vt:lpstr>
      <vt:lpstr>Monetary Policy</vt:lpstr>
      <vt:lpstr>Slide 31</vt:lpstr>
      <vt:lpstr>Slide 32</vt:lpstr>
      <vt:lpstr>Slide 33</vt:lpstr>
      <vt:lpstr>Monetary Policy, Real GDP, Price Level</vt:lpstr>
      <vt:lpstr>Monetary Policy and Equilibrium GDP</vt:lpstr>
      <vt:lpstr>Slide 36</vt:lpstr>
      <vt:lpstr>Expansionary Monetary Policy</vt:lpstr>
      <vt:lpstr>Restrictive Monetary Policy</vt:lpstr>
      <vt:lpstr>Recent U.S. Monetary Policy</vt:lpstr>
      <vt:lpstr>Slide 40</vt:lpstr>
      <vt:lpstr>Problems and Complications</vt:lpstr>
    </vt:vector>
  </TitlesOfParts>
  <Manager>The McGraw-Hill Companies Copyright 2008</Manager>
  <Company>Personal Home Copy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14</dc:title>
  <dc:subject>McConnell-Brue Economics</dc:subject>
  <dc:creator>C. Norman Hollingsworth</dc:creator>
  <cp:lastModifiedBy>Christopher</cp:lastModifiedBy>
  <cp:revision>278</cp:revision>
  <dcterms:created xsi:type="dcterms:W3CDTF">2008-07-16T17:47:26Z</dcterms:created>
  <dcterms:modified xsi:type="dcterms:W3CDTF">2011-11-30T13:41:59Z</dcterms:modified>
</cp:coreProperties>
</file>