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71" r:id="rId4"/>
    <p:sldId id="272" r:id="rId5"/>
    <p:sldId id="268" r:id="rId6"/>
    <p:sldId id="259" r:id="rId7"/>
    <p:sldId id="299" r:id="rId8"/>
    <p:sldId id="305" r:id="rId9"/>
    <p:sldId id="266" r:id="rId10"/>
    <p:sldId id="300" r:id="rId11"/>
    <p:sldId id="307" r:id="rId12"/>
    <p:sldId id="274" r:id="rId13"/>
    <p:sldId id="260" r:id="rId14"/>
    <p:sldId id="308" r:id="rId15"/>
    <p:sldId id="278" r:id="rId16"/>
    <p:sldId id="276" r:id="rId17"/>
    <p:sldId id="280" r:id="rId18"/>
    <p:sldId id="283" r:id="rId19"/>
    <p:sldId id="296" r:id="rId20"/>
    <p:sldId id="284" r:id="rId21"/>
    <p:sldId id="263" r:id="rId22"/>
    <p:sldId id="285" r:id="rId23"/>
    <p:sldId id="286" r:id="rId24"/>
    <p:sldId id="265" r:id="rId25"/>
    <p:sldId id="288" r:id="rId26"/>
    <p:sldId id="303" r:id="rId27"/>
    <p:sldId id="304" r:id="rId28"/>
    <p:sldId id="291" r:id="rId29"/>
    <p:sldId id="292" r:id="rId30"/>
    <p:sldId id="289" r:id="rId31"/>
    <p:sldId id="267"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009999"/>
    <a:srgbClr val="A50021"/>
    <a:srgbClr val="996633"/>
    <a:srgbClr val="99CCFF"/>
    <a:srgbClr val="FFFF99"/>
    <a:srgbClr val="0080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768" autoAdjust="0"/>
  </p:normalViewPr>
  <p:slideViewPr>
    <p:cSldViewPr>
      <p:cViewPr>
        <p:scale>
          <a:sx n="50" d="100"/>
          <a:sy n="50" d="100"/>
        </p:scale>
        <p:origin x="-936" y="-9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548" y="24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37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C203A0-D1DE-4574-A1DE-5BE63C454579}" type="slidenum">
              <a:rPr lang="en-US"/>
              <a:pPr>
                <a:defRPr/>
              </a:pPr>
              <a:t>‹#›</a:t>
            </a:fld>
            <a:endParaRPr lang="en-US"/>
          </a:p>
        </p:txBody>
      </p:sp>
    </p:spTree>
    <p:extLst>
      <p:ext uri="{BB962C8B-B14F-4D97-AF65-F5344CB8AC3E}">
        <p14:creationId xmlns:p14="http://schemas.microsoft.com/office/powerpoint/2010/main" val="2962921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77B30E-8C86-4AB1-8FE8-E09FA13AF475}" type="slidenum">
              <a:rPr lang="en-US" smtClean="0"/>
              <a:pPr eaLnBrk="1" hangingPunct="1"/>
              <a:t>1</a:t>
            </a:fld>
            <a:endParaRPr lang="en-US" smtClean="0"/>
          </a:p>
        </p:txBody>
      </p:sp>
      <p:sp>
        <p:nvSpPr>
          <p:cNvPr id="34819"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ln/>
        </p:spPr>
        <p:txBody>
          <a:bodyPr/>
          <a:lstStyle/>
          <a:p>
            <a:pPr eaLnBrk="1" hangingPunct="1">
              <a:defRPr/>
            </a:pPr>
            <a:r>
              <a:rPr lang="en-US" dirty="0" smtClean="0">
                <a:latin typeface="+mn-lt"/>
              </a:rPr>
              <a:t>This chapter seeks to define a market failure and the consequences of a market failure.  The chapter begins by looking at the demand side of market failures, the supply side of market failures, and the inefficiencies found.  It goes on to describe and show consumer and producer surplus.  It defines and describes private goods, public goods, the free-rider problem, and quasi-public goods.  It shows how to find the optimal amount of public goods the government should produce using a cost-benefit approach and finishes with a discussion of government failure.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39ED30-8836-4708-B61D-F125A6BC1A39}" type="slidenum">
              <a:rPr lang="en-US" smtClean="0"/>
              <a:pPr eaLnBrk="1" hangingPunct="1"/>
              <a:t>10</a:t>
            </a:fld>
            <a:endParaRPr lang="en-US" smtClean="0"/>
          </a:p>
        </p:txBody>
      </p:sp>
      <p:sp>
        <p:nvSpPr>
          <p:cNvPr id="44035"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ln/>
        </p:spPr>
        <p:txBody>
          <a:bodyPr/>
          <a:lstStyle/>
          <a:p>
            <a:pPr eaLnBrk="1" hangingPunct="1"/>
            <a:r>
              <a:rPr lang="en-US" smtClean="0">
                <a:latin typeface="Calibri" pitchFamily="34" charset="0"/>
              </a:rPr>
              <a:t>This table reflects the lowest possible price each seller is willing to accept as payment.  If the price that they receive (the equilibrium price) is greater than the minimum acceptable price, then they have a surplus.  As you can see, not all producers will have a surplus.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D42449-3085-46AA-9F69-E45B5722845B}" type="slidenum">
              <a:rPr lang="en-US" smtClean="0"/>
              <a:pPr eaLnBrk="1" hangingPunct="1"/>
              <a:t>11</a:t>
            </a:fld>
            <a:endParaRPr lang="en-US" smtClean="0"/>
          </a:p>
        </p:txBody>
      </p:sp>
      <p:sp>
        <p:nvSpPr>
          <p:cNvPr id="45059"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ln/>
        </p:spPr>
        <p:txBody>
          <a:bodyPr/>
          <a:lstStyle/>
          <a:p>
            <a:pPr>
              <a:defRPr/>
            </a:pPr>
            <a:r>
              <a:rPr lang="en-US" dirty="0" smtClean="0">
                <a:latin typeface="+mn-lt"/>
              </a:rPr>
              <a:t>Producer surplus—shown as the blue triangle—is the difference between the actual price producers receive for a product (here $8) and the lower minimum payments they are willing to accept. For quantity Q1, producers receive the sum of the amounts represented by the blue triangle plus the yellow area. Because they only need to receive the amount shown by the yellow area to produce Q1, the blue triangle represents producer surplus.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F26DAE-4A5F-4904-B85D-02020D7DF3D3}" type="slidenum">
              <a:rPr lang="en-US" smtClean="0"/>
              <a:pPr eaLnBrk="1" hangingPunct="1"/>
              <a:t>12</a:t>
            </a:fld>
            <a:endParaRPr lang="en-US" smtClean="0"/>
          </a:p>
        </p:txBody>
      </p:sp>
      <p:sp>
        <p:nvSpPr>
          <p:cNvPr id="46083"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ln/>
        </p:spPr>
        <p:txBody>
          <a:bodyPr/>
          <a:lstStyle/>
          <a:p>
            <a:pPr>
              <a:defRPr/>
            </a:pPr>
            <a:r>
              <a:rPr lang="en-US" dirty="0" smtClean="0">
                <a:latin typeface="+mn-lt"/>
              </a:rPr>
              <a:t>When the market achieves efficiency, the maximum combined consumer and producer surplus is achieved.  At quantity Q1, the combined amount of consumer surplus, shown as the green triangle, and producer surplus, shown as the blue triangle, is maximized.  Efficiency occurs because, at Q1, maximum willingness to pay, indicated by the points on the demand curve, equals minimum acceptable price, shown by the points on the supply curve.  Productive efficiency is achieved because competition forces producers to use the best available technology and best combination of resources available.  </a:t>
            </a:r>
            <a:r>
              <a:rPr lang="en-US" dirty="0" err="1" smtClean="0">
                <a:latin typeface="+mn-lt"/>
              </a:rPr>
              <a:t>Allocative</a:t>
            </a:r>
            <a:r>
              <a:rPr lang="en-US" dirty="0" smtClean="0">
                <a:latin typeface="+mn-lt"/>
              </a:rPr>
              <a:t> efficiency is achieved because the correct quantity of product is produced relative to other goods and services.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CBFC0C-0F6E-4697-887B-5EC32D1F3156}" type="slidenum">
              <a:rPr lang="en-US" smtClean="0"/>
              <a:pPr eaLnBrk="1" hangingPunct="1"/>
              <a:t>13</a:t>
            </a:fld>
            <a:endParaRPr lang="en-US" smtClean="0"/>
          </a:p>
        </p:txBody>
      </p:sp>
      <p:sp>
        <p:nvSpPr>
          <p:cNvPr id="47107"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ln/>
        </p:spPr>
        <p:txBody>
          <a:bodyPr/>
          <a:lstStyle/>
          <a:p>
            <a:r>
              <a:rPr lang="en-US" smtClean="0">
                <a:latin typeface="Calibri" pitchFamily="34" charset="0"/>
              </a:rPr>
              <a:t>Efficiency losses (or deadweight losses) are reductions of combined consumer surplus and producer surplus. Quantity levels that are either less than or greater than the efficient quantity, Q1, create efficiency losses. Triangle dbe shows the efficiency loss associated with underproduction at output Q2.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4E9399-04BB-4C15-B83D-67B6FF4AFD38}" type="slidenum">
              <a:rPr lang="en-US" smtClean="0"/>
              <a:pPr eaLnBrk="1" hangingPunct="1"/>
              <a:t>14</a:t>
            </a:fld>
            <a:endParaRPr lang="en-US" smtClean="0"/>
          </a:p>
        </p:txBody>
      </p:sp>
      <p:sp>
        <p:nvSpPr>
          <p:cNvPr id="48131"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ln/>
        </p:spPr>
        <p:txBody>
          <a:bodyPr/>
          <a:lstStyle/>
          <a:p>
            <a:r>
              <a:rPr lang="en-US" smtClean="0">
                <a:latin typeface="Calibri" pitchFamily="34" charset="0"/>
              </a:rPr>
              <a:t>Efficiency losses (or deadweight losses) are reductions of combined consumer surplus and producer surplus. Quantity levels that are either less than or greater than the efficient quantity, Q1, create efficiency losses. Triangle bfg illustrates the efficiency loss associated with overproduction at output level Q3.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2D70F2-D4F2-4ECA-B378-177A9E96938F}" type="slidenum">
              <a:rPr lang="en-US" smtClean="0"/>
              <a:pPr eaLnBrk="1" hangingPunct="1"/>
              <a:t>15</a:t>
            </a:fld>
            <a:endParaRPr lang="en-US" smtClean="0"/>
          </a:p>
        </p:txBody>
      </p:sp>
      <p:sp>
        <p:nvSpPr>
          <p:cNvPr id="49155"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ln/>
        </p:spPr>
        <p:txBody>
          <a:bodyPr/>
          <a:lstStyle/>
          <a:p>
            <a:pPr eaLnBrk="1" hangingPunct="1"/>
            <a:r>
              <a:rPr lang="en-US" smtClean="0">
                <a:latin typeface="Calibri" pitchFamily="34" charset="0"/>
              </a:rPr>
              <a:t>Private goods are produced through the market because they have </a:t>
            </a:r>
            <a:r>
              <a:rPr lang="en-US" i="1" smtClean="0">
                <a:latin typeface="Calibri" pitchFamily="34" charset="0"/>
              </a:rPr>
              <a:t>rivalry</a:t>
            </a:r>
            <a:r>
              <a:rPr lang="en-US" smtClean="0">
                <a:latin typeface="Calibri" pitchFamily="34" charset="0"/>
              </a:rPr>
              <a:t> (one’s use of a good makes it unavailable for others) and come in units small enough to be afforded by individual buyers.  Private goods are subject to </a:t>
            </a:r>
            <a:r>
              <a:rPr lang="en-US" i="1" smtClean="0">
                <a:latin typeface="Calibri" pitchFamily="34" charset="0"/>
              </a:rPr>
              <a:t>excludability</a:t>
            </a:r>
            <a:r>
              <a:rPr lang="en-US" smtClean="0">
                <a:latin typeface="Calibri" pitchFamily="34" charset="0"/>
              </a:rPr>
              <a:t>, the idea that those unable and unwilling to pay do not have access to the benefits of the product.</a:t>
            </a:r>
          </a:p>
          <a:p>
            <a:pPr marL="0" lvl="1" eaLnBrk="1" hangingPunct="1">
              <a:spcBef>
                <a:spcPct val="0"/>
              </a:spcBef>
              <a:buClr>
                <a:srgbClr val="3399FF"/>
              </a:buClr>
              <a:buSzPct val="125000"/>
            </a:pPr>
            <a:r>
              <a:rPr lang="en-US" smtClean="0">
                <a:latin typeface="Calibri" pitchFamily="34" charset="0"/>
              </a:rPr>
              <a:t>Since the goods have rivalry and excludability, private firms can produce and sell the goods for a profit.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516EF8-4107-4C17-9BCB-184EBFE59941}" type="slidenum">
              <a:rPr lang="en-US" smtClean="0"/>
              <a:pPr eaLnBrk="1" hangingPunct="1"/>
              <a:t>16</a:t>
            </a:fld>
            <a:endParaRPr lang="en-US" smtClean="0"/>
          </a:p>
        </p:txBody>
      </p:sp>
      <p:sp>
        <p:nvSpPr>
          <p:cNvPr id="50179"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ln/>
        </p:spPr>
        <p:txBody>
          <a:bodyPr/>
          <a:lstStyle/>
          <a:p>
            <a:pPr eaLnBrk="1" hangingPunct="1">
              <a:defRPr/>
            </a:pPr>
            <a:r>
              <a:rPr lang="en-US" dirty="0" smtClean="0">
                <a:latin typeface="+mn-lt"/>
              </a:rPr>
              <a:t>The demand curve of public goods may underreport how much consumers are willing and able to pay. Public or social goods would not be produced through the market because they possess the characteristics of </a:t>
            </a:r>
            <a:r>
              <a:rPr lang="en-US" dirty="0" err="1" smtClean="0">
                <a:latin typeface="+mn-lt"/>
              </a:rPr>
              <a:t>nonrivalry</a:t>
            </a:r>
            <a:r>
              <a:rPr lang="en-US" dirty="0" smtClean="0">
                <a:latin typeface="+mn-lt"/>
              </a:rPr>
              <a:t> and </a:t>
            </a:r>
            <a:r>
              <a:rPr lang="en-US" dirty="0" err="1" smtClean="0">
                <a:latin typeface="+mn-lt"/>
              </a:rPr>
              <a:t>nonexcludability</a:t>
            </a:r>
            <a:r>
              <a:rPr lang="en-US" dirty="0" smtClean="0">
                <a:latin typeface="+mn-lt"/>
              </a:rPr>
              <a:t>. </a:t>
            </a:r>
          </a:p>
          <a:p>
            <a:pPr marL="0" lvl="1" eaLnBrk="1" hangingPunct="1">
              <a:spcBef>
                <a:spcPct val="0"/>
              </a:spcBef>
              <a:buClr>
                <a:srgbClr val="3399FF"/>
              </a:buClr>
              <a:buSzPct val="125000"/>
              <a:defRPr/>
            </a:pPr>
            <a:r>
              <a:rPr lang="en-US" dirty="0" err="1" smtClean="0">
                <a:latin typeface="+mn-lt"/>
              </a:rPr>
              <a:t>Nonrivalry</a:t>
            </a:r>
            <a:r>
              <a:rPr lang="en-US" dirty="0" smtClean="0">
                <a:latin typeface="+mn-lt"/>
              </a:rPr>
              <a:t> means that when one consumes the good this does not preclude another from consuming the good.  </a:t>
            </a:r>
            <a:r>
              <a:rPr lang="en-US" dirty="0" err="1" smtClean="0">
                <a:latin typeface="+mn-lt"/>
              </a:rPr>
              <a:t>Nonexcludability</a:t>
            </a:r>
            <a:r>
              <a:rPr lang="en-US" dirty="0" smtClean="0">
                <a:latin typeface="+mn-lt"/>
              </a:rPr>
              <a:t> means that no one can be prevented from enjoying the benefits of a public good.  With </a:t>
            </a:r>
            <a:r>
              <a:rPr lang="en-US" dirty="0" err="1" smtClean="0">
                <a:latin typeface="+mn-lt"/>
              </a:rPr>
              <a:t>nonrivalry</a:t>
            </a:r>
            <a:r>
              <a:rPr lang="en-US" dirty="0" smtClean="0">
                <a:latin typeface="+mn-lt"/>
              </a:rPr>
              <a:t> and </a:t>
            </a:r>
            <a:r>
              <a:rPr lang="en-US" dirty="0" err="1" smtClean="0">
                <a:latin typeface="+mn-lt"/>
              </a:rPr>
              <a:t>nonexcludability</a:t>
            </a:r>
            <a:r>
              <a:rPr lang="en-US" dirty="0" smtClean="0">
                <a:latin typeface="+mn-lt"/>
              </a:rPr>
              <a:t>, public goods suffer from the free-rider problem.  The free-rider problem means that many people can benefit from the goods without paying, making it unprofitable for firms to produce these goods since they have no way to ensure that only paying consumers will enjoy the good.  As a result, government often provides these goods.  Examples of public goods include city fireworks shows.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72A990-0095-460D-8986-87075E1F1442}" type="slidenum">
              <a:rPr lang="en-US" smtClean="0"/>
              <a:pPr eaLnBrk="1" hangingPunct="1"/>
              <a:t>17</a:t>
            </a:fld>
            <a:endParaRPr lang="en-US" smtClean="0"/>
          </a:p>
        </p:txBody>
      </p:sp>
      <p:sp>
        <p:nvSpPr>
          <p:cNvPr id="51203"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ln/>
        </p:spPr>
        <p:txBody>
          <a:bodyPr/>
          <a:lstStyle/>
          <a:p>
            <a:r>
              <a:rPr lang="en-US" smtClean="0">
                <a:latin typeface="Calibri" pitchFamily="34" charset="0"/>
              </a:rPr>
              <a:t>The demand for a public good is somewhat unusual. Suppose Adams and Benson are the only two people in society and their marginal willingness to pay for  a public good, national defense, is as shown in the columns of the table.  Notice that the schedules in Table 5.3 are price quantity schedules reflecting demand.  To find the demand for a public good we add the total price each individual is willing to pay for the unit rather than summing the quantities at each price.</a:t>
            </a:r>
          </a:p>
          <a:p>
            <a:endParaRPr 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EC1F1F-91FA-4809-808E-A2D256DC182F}" type="slidenum">
              <a:rPr lang="en-US" smtClean="0"/>
              <a:pPr eaLnBrk="1" hangingPunct="1"/>
              <a:t>18</a:t>
            </a:fld>
            <a:endParaRPr lang="en-US" smtClean="0"/>
          </a:p>
        </p:txBody>
      </p:sp>
      <p:sp>
        <p:nvSpPr>
          <p:cNvPr id="52227"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ln/>
        </p:spPr>
        <p:txBody>
          <a:bodyPr/>
          <a:lstStyle/>
          <a:p>
            <a:pPr>
              <a:defRPr/>
            </a:pPr>
            <a:r>
              <a:rPr lang="en-US" dirty="0" smtClean="0">
                <a:latin typeface="+mn-lt"/>
              </a:rPr>
              <a:t>Shown here is the individual’s willingness-to-pay curves D1 and D2 for Adams and Benson, the only two people in the economy. The collective demand curve for a public good is found by summing vertically the individual willingness-to-pay curves, D1 and D2, for Adams and Benson. The supply curve of the public good is upward sloping, reflecting rising marginal costs. The optimal amount of the public good is 3 units, determined by the intersection of D</a:t>
            </a:r>
            <a:r>
              <a:rPr lang="en-US" baseline="-25000" dirty="0" smtClean="0">
                <a:latin typeface="+mn-lt"/>
              </a:rPr>
              <a:t>c </a:t>
            </a:r>
            <a:r>
              <a:rPr lang="en-US" dirty="0" smtClean="0">
                <a:latin typeface="+mn-lt"/>
              </a:rPr>
              <a:t>and S. At that output, the marginal benefit (reflected in the collective demand curve D</a:t>
            </a:r>
            <a:r>
              <a:rPr lang="en-US" baseline="-25000" dirty="0" smtClean="0">
                <a:latin typeface="+mn-lt"/>
              </a:rPr>
              <a:t>c</a:t>
            </a:r>
            <a:r>
              <a:rPr lang="en-US" dirty="0" smtClean="0">
                <a:latin typeface="+mn-lt"/>
              </a:rPr>
              <a:t>) equals marginal cost (reflected in the supply curve 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1F7905-1374-4B83-AC81-8339C092C3DE}" type="slidenum">
              <a:rPr lang="en-US" smtClean="0"/>
              <a:pPr eaLnBrk="1" hangingPunct="1"/>
              <a:t>19</a:t>
            </a:fld>
            <a:endParaRPr 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ln/>
        </p:spPr>
        <p:txBody>
          <a:bodyPr/>
          <a:lstStyle/>
          <a:p>
            <a:pPr eaLnBrk="1" hangingPunct="1"/>
            <a:r>
              <a:rPr lang="en-US" smtClean="0">
                <a:latin typeface="Calibri" pitchFamily="34" charset="0"/>
              </a:rPr>
              <a:t>Government can use a cost-benefit analysis which is a practical way to decide whether to produce a good and how much to produce.  Government might use this method in determining whether or not to build a new highway.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AA387F-F589-4261-B577-DAD047A98641}" type="slidenum">
              <a:rPr lang="en-US" smtClean="0"/>
              <a:pPr eaLnBrk="1" hangingPunct="1"/>
              <a:t>2</a:t>
            </a:fld>
            <a:endParaRPr lang="en-US" smtClean="0"/>
          </a:p>
        </p:txBody>
      </p:sp>
      <p:sp>
        <p:nvSpPr>
          <p:cNvPr id="35843"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ln/>
        </p:spPr>
        <p:txBody>
          <a:bodyPr/>
          <a:lstStyle/>
          <a:p>
            <a:pPr eaLnBrk="1" hangingPunct="1">
              <a:defRPr/>
            </a:pPr>
            <a:r>
              <a:rPr lang="en-US" dirty="0" smtClean="0">
                <a:latin typeface="+mn-lt"/>
              </a:rPr>
              <a:t>Market failure occurs when the competitive market system produces the “wrong” amounts of certain goods or services, or fails to provide any at all.</a:t>
            </a:r>
          </a:p>
          <a:p>
            <a:pPr eaLnBrk="1" hangingPunct="1">
              <a:defRPr/>
            </a:pPr>
            <a:r>
              <a:rPr lang="en-US" dirty="0" smtClean="0">
                <a:latin typeface="+mn-lt"/>
              </a:rPr>
              <a:t>Resources are either over-allocated to the production of the good or under-allocated to the production of the good.</a:t>
            </a:r>
          </a:p>
          <a:p>
            <a:pPr eaLnBrk="1" hangingPunct="1">
              <a:defRPr/>
            </a:pPr>
            <a:endParaRPr lang="en-US" dirty="0" smtClean="0"/>
          </a:p>
          <a:p>
            <a:pPr eaLnBrk="1" hangingPunct="1">
              <a:defRPr/>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E591E5-F574-4347-8BE7-5FD43E4BCB89}" type="slidenum">
              <a:rPr lang="en-US" smtClean="0"/>
              <a:pPr eaLnBrk="1" hangingPunct="1"/>
              <a:t>20</a:t>
            </a:fld>
            <a:endParaRPr lang="en-US" smtClean="0"/>
          </a:p>
        </p:txBody>
      </p:sp>
      <p:sp>
        <p:nvSpPr>
          <p:cNvPr id="54275"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ln/>
        </p:spPr>
        <p:txBody>
          <a:bodyPr/>
          <a:lstStyle/>
          <a:p>
            <a:r>
              <a:rPr lang="en-US" smtClean="0">
                <a:latin typeface="Calibri" pitchFamily="34" charset="0"/>
              </a:rPr>
              <a:t>The table shows that the total annual benefit (column 4) exceeds the total annual cost (column 2) for plans A, B, and C, indicating that some highway construction is economically justifiable. We see this directly in column 6, where total costs (column 2) are subtracted from total annual benefits (column 4). Net benefits are positive for plans A, B, and C. Plan D is not economically justifiable because net benefits are negative, but the question of optimal size or scope for this project remains. By comparing the marginal cost (the change in total cost) and the marginal benefit (the change in total benefit) we can determine the answer. The guideline is well known to you from previous discussions: Increase an activity, project, or output as long as the marginal benefit (column 5) exceeds the marginal cost (column 3). Stop the activity at, or as close as possible to, the point at which the marginal benefit equals the marginal cost. Do not undertake a project for which marginal cost exceeds marginal benefit.  In this case, plan C (building new four-lane highways) is the best plan. Plans A and B are too modest; the marginal benefits exceed the marginal costs, and there is a better option. Plan D’s marginal cost ($10 billion) exceeds the marginal benefit ($3 billion) and therefore cannot be justified; it overallocates resources to the project.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6375A0-295C-47EB-9EC8-2D9CE355728F}" type="slidenum">
              <a:rPr lang="en-US" smtClean="0"/>
              <a:pPr eaLnBrk="1" hangingPunct="1"/>
              <a:t>21</a:t>
            </a:fld>
            <a:endParaRPr lang="en-US" smtClean="0"/>
          </a:p>
        </p:txBody>
      </p:sp>
      <p:sp>
        <p:nvSpPr>
          <p:cNvPr id="55299"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ln/>
        </p:spPr>
        <p:txBody>
          <a:bodyPr/>
          <a:lstStyle/>
          <a:p>
            <a:pPr eaLnBrk="1" hangingPunct="1"/>
            <a:r>
              <a:rPr lang="en-US" smtClean="0">
                <a:latin typeface="Calibri" pitchFamily="34" charset="0"/>
              </a:rPr>
              <a:t>Quasi‑public goods are those that have large positive externalities, so government will sponsor their provision.  Otherwise, if they were produced in the private market they would be underproduced.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A44A01-CB49-47DE-AEBD-792734D75DBD}" type="slidenum">
              <a:rPr lang="en-US" smtClean="0"/>
              <a:pPr eaLnBrk="1" hangingPunct="1"/>
              <a:t>22</a:t>
            </a:fld>
            <a:endParaRPr lang="en-US" smtClean="0"/>
          </a:p>
        </p:txBody>
      </p:sp>
      <p:sp>
        <p:nvSpPr>
          <p:cNvPr id="56323"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ln/>
        </p:spPr>
        <p:txBody>
          <a:bodyPr/>
          <a:lstStyle/>
          <a:p>
            <a:pPr eaLnBrk="1" hangingPunct="1"/>
            <a:r>
              <a:rPr lang="en-US" smtClean="0">
                <a:latin typeface="Calibri" pitchFamily="34" charset="0"/>
              </a:rPr>
              <a:t>The government taxes individuals and businesses which reduces their incomes and reduces demand for private goods, but increases the production of public goods when government spends that tax revenue.</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1CEB9F-76F6-4037-866A-8C49D2BB60FD}" type="slidenum">
              <a:rPr lang="en-US" smtClean="0"/>
              <a:pPr eaLnBrk="1" hangingPunct="1"/>
              <a:t>23</a:t>
            </a:fld>
            <a:endParaRPr lang="en-US" smtClean="0"/>
          </a:p>
        </p:txBody>
      </p:sp>
      <p:sp>
        <p:nvSpPr>
          <p:cNvPr id="57347"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eaLnBrk="1" hangingPunct="1"/>
            <a:r>
              <a:rPr lang="en-US" smtClean="0">
                <a:latin typeface="Calibri" pitchFamily="34" charset="0"/>
              </a:rPr>
              <a:t>Positive externalities occur when a third person, or persons, is affected by the transaction in a positive way.  The good is underproduced when positive externalities are present.  The equilibrium output will be smaller than the efficient output because the consumer is willing to pay a price equal to the consumer’s individual marginal benefit, but no more.  Since social benefits exist in addition to the private benefit, the government must either aid the producer to encourage more output, or engage in its own production of the item with the external benefits.</a:t>
            </a:r>
          </a:p>
          <a:p>
            <a:pPr eaLnBrk="1" hangingPunct="1"/>
            <a:r>
              <a:rPr lang="en-US" smtClean="0">
                <a:latin typeface="Calibri" pitchFamily="34" charset="0"/>
              </a:rPr>
              <a:t>Negative externalities occur when a third person, or persons, external to the transaction is affected from the transaction in a negative way.  The good is overproduced and the equilibrium output will be greater than the efficient output.  This is because the producer, who is not bearing the full cost of production, will be able to produce more at a lower price than the efficient level, which would exist if true costs were reflected in the production decision.</a:t>
            </a:r>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0CF2BD-98F0-44C6-99D7-92F28CC2233D}" type="slidenum">
              <a:rPr lang="en-US" smtClean="0"/>
              <a:pPr eaLnBrk="1" hangingPunct="1"/>
              <a:t>24</a:t>
            </a:fld>
            <a:endParaRPr lang="en-US" smtClean="0"/>
          </a:p>
        </p:txBody>
      </p:sp>
      <p:sp>
        <p:nvSpPr>
          <p:cNvPr id="58371"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ln/>
        </p:spPr>
        <p:txBody>
          <a:bodyPr/>
          <a:lstStyle/>
          <a:p>
            <a:pPr>
              <a:defRPr/>
            </a:pPr>
            <a:r>
              <a:rPr lang="en-US" dirty="0" smtClean="0">
                <a:latin typeface="+mn-lt"/>
              </a:rPr>
              <a:t>With negative externalities borne by society, the producers’ supply curve S is to the right of (below) the total-cost supply curve S</a:t>
            </a:r>
            <a:r>
              <a:rPr lang="en-US" baseline="-25000" dirty="0" smtClean="0">
                <a:latin typeface="+mn-lt"/>
              </a:rPr>
              <a:t>t</a:t>
            </a:r>
            <a:r>
              <a:rPr lang="en-US" dirty="0" smtClean="0">
                <a:latin typeface="+mn-lt"/>
              </a:rPr>
              <a:t>. Consequently, the equilibrium output </a:t>
            </a:r>
            <a:r>
              <a:rPr lang="en-US" dirty="0" err="1" smtClean="0">
                <a:latin typeface="+mn-lt"/>
              </a:rPr>
              <a:t>Q</a:t>
            </a:r>
            <a:r>
              <a:rPr lang="en-US" baseline="-25000" dirty="0" err="1" smtClean="0">
                <a:latin typeface="+mn-lt"/>
              </a:rPr>
              <a:t>e</a:t>
            </a:r>
            <a:r>
              <a:rPr lang="en-US" dirty="0" smtClean="0">
                <a:latin typeface="+mn-lt"/>
              </a:rPr>
              <a:t> is greater than the optimal output </a:t>
            </a:r>
            <a:r>
              <a:rPr lang="en-US" dirty="0" err="1" smtClean="0">
                <a:latin typeface="+mn-lt"/>
              </a:rPr>
              <a:t>Q</a:t>
            </a:r>
            <a:r>
              <a:rPr lang="en-US" baseline="-25000" dirty="0" err="1" smtClean="0">
                <a:latin typeface="+mn-lt"/>
              </a:rPr>
              <a:t>o</a:t>
            </a:r>
            <a:r>
              <a:rPr lang="en-US" dirty="0" smtClean="0">
                <a:latin typeface="+mn-lt"/>
              </a:rPr>
              <a:t>, and the efficiency loss is </a:t>
            </a:r>
            <a:r>
              <a:rPr lang="en-US" dirty="0" err="1" smtClean="0">
                <a:latin typeface="+mn-lt"/>
              </a:rPr>
              <a:t>abc</a:t>
            </a:r>
            <a:r>
              <a:rPr lang="en-US" dirty="0" smtClean="0">
                <a:latin typeface="+mn-lt"/>
              </a:rPr>
              <a:t>.  When positive externalities accrue to society, the market demand curve D is to the left of (below) the total-benefit demand curve D</a:t>
            </a:r>
            <a:r>
              <a:rPr lang="en-US" baseline="-25000" dirty="0" smtClean="0">
                <a:latin typeface="+mn-lt"/>
              </a:rPr>
              <a:t>t</a:t>
            </a:r>
            <a:r>
              <a:rPr lang="en-US" dirty="0" smtClean="0">
                <a:latin typeface="+mn-lt"/>
              </a:rPr>
              <a:t>. As a result, the equilibrium output, </a:t>
            </a:r>
            <a:r>
              <a:rPr lang="en-US" dirty="0" err="1" smtClean="0">
                <a:latin typeface="+mn-lt"/>
              </a:rPr>
              <a:t>Q</a:t>
            </a:r>
            <a:r>
              <a:rPr lang="en-US" baseline="-25000" dirty="0" err="1" smtClean="0">
                <a:latin typeface="+mn-lt"/>
              </a:rPr>
              <a:t>e</a:t>
            </a:r>
            <a:r>
              <a:rPr lang="en-US" dirty="0" smtClean="0">
                <a:latin typeface="+mn-lt"/>
              </a:rPr>
              <a:t> is less than the optimal output </a:t>
            </a:r>
            <a:r>
              <a:rPr lang="en-US" dirty="0" err="1" smtClean="0">
                <a:latin typeface="+mn-lt"/>
              </a:rPr>
              <a:t>Q</a:t>
            </a:r>
            <a:r>
              <a:rPr lang="en-US" baseline="-25000" dirty="0" err="1" smtClean="0">
                <a:latin typeface="+mn-lt"/>
              </a:rPr>
              <a:t>o</a:t>
            </a:r>
            <a:r>
              <a:rPr lang="en-US" dirty="0" smtClean="0">
                <a:latin typeface="+mn-lt"/>
              </a:rPr>
              <a:t>, and the efficiency loss is xyz.</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66B37B-99D6-4881-9E9C-55C278242B48}" type="slidenum">
              <a:rPr lang="en-US" smtClean="0"/>
              <a:pPr eaLnBrk="1" hangingPunct="1"/>
              <a:t>25</a:t>
            </a:fld>
            <a:endParaRPr lang="en-US" smtClean="0"/>
          </a:p>
        </p:txBody>
      </p:sp>
      <p:sp>
        <p:nvSpPr>
          <p:cNvPr id="59395"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ln/>
        </p:spPr>
        <p:txBody>
          <a:bodyPr/>
          <a:lstStyle/>
          <a:p>
            <a:pPr>
              <a:defRPr/>
            </a:pPr>
            <a:r>
              <a:rPr lang="en-US" dirty="0" smtClean="0">
                <a:latin typeface="+mn-lt"/>
              </a:rPr>
              <a:t>Negative externalities result in an </a:t>
            </a:r>
            <a:r>
              <a:rPr lang="en-US" dirty="0" err="1" smtClean="0">
                <a:latin typeface="+mn-lt"/>
              </a:rPr>
              <a:t>overallocation</a:t>
            </a:r>
            <a:r>
              <a:rPr lang="en-US" dirty="0" smtClean="0">
                <a:latin typeface="+mn-lt"/>
              </a:rPr>
              <a:t> of resources.  Government can correct this </a:t>
            </a:r>
            <a:r>
              <a:rPr lang="en-US" dirty="0" err="1" smtClean="0">
                <a:latin typeface="+mn-lt"/>
              </a:rPr>
              <a:t>overallocation</a:t>
            </a:r>
            <a:r>
              <a:rPr lang="en-US" dirty="0" smtClean="0">
                <a:latin typeface="+mn-lt"/>
              </a:rPr>
              <a:t> in two ways: (1) using direct controls which reduce supply by driving up costs of production and would shift the supply curve and reduce output, or (2) imposing a specific tax, T, to the extent that the cost of producing the goods increases, which would also shift the supply curve to the left, eliminating the </a:t>
            </a:r>
            <a:r>
              <a:rPr lang="en-US" dirty="0" err="1" smtClean="0">
                <a:latin typeface="+mn-lt"/>
              </a:rPr>
              <a:t>overallocation</a:t>
            </a:r>
            <a:r>
              <a:rPr lang="en-US" dirty="0" smtClean="0">
                <a:latin typeface="+mn-lt"/>
              </a:rPr>
              <a:t> of resources and thus the efficiency loss.</a:t>
            </a:r>
          </a:p>
          <a:p>
            <a:pPr eaLnBrk="1" hangingPunct="1">
              <a:defRPr/>
            </a:pPr>
            <a:r>
              <a:rPr lang="en-US" dirty="0" smtClean="0">
                <a:latin typeface="+mn-lt"/>
              </a:rPr>
              <a:t>When positive externalities are present, the equilibrium output will be smaller than the efficient output because the consumer is willing to pay a price equal to the consumer’s individual marginal benefit, but no more.  Since social benefits exist in addition to the private benefit, the government must engage in its own production of the item or aid the producer with subsidies to encourage more production.</a:t>
            </a:r>
          </a:p>
          <a:p>
            <a:pPr eaLnBrk="1" hangingPunct="1">
              <a:defRPr/>
            </a:pPr>
            <a:r>
              <a:rPr lang="en-US" dirty="0" smtClean="0">
                <a:latin typeface="+mn-lt"/>
              </a:rPr>
              <a:t>In either case, the supply curve shifts to the right which lowers the equilibrium price and leads to a greater equilibrium output level.</a:t>
            </a:r>
          </a:p>
          <a:p>
            <a:pPr eaLnBrk="1" hangingPunct="1">
              <a:defRPr/>
            </a:pPr>
            <a:endParaRPr lang="en-US" dirty="0" smtClean="0"/>
          </a:p>
          <a:p>
            <a:pPr>
              <a:defRPr/>
            </a:pPr>
            <a:endParaRPr lang="en-US" dirty="0" smtClean="0">
              <a:latin typeface="+mn-l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7AD0E1-48E4-456D-9FAD-9112C0361D13}" type="slidenum">
              <a:rPr lang="en-US" smtClean="0"/>
              <a:pPr eaLnBrk="1" hangingPunct="1"/>
              <a:t>26</a:t>
            </a:fld>
            <a:endParaRPr lang="en-US" smtClean="0"/>
          </a:p>
        </p:txBody>
      </p:sp>
      <p:sp>
        <p:nvSpPr>
          <p:cNvPr id="60419"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ln/>
        </p:spPr>
        <p:txBody>
          <a:bodyPr/>
          <a:lstStyle/>
          <a:p>
            <a:pPr>
              <a:defRPr/>
            </a:pPr>
            <a:r>
              <a:rPr lang="en-US" dirty="0" smtClean="0">
                <a:latin typeface="+mn-lt"/>
              </a:rPr>
              <a:t>(a) Negative externalities result in an </a:t>
            </a:r>
            <a:r>
              <a:rPr lang="en-US" dirty="0" err="1" smtClean="0">
                <a:latin typeface="+mn-lt"/>
              </a:rPr>
              <a:t>overallocation</a:t>
            </a:r>
            <a:r>
              <a:rPr lang="en-US" dirty="0" smtClean="0">
                <a:latin typeface="+mn-lt"/>
              </a:rPr>
              <a:t> of resources. (b) Government can correct this </a:t>
            </a:r>
            <a:r>
              <a:rPr lang="en-US" dirty="0" err="1" smtClean="0">
                <a:latin typeface="+mn-lt"/>
              </a:rPr>
              <a:t>overallocation</a:t>
            </a:r>
            <a:r>
              <a:rPr lang="en-US" dirty="0" smtClean="0">
                <a:latin typeface="+mn-lt"/>
              </a:rPr>
              <a:t> in two ways: (1) using direct controls, which would shift the supply curve from S to S</a:t>
            </a:r>
            <a:r>
              <a:rPr lang="en-US" baseline="-25000" dirty="0" smtClean="0">
                <a:latin typeface="+mn-lt"/>
              </a:rPr>
              <a:t>t</a:t>
            </a:r>
            <a:r>
              <a:rPr lang="en-US" dirty="0" smtClean="0">
                <a:latin typeface="+mn-lt"/>
              </a:rPr>
              <a:t> and reduce output from </a:t>
            </a:r>
            <a:r>
              <a:rPr lang="en-US" dirty="0" err="1" smtClean="0">
                <a:latin typeface="+mn-lt"/>
              </a:rPr>
              <a:t>Q</a:t>
            </a:r>
            <a:r>
              <a:rPr lang="en-US" baseline="-25000" dirty="0" err="1" smtClean="0">
                <a:latin typeface="+mn-lt"/>
              </a:rPr>
              <a:t>e</a:t>
            </a:r>
            <a:r>
              <a:rPr lang="en-US" dirty="0" smtClean="0">
                <a:latin typeface="+mn-lt"/>
              </a:rPr>
              <a:t> to </a:t>
            </a:r>
            <a:r>
              <a:rPr lang="en-US" dirty="0" err="1" smtClean="0">
                <a:latin typeface="+mn-lt"/>
              </a:rPr>
              <a:t>Q</a:t>
            </a:r>
            <a:r>
              <a:rPr lang="en-US" baseline="-25000" dirty="0" err="1" smtClean="0">
                <a:latin typeface="+mn-lt"/>
              </a:rPr>
              <a:t>o</a:t>
            </a:r>
            <a:r>
              <a:rPr lang="en-US" dirty="0" smtClean="0">
                <a:latin typeface="+mn-lt"/>
              </a:rPr>
              <a:t>, or (2) imposing a specific tax, T, which would also shift the supply curve from S to S</a:t>
            </a:r>
            <a:r>
              <a:rPr lang="en-US" baseline="-25000" dirty="0" smtClean="0">
                <a:latin typeface="+mn-lt"/>
              </a:rPr>
              <a:t>t</a:t>
            </a:r>
            <a:r>
              <a:rPr lang="en-US" dirty="0" smtClean="0">
                <a:latin typeface="+mn-lt"/>
              </a:rPr>
              <a:t>, eliminating the </a:t>
            </a:r>
            <a:r>
              <a:rPr lang="en-US" dirty="0" err="1" smtClean="0">
                <a:latin typeface="+mn-lt"/>
              </a:rPr>
              <a:t>overallocation</a:t>
            </a:r>
            <a:r>
              <a:rPr lang="en-US" dirty="0" smtClean="0">
                <a:latin typeface="+mn-lt"/>
              </a:rPr>
              <a:t> of resources and thus the efficiency loss.</a:t>
            </a:r>
          </a:p>
          <a:p>
            <a:pPr>
              <a:defRPr/>
            </a:pPr>
            <a:endParaRPr lang="en-US" dirty="0" smtClean="0">
              <a:latin typeface="+mn-l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28EBAC-EE6C-4810-9336-D405AD5E277C}" type="slidenum">
              <a:rPr lang="en-US" smtClean="0"/>
              <a:pPr eaLnBrk="1" hangingPunct="1"/>
              <a:t>27</a:t>
            </a:fld>
            <a:endParaRPr lang="en-US" smtClean="0"/>
          </a:p>
        </p:txBody>
      </p:sp>
      <p:sp>
        <p:nvSpPr>
          <p:cNvPr id="61443"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ln/>
        </p:spPr>
        <p:txBody>
          <a:bodyPr/>
          <a:lstStyle/>
          <a:p>
            <a:r>
              <a:rPr lang="en-US" smtClean="0">
                <a:latin typeface="Calibri" pitchFamily="34" charset="0"/>
              </a:rPr>
              <a:t>(a) Positive externalities result in an underallocation of resources. (b) This underallocation can be corrected through a subsidy to consumers, which shifts market demand from D to D</a:t>
            </a:r>
            <a:r>
              <a:rPr lang="en-US" baseline="-25000" smtClean="0">
                <a:latin typeface="Calibri" pitchFamily="34" charset="0"/>
              </a:rPr>
              <a:t>t</a:t>
            </a:r>
            <a:r>
              <a:rPr lang="en-US" smtClean="0">
                <a:latin typeface="Calibri" pitchFamily="34" charset="0"/>
              </a:rPr>
              <a:t> and increases output from Q</a:t>
            </a:r>
            <a:r>
              <a:rPr lang="en-US" baseline="-25000" smtClean="0">
                <a:latin typeface="Calibri" pitchFamily="34" charset="0"/>
              </a:rPr>
              <a:t>e</a:t>
            </a:r>
            <a:r>
              <a:rPr lang="en-US" smtClean="0">
                <a:latin typeface="Calibri" pitchFamily="34" charset="0"/>
              </a:rPr>
              <a:t> to Q</a:t>
            </a:r>
            <a:r>
              <a:rPr lang="en-US" baseline="-25000" smtClean="0">
                <a:latin typeface="Calibri" pitchFamily="34" charset="0"/>
              </a:rPr>
              <a:t>0</a:t>
            </a:r>
            <a:r>
              <a:rPr lang="en-US" smtClean="0">
                <a:latin typeface="Calibri" pitchFamily="34" charset="0"/>
              </a:rPr>
              <a:t>. (c) Alternatively, the underallocation can be eliminated by providing producers with a subsidy of U, which shifts their supply curve from S</a:t>
            </a:r>
            <a:r>
              <a:rPr lang="en-US" baseline="-25000" smtClean="0">
                <a:latin typeface="Calibri" pitchFamily="34" charset="0"/>
              </a:rPr>
              <a:t>t </a:t>
            </a:r>
            <a:r>
              <a:rPr lang="en-US" smtClean="0">
                <a:latin typeface="Calibri" pitchFamily="34" charset="0"/>
              </a:rPr>
              <a:t>to S’</a:t>
            </a:r>
            <a:r>
              <a:rPr lang="en-US" baseline="-25000" smtClean="0">
                <a:latin typeface="Calibri" pitchFamily="34" charset="0"/>
              </a:rPr>
              <a:t>t</a:t>
            </a:r>
            <a:r>
              <a:rPr lang="en-US" baseline="30000" smtClean="0">
                <a:latin typeface="Calibri" pitchFamily="34" charset="0"/>
              </a:rPr>
              <a:t>   </a:t>
            </a:r>
            <a:r>
              <a:rPr lang="en-US" smtClean="0">
                <a:latin typeface="Calibri" pitchFamily="34" charset="0"/>
              </a:rPr>
              <a:t>and increases output from Q</a:t>
            </a:r>
            <a:r>
              <a:rPr lang="en-US" baseline="-25000" smtClean="0">
                <a:latin typeface="Calibri" pitchFamily="34" charset="0"/>
              </a:rPr>
              <a:t>e</a:t>
            </a:r>
            <a:r>
              <a:rPr lang="en-US" smtClean="0">
                <a:latin typeface="Calibri" pitchFamily="34" charset="0"/>
              </a:rPr>
              <a:t> to Q</a:t>
            </a:r>
            <a:r>
              <a:rPr lang="en-US" baseline="-25000" smtClean="0">
                <a:latin typeface="Calibri" pitchFamily="34" charset="0"/>
              </a:rPr>
              <a:t>0</a:t>
            </a:r>
            <a:r>
              <a:rPr lang="en-US" smtClean="0">
                <a:latin typeface="Calibri" pitchFamily="34" charset="0"/>
              </a:rPr>
              <a:t>.  This eliminates the underallocation of output, and thus the efficiency loss, shown in graph (a).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AADFF0-54C4-4282-A0E0-57C2A2BC06F7}" type="slidenum">
              <a:rPr lang="en-US" smtClean="0"/>
              <a:pPr eaLnBrk="1" hangingPunct="1"/>
              <a:t>28</a:t>
            </a:fld>
            <a:endParaRPr lang="en-US" smtClean="0"/>
          </a:p>
        </p:txBody>
      </p:sp>
      <p:sp>
        <p:nvSpPr>
          <p:cNvPr id="62467"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ln/>
        </p:spPr>
        <p:txBody>
          <a:bodyPr/>
          <a:lstStyle/>
          <a:p>
            <a:pPr eaLnBrk="1" hangingPunct="1">
              <a:defRPr/>
            </a:pPr>
            <a:r>
              <a:rPr lang="en-US" dirty="0" smtClean="0">
                <a:latin typeface="+mn-lt"/>
              </a:rPr>
              <a:t>This table lists several methods for correcting externalities.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E1B241-8F56-470F-972A-41F9D6FD60D9}" type="slidenum">
              <a:rPr lang="en-US" smtClean="0"/>
              <a:pPr eaLnBrk="1" hangingPunct="1"/>
              <a:t>29</a:t>
            </a:fld>
            <a:endParaRPr lang="en-US" smtClean="0"/>
          </a:p>
        </p:txBody>
      </p:sp>
      <p:sp>
        <p:nvSpPr>
          <p:cNvPr id="63491"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ln/>
        </p:spPr>
        <p:txBody>
          <a:bodyPr/>
          <a:lstStyle/>
          <a:p>
            <a:pPr>
              <a:defRPr/>
            </a:pPr>
            <a:r>
              <a:rPr lang="en-US" dirty="0" smtClean="0">
                <a:latin typeface="+mn-lt"/>
              </a:rPr>
              <a:t>Reducing pollution and negative externalities is not free. Society must decide how much pollution abatement it wants to “buy”. High costs may mean that totally eliminating pollution may not be desirable. The marginal cost rises as pollution is reduced more and more and at some point the marginal cost is higher than the marginal benefit. Additional actions to reduce pollution will therefore lower society’s well-being because total costs will rise more than total benefits.</a:t>
            </a:r>
          </a:p>
          <a:p>
            <a:pPr>
              <a:defRPr/>
            </a:pPr>
            <a:r>
              <a:rPr lang="en-US" dirty="0" smtClean="0">
                <a:latin typeface="+mn-lt"/>
              </a:rPr>
              <a:t>The optimal amount of externality reduction—in this case, pollution abatement—occurs at Q</a:t>
            </a:r>
            <a:r>
              <a:rPr lang="en-US" baseline="-25000" dirty="0" smtClean="0">
                <a:latin typeface="+mn-lt"/>
              </a:rPr>
              <a:t>1</a:t>
            </a:r>
            <a:r>
              <a:rPr lang="en-US" dirty="0" smtClean="0">
                <a:latin typeface="+mn-lt"/>
              </a:rPr>
              <a:t>, where society’s marginal cost, MC, and marginal benefit, MB, of reducing the spillover are equal.</a:t>
            </a:r>
          </a:p>
          <a:p>
            <a:pPr>
              <a:defRPr/>
            </a:pPr>
            <a:endParaRPr lang="en-US" dirty="0" smtClean="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6B0104-E6D0-4A73-9332-3B8FA8FA0CA6}" type="slidenum">
              <a:rPr lang="en-US" smtClean="0"/>
              <a:pPr eaLnBrk="1" hangingPunct="1"/>
              <a:t>3</a:t>
            </a:fld>
            <a:endParaRPr lang="en-US" smtClean="0"/>
          </a:p>
        </p:txBody>
      </p:sp>
      <p:sp>
        <p:nvSpPr>
          <p:cNvPr id="36867"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ln/>
        </p:spPr>
        <p:txBody>
          <a:bodyPr/>
          <a:lstStyle/>
          <a:p>
            <a:pPr eaLnBrk="1" hangingPunct="1">
              <a:defRPr/>
            </a:pPr>
            <a:r>
              <a:rPr lang="en-US" dirty="0" smtClean="0">
                <a:latin typeface="+mn-lt"/>
              </a:rPr>
              <a:t>Demand-side market failures occur because there are situations where it is impossible to charge all consumers, or any consumers, the price that they are willing to pay.  For example: a public fireworks display. People don’t have to pay to enjoy the display.  Private firms would be unwilling to produce outdoor displays as it will be impossible to raise enough revenue to cover production costs.  Firm can’t prevent people from watching the fireworks if they didn’t pay.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42862D-1BF5-47BA-A263-F6E42EC11987}" type="slidenum">
              <a:rPr lang="en-US" smtClean="0"/>
              <a:pPr eaLnBrk="1" hangingPunct="1"/>
              <a:t>30</a:t>
            </a:fld>
            <a:endParaRPr lang="en-US" smtClean="0"/>
          </a:p>
        </p:txBody>
      </p:sp>
      <p:sp>
        <p:nvSpPr>
          <p:cNvPr id="64515"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ln/>
        </p:spPr>
        <p:txBody>
          <a:bodyPr/>
          <a:lstStyle/>
          <a:p>
            <a:pPr eaLnBrk="1" hangingPunct="1"/>
            <a:r>
              <a:rPr lang="en-US" smtClean="0">
                <a:latin typeface="Calibri" pitchFamily="34" charset="0"/>
              </a:rPr>
              <a:t>The Coase theorem suggests that under the right conditions private bargaining can solve externality problems, thus government intervention may not always be necessary.  Government can have a role in the economy to correct externalities.  This is not easy; it is time consuming and costly.  There is always the chance that a government failure may occur.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D1B956-537B-4C99-BFA8-A01487F43349}" type="slidenum">
              <a:rPr lang="en-US" smtClean="0"/>
              <a:pPr eaLnBrk="1" hangingPunct="1"/>
              <a:t>31</a:t>
            </a:fld>
            <a:endParaRPr lang="en-US" smtClean="0"/>
          </a:p>
        </p:txBody>
      </p:sp>
      <p:sp>
        <p:nvSpPr>
          <p:cNvPr id="65539"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ln/>
        </p:spPr>
        <p:txBody>
          <a:bodyPr/>
          <a:lstStyle/>
          <a:p>
            <a:pPr eaLnBrk="1" hangingPunct="1"/>
            <a:r>
              <a:rPr lang="en-US" smtClean="0">
                <a:latin typeface="Calibri" pitchFamily="34" charset="0"/>
              </a:rPr>
              <a:t>With a cap and trade program, only firms that have purchased permits can pollute.  Firms who need to pollute more have the opportunity to buy more pollution rights from other firms who don’t need to pollute as much.  This limits the total amount of pollution, but how much each firm emits is based on a market system. The tax is imposed on the basis of how much carbon each good contains.  This tax works by raising the cost of polluting and reducing the consumption and the amount of CO</a:t>
            </a:r>
            <a:r>
              <a:rPr lang="en-US" baseline="-25000" smtClean="0">
                <a:latin typeface="Calibri" pitchFamily="34" charset="0"/>
              </a:rPr>
              <a:t>2</a:t>
            </a:r>
            <a:r>
              <a:rPr lang="en-US" smtClean="0">
                <a:latin typeface="Calibri" pitchFamily="34" charset="0"/>
              </a:rPr>
              <a:t>.</a:t>
            </a:r>
          </a:p>
          <a:p>
            <a:pPr eaLnBrk="1" hangingPunct="1"/>
            <a:endParaRPr lang="en-US" smtClean="0">
              <a:latin typeface="Calibri" pitchFamily="34" charset="0"/>
            </a:endParaRP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BF4C5D-765B-42D9-B373-CD780D633789}" type="slidenum">
              <a:rPr lang="en-US" smtClean="0"/>
              <a:pPr eaLnBrk="1" hangingPunct="1"/>
              <a:t>4</a:t>
            </a:fld>
            <a:endParaRPr lang="en-US" smtClean="0"/>
          </a:p>
        </p:txBody>
      </p:sp>
      <p:sp>
        <p:nvSpPr>
          <p:cNvPr id="37891"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ln/>
        </p:spPr>
        <p:txBody>
          <a:bodyPr/>
          <a:lstStyle/>
          <a:p>
            <a:pPr eaLnBrk="1" hangingPunct="1"/>
            <a:r>
              <a:rPr lang="en-US" smtClean="0">
                <a:latin typeface="Calibri" pitchFamily="34" charset="0"/>
              </a:rPr>
              <a:t>Supply-side market failures occur because there are extra costs associated with producing the good, but the extra costs are not reflected in the supply.  For example, a coal-burning power plant: The firm running the plant pays for the land, labor, capital, and entrepreneurship that it uses to generate electricity, but it does not pay for the smoke it releases into the atmosphere and the damage that it causes to the atmosphere.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52B970-8C8C-4116-9079-BEDD5558EA20}" type="slidenum">
              <a:rPr lang="en-US" smtClean="0"/>
              <a:pPr eaLnBrk="1" hangingPunct="1"/>
              <a:t>5</a:t>
            </a:fld>
            <a:endParaRPr lang="en-US" smtClean="0"/>
          </a:p>
        </p:txBody>
      </p:sp>
      <p:sp>
        <p:nvSpPr>
          <p:cNvPr id="38915"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ln/>
        </p:spPr>
        <p:txBody>
          <a:bodyPr/>
          <a:lstStyle/>
          <a:p>
            <a:pPr eaLnBrk="1" hangingPunct="1"/>
            <a:r>
              <a:rPr lang="en-US" smtClean="0">
                <a:latin typeface="Calibri" pitchFamily="34" charset="0"/>
              </a:rPr>
              <a:t>When there aren’t any market failures and demand fully reflects consumers’ willingness to pay while supply reflects all costs, then by producing at equilibrium the market is efficient.  The market is producing the right amount of output that society desires.  An efficient market will maximize the combination of consumer and producer surplus.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DFC7CA-BB6D-49C0-80BF-59E5E0F38035}" type="slidenum">
              <a:rPr lang="en-US" smtClean="0"/>
              <a:pPr eaLnBrk="1" hangingPunct="1"/>
              <a:t>6</a:t>
            </a:fld>
            <a:endParaRPr lang="en-US" smtClean="0"/>
          </a:p>
        </p:txBody>
      </p:sp>
      <p:sp>
        <p:nvSpPr>
          <p:cNvPr id="39939"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ln/>
        </p:spPr>
        <p:txBody>
          <a:bodyPr/>
          <a:lstStyle/>
          <a:p>
            <a:pPr eaLnBrk="1" hangingPunct="1"/>
            <a:r>
              <a:rPr lang="en-US" smtClean="0">
                <a:latin typeface="Calibri" pitchFamily="34" charset="0"/>
              </a:rPr>
              <a:t>When the consumers’ utility exceeds the price paid, consumer surplus is generated.   You receive a consumer surplus any time you were willing to pay a higher price, but paid a much lower price.  Think about buying a new car.  If you walk out of the dealership paying $2000 less than the maximum price you were willing to pay, then you have a surplus of $2000.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38FFE0-2AFC-4877-B7FC-74B0F5007BAD}" type="slidenum">
              <a:rPr lang="en-US" smtClean="0"/>
              <a:pPr eaLnBrk="1" hangingPunct="1"/>
              <a:t>7</a:t>
            </a:fld>
            <a:endParaRPr lang="en-US" smtClean="0"/>
          </a:p>
        </p:txBody>
      </p:sp>
      <p:sp>
        <p:nvSpPr>
          <p:cNvPr id="40963"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ln/>
        </p:spPr>
        <p:txBody>
          <a:bodyPr/>
          <a:lstStyle/>
          <a:p>
            <a:pPr eaLnBrk="1" hangingPunct="1">
              <a:defRPr/>
            </a:pPr>
            <a:r>
              <a:rPr lang="en-US" dirty="0" smtClean="0">
                <a:latin typeface="+mn-lt"/>
              </a:rPr>
              <a:t>This table represents the consumer surplus that each buyer receives.  The surplus is just the difference between the price that they were willing to pay and the price that they actually paid.  It is assumed that all consumers will pay the equilibrium price for the good.  As you can see, not all consumers will have a surplus.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D978FD-839C-4CD1-A5C7-E3C09574B9C1}" type="slidenum">
              <a:rPr lang="en-US" smtClean="0"/>
              <a:pPr eaLnBrk="1" hangingPunct="1"/>
              <a:t>8</a:t>
            </a:fld>
            <a:endParaRPr lang="en-US" smtClean="0"/>
          </a:p>
        </p:txBody>
      </p:sp>
      <p:sp>
        <p:nvSpPr>
          <p:cNvPr id="41987"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ln/>
        </p:spPr>
        <p:txBody>
          <a:bodyPr/>
          <a:lstStyle/>
          <a:p>
            <a:pPr>
              <a:defRPr/>
            </a:pPr>
            <a:r>
              <a:rPr lang="fr-FR" dirty="0" smtClean="0">
                <a:latin typeface="+mn-lt"/>
              </a:rPr>
              <a:t>Consumer surplus—</a:t>
            </a:r>
            <a:r>
              <a:rPr lang="en-US" dirty="0" smtClean="0">
                <a:latin typeface="+mn-lt"/>
              </a:rPr>
              <a:t>shown as the green triangle—is the difference between the maximum prices consumers are willing to pay for a product and the lower equilibrium price, here the equilibrium price is assumed to be $8. For quantity Q</a:t>
            </a:r>
            <a:r>
              <a:rPr lang="en-US" baseline="-25000" dirty="0" smtClean="0">
                <a:latin typeface="+mn-lt"/>
              </a:rPr>
              <a:t>1</a:t>
            </a:r>
            <a:r>
              <a:rPr lang="en-US" dirty="0" smtClean="0">
                <a:latin typeface="+mn-lt"/>
              </a:rPr>
              <a:t>, consumers are willing to pay the sum of the amounts represented by the green triangle and the yellow rectangle. Because they need to pay only the amount shown as the yellow rectangle, the green triangle shows consumer surplus.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2E199F-02EB-4226-B8F2-9FA25C5D7FAD}" type="slidenum">
              <a:rPr lang="en-US" smtClean="0"/>
              <a:pPr eaLnBrk="1" hangingPunct="1"/>
              <a:t>9</a:t>
            </a:fld>
            <a:endParaRPr lang="en-US" smtClean="0"/>
          </a:p>
        </p:txBody>
      </p:sp>
      <p:sp>
        <p:nvSpPr>
          <p:cNvPr id="43011"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ln/>
        </p:spPr>
        <p:txBody>
          <a:bodyPr/>
          <a:lstStyle/>
          <a:p>
            <a:pPr eaLnBrk="1" hangingPunct="1">
              <a:defRPr/>
            </a:pPr>
            <a:r>
              <a:rPr lang="en-US" dirty="0" smtClean="0">
                <a:latin typeface="+mn-lt"/>
              </a:rPr>
              <a:t>When producers receive a price greater than their marginal cost, producer surplus is created.  Again, if you think about being the seller of a car, you have an idea of the lowest possible price that you will accept.  If you receive a price that is higher than this lowest possible price, then you have a surplus or extra benefit.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AA52FE-D7F3-4224-8F17-B7CF0404EB8F}" type="slidenum">
              <a:rPr lang="en-US"/>
              <a:pPr>
                <a:defRPr/>
              </a:pPr>
              <a:t>‹#›</a:t>
            </a:fld>
            <a:endParaRPr lang="en-US"/>
          </a:p>
        </p:txBody>
      </p:sp>
    </p:spTree>
    <p:extLst>
      <p:ext uri="{BB962C8B-B14F-4D97-AF65-F5344CB8AC3E}">
        <p14:creationId xmlns:p14="http://schemas.microsoft.com/office/powerpoint/2010/main" val="1769610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91BC32-8A61-49C4-8A74-67439F4523BD}" type="slidenum">
              <a:rPr lang="en-US"/>
              <a:pPr>
                <a:defRPr/>
              </a:pPr>
              <a:t>‹#›</a:t>
            </a:fld>
            <a:endParaRPr lang="en-US"/>
          </a:p>
        </p:txBody>
      </p:sp>
    </p:spTree>
    <p:extLst>
      <p:ext uri="{BB962C8B-B14F-4D97-AF65-F5344CB8AC3E}">
        <p14:creationId xmlns:p14="http://schemas.microsoft.com/office/powerpoint/2010/main" val="2582668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31C90A-9E81-4BC4-954B-E4367043D626}" type="slidenum">
              <a:rPr lang="en-US"/>
              <a:pPr>
                <a:defRPr/>
              </a:pPr>
              <a:t>‹#›</a:t>
            </a:fld>
            <a:endParaRPr lang="en-US"/>
          </a:p>
        </p:txBody>
      </p:sp>
    </p:spTree>
    <p:extLst>
      <p:ext uri="{BB962C8B-B14F-4D97-AF65-F5344CB8AC3E}">
        <p14:creationId xmlns:p14="http://schemas.microsoft.com/office/powerpoint/2010/main" val="18538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D4FD4D-648A-4062-BB7A-FB9E0110DE72}" type="slidenum">
              <a:rPr lang="en-US"/>
              <a:pPr>
                <a:defRPr/>
              </a:pPr>
              <a:t>‹#›</a:t>
            </a:fld>
            <a:endParaRPr lang="en-US"/>
          </a:p>
        </p:txBody>
      </p:sp>
    </p:spTree>
    <p:extLst>
      <p:ext uri="{BB962C8B-B14F-4D97-AF65-F5344CB8AC3E}">
        <p14:creationId xmlns:p14="http://schemas.microsoft.com/office/powerpoint/2010/main" val="362764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2630BC-81B0-4063-BA2F-CC424EEDC3A7}" type="slidenum">
              <a:rPr lang="en-US"/>
              <a:pPr>
                <a:defRPr/>
              </a:pPr>
              <a:t>‹#›</a:t>
            </a:fld>
            <a:endParaRPr lang="en-US"/>
          </a:p>
        </p:txBody>
      </p:sp>
    </p:spTree>
    <p:extLst>
      <p:ext uri="{BB962C8B-B14F-4D97-AF65-F5344CB8AC3E}">
        <p14:creationId xmlns:p14="http://schemas.microsoft.com/office/powerpoint/2010/main" val="185282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1CEA19-26C8-49D8-B51A-A5F22E3F71F7}" type="slidenum">
              <a:rPr lang="en-US"/>
              <a:pPr>
                <a:defRPr/>
              </a:pPr>
              <a:t>‹#›</a:t>
            </a:fld>
            <a:endParaRPr lang="en-US"/>
          </a:p>
        </p:txBody>
      </p:sp>
    </p:spTree>
    <p:extLst>
      <p:ext uri="{BB962C8B-B14F-4D97-AF65-F5344CB8AC3E}">
        <p14:creationId xmlns:p14="http://schemas.microsoft.com/office/powerpoint/2010/main" val="655113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F9C925-AD00-45E4-8522-1D2F41BF5309}" type="slidenum">
              <a:rPr lang="en-US"/>
              <a:pPr>
                <a:defRPr/>
              </a:pPr>
              <a:t>‹#›</a:t>
            </a:fld>
            <a:endParaRPr lang="en-US"/>
          </a:p>
        </p:txBody>
      </p:sp>
    </p:spTree>
    <p:extLst>
      <p:ext uri="{BB962C8B-B14F-4D97-AF65-F5344CB8AC3E}">
        <p14:creationId xmlns:p14="http://schemas.microsoft.com/office/powerpoint/2010/main" val="142471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4B5BBD-F24E-4721-9B3C-9F8E82CC9F05}" type="slidenum">
              <a:rPr lang="en-US"/>
              <a:pPr>
                <a:defRPr/>
              </a:pPr>
              <a:t>‹#›</a:t>
            </a:fld>
            <a:endParaRPr lang="en-US"/>
          </a:p>
        </p:txBody>
      </p:sp>
    </p:spTree>
    <p:extLst>
      <p:ext uri="{BB962C8B-B14F-4D97-AF65-F5344CB8AC3E}">
        <p14:creationId xmlns:p14="http://schemas.microsoft.com/office/powerpoint/2010/main" val="407135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8C8D284-FBA5-428D-B4A7-7B505A80DD3B}" type="slidenum">
              <a:rPr lang="en-US"/>
              <a:pPr>
                <a:defRPr/>
              </a:pPr>
              <a:t>‹#›</a:t>
            </a:fld>
            <a:endParaRPr lang="en-US"/>
          </a:p>
        </p:txBody>
      </p:sp>
    </p:spTree>
    <p:extLst>
      <p:ext uri="{BB962C8B-B14F-4D97-AF65-F5344CB8AC3E}">
        <p14:creationId xmlns:p14="http://schemas.microsoft.com/office/powerpoint/2010/main" val="99846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A91850-B089-4719-8495-012C5252093D}" type="slidenum">
              <a:rPr lang="en-US"/>
              <a:pPr>
                <a:defRPr/>
              </a:pPr>
              <a:t>‹#›</a:t>
            </a:fld>
            <a:endParaRPr lang="en-US"/>
          </a:p>
        </p:txBody>
      </p:sp>
    </p:spTree>
    <p:extLst>
      <p:ext uri="{BB962C8B-B14F-4D97-AF65-F5344CB8AC3E}">
        <p14:creationId xmlns:p14="http://schemas.microsoft.com/office/powerpoint/2010/main" val="2120435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6DB819-A767-4C94-A3A7-9B06109381FB}" type="slidenum">
              <a:rPr lang="en-US"/>
              <a:pPr>
                <a:defRPr/>
              </a:pPr>
              <a:t>‹#›</a:t>
            </a:fld>
            <a:endParaRPr lang="en-US"/>
          </a:p>
        </p:txBody>
      </p:sp>
    </p:spTree>
    <p:extLst>
      <p:ext uri="{BB962C8B-B14F-4D97-AF65-F5344CB8AC3E}">
        <p14:creationId xmlns:p14="http://schemas.microsoft.com/office/powerpoint/2010/main" val="429367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048A90C-AEBB-425B-B23D-BDD8DDF5B4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589C"/>
        </a:solidFill>
        <a:effectLst/>
      </p:bgPr>
    </p:bg>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2308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8"/>
          <p:cNvSpPr>
            <a:spLocks noChangeArrowheads="1"/>
          </p:cNvSpPr>
          <p:nvPr/>
        </p:nvSpPr>
        <p:spPr bwMode="auto">
          <a:xfrm>
            <a:off x="0" y="2438400"/>
            <a:ext cx="9144000" cy="1143000"/>
          </a:xfrm>
          <a:prstGeom prst="rect">
            <a:avLst/>
          </a:prstGeom>
          <a:solidFill>
            <a:srgbClr val="52289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latin typeface="Tw Cen MT" pitchFamily="34" charset="0"/>
            </a:endParaRPr>
          </a:p>
        </p:txBody>
      </p:sp>
      <p:sp>
        <p:nvSpPr>
          <p:cNvPr id="2052" name="Rectangle 2"/>
          <p:cNvSpPr>
            <a:spLocks noGrp="1" noChangeArrowheads="1"/>
          </p:cNvSpPr>
          <p:nvPr>
            <p:ph type="ctrTitle"/>
          </p:nvPr>
        </p:nvSpPr>
        <p:spPr>
          <a:xfrm>
            <a:off x="1676400" y="2590800"/>
            <a:ext cx="7467600" cy="838200"/>
          </a:xfrm>
        </p:spPr>
        <p:txBody>
          <a:bodyPr/>
          <a:lstStyle/>
          <a:p>
            <a:pPr algn="r" eaLnBrk="1" hangingPunct="1"/>
            <a:r>
              <a:rPr lang="en-US" sz="3600" smtClean="0">
                <a:solidFill>
                  <a:schemeClr val="bg1"/>
                </a:solidFill>
                <a:latin typeface="Tahoma" pitchFamily="34" charset="0"/>
              </a:rPr>
              <a:t>Market Failures: Public Goods and Externalities</a:t>
            </a:r>
          </a:p>
        </p:txBody>
      </p:sp>
      <p:sp>
        <p:nvSpPr>
          <p:cNvPr id="2053" name="Text Box 5"/>
          <p:cNvSpPr txBox="1">
            <a:spLocks noChangeArrowheads="1"/>
          </p:cNvSpPr>
          <p:nvPr/>
        </p:nvSpPr>
        <p:spPr bwMode="auto">
          <a:xfrm>
            <a:off x="228600" y="14478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a:solidFill>
                  <a:schemeClr val="bg1"/>
                </a:solidFill>
              </a:rPr>
              <a:t>05</a:t>
            </a:r>
          </a:p>
        </p:txBody>
      </p:sp>
      <p:sp>
        <p:nvSpPr>
          <p:cNvPr id="198673" name="Text Box 2065"/>
          <p:cNvSpPr txBox="1">
            <a:spLocks noChangeArrowheads="1"/>
          </p:cNvSpPr>
          <p:nvPr/>
        </p:nvSpPr>
        <p:spPr bwMode="auto">
          <a:xfrm>
            <a:off x="15875" y="6156325"/>
            <a:ext cx="1812925" cy="244475"/>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i="1">
                <a:solidFill>
                  <a:schemeClr val="bg1"/>
                </a:solidFill>
                <a:latin typeface="Times New Roman" pitchFamily="18" charset="0"/>
                <a:ea typeface="ＭＳ Ｐゴシック" pitchFamily="34" charset="-128"/>
              </a:rPr>
              <a:t>McGraw-Hill/Irwin</a:t>
            </a:r>
            <a:endParaRPr lang="en-US" sz="1000" b="1" i="1">
              <a:solidFill>
                <a:schemeClr val="bg1"/>
              </a:solidFill>
              <a:effectLst>
                <a:outerShdw blurRad="38100" dist="38100" dir="2700000" algn="tl">
                  <a:srgbClr val="000000"/>
                </a:outerShdw>
              </a:effectLst>
              <a:latin typeface="Times New Roman" pitchFamily="18" charset="0"/>
              <a:ea typeface="ＭＳ Ｐゴシック" pitchFamily="34" charset="-128"/>
            </a:endParaRPr>
          </a:p>
        </p:txBody>
      </p:sp>
      <p:sp>
        <p:nvSpPr>
          <p:cNvPr id="198674" name="Text Box 2066"/>
          <p:cNvSpPr txBox="1">
            <a:spLocks noChangeArrowheads="1"/>
          </p:cNvSpPr>
          <p:nvPr/>
        </p:nvSpPr>
        <p:spPr bwMode="auto">
          <a:xfrm>
            <a:off x="3336925" y="6096000"/>
            <a:ext cx="5730875" cy="244475"/>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000" b="1" i="1">
                <a:solidFill>
                  <a:schemeClr val="bg1"/>
                </a:solidFill>
                <a:latin typeface="Times New Roman" pitchFamily="18" charset="0"/>
                <a:ea typeface="ＭＳ Ｐゴシック" pitchFamily="34" charset="-128"/>
              </a:rPr>
              <a:t>        Copyright © 2012 by The McGraw-Hill Companies, Inc. All rights reserved.</a:t>
            </a:r>
            <a:endParaRPr lang="en-US" sz="1000" b="1" i="1">
              <a:solidFill>
                <a:schemeClr val="bg1"/>
              </a:solidFill>
              <a:effectLst>
                <a:outerShdw blurRad="38100" dist="38100" dir="2700000" algn="tl">
                  <a:srgbClr val="000000"/>
                </a:outerShdw>
              </a:effectLst>
              <a:latin typeface="Times New Roman" pitchFamily="18" charset="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11267"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Producer Surplus</a:t>
            </a:r>
          </a:p>
        </p:txBody>
      </p:sp>
      <p:sp>
        <p:nvSpPr>
          <p:cNvPr id="11268"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11269" name="Rectangle 7"/>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LO2</a:t>
            </a:r>
          </a:p>
        </p:txBody>
      </p:sp>
      <p:graphicFrame>
        <p:nvGraphicFramePr>
          <p:cNvPr id="9" name="Table 8"/>
          <p:cNvGraphicFramePr>
            <a:graphicFrameLocks noGrp="1"/>
          </p:cNvGraphicFramePr>
          <p:nvPr/>
        </p:nvGraphicFramePr>
        <p:xfrm>
          <a:off x="1104900" y="1371600"/>
          <a:ext cx="6934200" cy="4114800"/>
        </p:xfrm>
        <a:graphic>
          <a:graphicData uri="http://schemas.openxmlformats.org/drawingml/2006/table">
            <a:tbl>
              <a:tblPr/>
              <a:tblGrid>
                <a:gridCol w="1733550"/>
                <a:gridCol w="1733550"/>
                <a:gridCol w="1733550"/>
                <a:gridCol w="1733550"/>
              </a:tblGrid>
              <a:tr h="40322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Arial" charset="0"/>
                        </a:rPr>
                        <a:t>Producer Surplus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92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Person</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Minimum Acceptable Price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Actual Price (Equilibrium Price)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Producer Surplus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Carlos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$5 (=$8-$3)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Courtney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  4 (=$8-$4)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Chuck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  3 (=$8-$5)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Cindy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  2 (=$8-$6)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Craig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  1 (=$8-$7)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Chad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  0 (=$8-$8)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C6A66B9C-DBEB-4719-B426-5844854CEC8C}" type="slidenum">
              <a:rPr lang="en-US" sz="1400">
                <a:solidFill>
                  <a:schemeClr val="bg1"/>
                </a:solidFill>
                <a:cs typeface="Arial" charset="0"/>
              </a:rPr>
              <a:pPr eaLnBrk="1" hangingPunct="1"/>
              <a:t>10</a:t>
            </a:fld>
            <a:endParaRPr lang="en-US" sz="1400">
              <a:solidFill>
                <a:schemeClr val="bg1"/>
              </a:solidFill>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12291"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Producer Surplus</a:t>
            </a:r>
          </a:p>
        </p:txBody>
      </p:sp>
      <p:sp>
        <p:nvSpPr>
          <p:cNvPr id="12292"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12293" name="Rectangle 7"/>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LO2</a:t>
            </a:r>
          </a:p>
        </p:txBody>
      </p:sp>
      <p:sp>
        <p:nvSpPr>
          <p:cNvPr id="12294"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12295" name="Rectangle 5"/>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LO2</a:t>
            </a:r>
          </a:p>
        </p:txBody>
      </p:sp>
      <p:grpSp>
        <p:nvGrpSpPr>
          <p:cNvPr id="2" name="Group 30"/>
          <p:cNvGrpSpPr>
            <a:grpSpLocks/>
          </p:cNvGrpSpPr>
          <p:nvPr/>
        </p:nvGrpSpPr>
        <p:grpSpPr bwMode="auto">
          <a:xfrm>
            <a:off x="1016000" y="1474788"/>
            <a:ext cx="6235700" cy="4573587"/>
            <a:chOff x="1015298" y="1475277"/>
            <a:chExt cx="6236668" cy="4573448"/>
          </a:xfrm>
        </p:grpSpPr>
        <p:pic>
          <p:nvPicPr>
            <p:cNvPr id="12311" name="Picture 21" descr="grid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807" y="1475277"/>
              <a:ext cx="5221159" cy="393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6"/>
            <p:cNvGrpSpPr>
              <a:grpSpLocks noChangeAspect="1"/>
            </p:cNvGrpSpPr>
            <p:nvPr/>
          </p:nvGrpSpPr>
          <p:grpSpPr bwMode="auto">
            <a:xfrm>
              <a:off x="1015298" y="1517426"/>
              <a:ext cx="6223703" cy="4531299"/>
              <a:chOff x="3246" y="1576"/>
              <a:chExt cx="2268" cy="1917"/>
            </a:xfrm>
            <a:noFill/>
          </p:grpSpPr>
          <p:sp>
            <p:nvSpPr>
              <p:cNvPr id="42" name="Rectangle 5"/>
              <p:cNvSpPr>
                <a:spLocks noChangeArrowheads="1"/>
              </p:cNvSpPr>
              <p:nvPr/>
            </p:nvSpPr>
            <p:spPr bwMode="auto">
              <a:xfrm>
                <a:off x="3642" y="1576"/>
                <a:ext cx="1872" cy="1577"/>
              </a:xfrm>
              <a:prstGeom prst="rect">
                <a:avLst/>
              </a:prstGeom>
              <a:grpFill/>
              <a:ln w="9525">
                <a:solidFill>
                  <a:schemeClr val="tx1"/>
                </a:solidFill>
                <a:miter lim="800000"/>
                <a:headEnd/>
                <a:tailEnd/>
              </a:ln>
            </p:spPr>
            <p:txBody>
              <a:bodyPr wrap="none" anchor="ctr"/>
              <a:lstStyle/>
              <a:p>
                <a:pPr>
                  <a:defRPr/>
                </a:pPr>
                <a:endParaRPr lang="en-US"/>
              </a:p>
            </p:txBody>
          </p:sp>
          <p:sp>
            <p:nvSpPr>
              <p:cNvPr id="46" name="Text Box 9"/>
              <p:cNvSpPr txBox="1">
                <a:spLocks noChangeArrowheads="1"/>
              </p:cNvSpPr>
              <p:nvPr/>
            </p:nvSpPr>
            <p:spPr bwMode="auto">
              <a:xfrm rot="16200000">
                <a:off x="2900" y="2331"/>
                <a:ext cx="837" cy="146"/>
              </a:xfrm>
              <a:prstGeom prst="rect">
                <a:avLst/>
              </a:prstGeom>
              <a:grpFill/>
              <a:ln w="9525">
                <a:noFill/>
                <a:miter lim="800000"/>
                <a:headEnd/>
                <a:tailEnd/>
              </a:ln>
            </p:spPr>
            <p:txBody>
              <a:bodyPr wrap="none">
                <a:spAutoFit/>
              </a:bodyPr>
              <a:lstStyle/>
              <a:p>
                <a:pPr>
                  <a:defRPr/>
                </a:pPr>
                <a:r>
                  <a:rPr lang="en-US" sz="2000" b="1" dirty="0"/>
                  <a:t>Price (per bag)</a:t>
                </a:r>
              </a:p>
            </p:txBody>
          </p:sp>
          <p:sp>
            <p:nvSpPr>
              <p:cNvPr id="48" name="Text Box 11"/>
              <p:cNvSpPr txBox="1">
                <a:spLocks noChangeArrowheads="1"/>
              </p:cNvSpPr>
              <p:nvPr/>
            </p:nvSpPr>
            <p:spPr bwMode="auto">
              <a:xfrm>
                <a:off x="4070" y="3324"/>
                <a:ext cx="752" cy="169"/>
              </a:xfrm>
              <a:prstGeom prst="rect">
                <a:avLst/>
              </a:prstGeom>
              <a:grpFill/>
              <a:ln w="9525">
                <a:noFill/>
                <a:miter lim="800000"/>
                <a:headEnd/>
                <a:tailEnd/>
              </a:ln>
            </p:spPr>
            <p:txBody>
              <a:bodyPr wrap="none">
                <a:spAutoFit/>
              </a:bodyPr>
              <a:lstStyle/>
              <a:p>
                <a:pPr>
                  <a:defRPr/>
                </a:pPr>
                <a:r>
                  <a:rPr lang="en-US" sz="2000" b="1" dirty="0"/>
                  <a:t>Quantity (bags)</a:t>
                </a:r>
              </a:p>
            </p:txBody>
          </p:sp>
        </p:grpSp>
      </p:grpSp>
      <p:sp>
        <p:nvSpPr>
          <p:cNvPr id="12297" name="Text Box 20"/>
          <p:cNvSpPr txBox="1">
            <a:spLocks noChangeAspect="1" noChangeArrowheads="1"/>
          </p:cNvSpPr>
          <p:nvPr/>
        </p:nvSpPr>
        <p:spPr bwMode="auto">
          <a:xfrm>
            <a:off x="5292725" y="2133600"/>
            <a:ext cx="42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S</a:t>
            </a:r>
          </a:p>
        </p:txBody>
      </p:sp>
      <p:grpSp>
        <p:nvGrpSpPr>
          <p:cNvPr id="4" name="Group 31"/>
          <p:cNvGrpSpPr>
            <a:grpSpLocks/>
          </p:cNvGrpSpPr>
          <p:nvPr/>
        </p:nvGrpSpPr>
        <p:grpSpPr bwMode="auto">
          <a:xfrm>
            <a:off x="1600200" y="3124200"/>
            <a:ext cx="2794000" cy="2481263"/>
            <a:chOff x="1600200" y="3124200"/>
            <a:chExt cx="2794309" cy="2481414"/>
          </a:xfrm>
        </p:grpSpPr>
        <p:sp>
          <p:nvSpPr>
            <p:cNvPr id="12309" name="Text Box 25"/>
            <p:cNvSpPr txBox="1">
              <a:spLocks noChangeAspect="1" noChangeArrowheads="1"/>
            </p:cNvSpPr>
            <p:nvPr/>
          </p:nvSpPr>
          <p:spPr bwMode="auto">
            <a:xfrm>
              <a:off x="3886200" y="5205504"/>
              <a:ext cx="508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Q</a:t>
              </a:r>
              <a:r>
                <a:rPr lang="en-US" sz="2000" b="1" baseline="-25000"/>
                <a:t>1</a:t>
              </a:r>
            </a:p>
          </p:txBody>
        </p:sp>
        <p:sp>
          <p:nvSpPr>
            <p:cNvPr id="12310" name="Text Box 15"/>
            <p:cNvSpPr txBox="1">
              <a:spLocks noChangeAspect="1" noChangeArrowheads="1"/>
            </p:cNvSpPr>
            <p:nvPr/>
          </p:nvSpPr>
          <p:spPr bwMode="auto">
            <a:xfrm>
              <a:off x="1600200" y="3124200"/>
              <a:ext cx="520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P</a:t>
              </a:r>
              <a:r>
                <a:rPr lang="en-US" sz="2000" b="1" baseline="-25000"/>
                <a:t>1</a:t>
              </a:r>
            </a:p>
          </p:txBody>
        </p:sp>
      </p:grpSp>
      <p:grpSp>
        <p:nvGrpSpPr>
          <p:cNvPr id="5" name="Group 32"/>
          <p:cNvGrpSpPr>
            <a:grpSpLocks/>
          </p:cNvGrpSpPr>
          <p:nvPr/>
        </p:nvGrpSpPr>
        <p:grpSpPr bwMode="auto">
          <a:xfrm>
            <a:off x="4267200" y="3429000"/>
            <a:ext cx="2243138" cy="708025"/>
            <a:chOff x="4267201" y="3429000"/>
            <a:chExt cx="2243304" cy="707886"/>
          </a:xfrm>
        </p:grpSpPr>
        <p:sp>
          <p:nvSpPr>
            <p:cNvPr id="12307" name="TextBox 41"/>
            <p:cNvSpPr txBox="1">
              <a:spLocks noChangeAspect="1" noChangeArrowheads="1"/>
            </p:cNvSpPr>
            <p:nvPr/>
          </p:nvSpPr>
          <p:spPr bwMode="auto">
            <a:xfrm>
              <a:off x="4876800" y="3429000"/>
              <a:ext cx="16337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Equilibrium price</a:t>
              </a:r>
            </a:p>
          </p:txBody>
        </p:sp>
        <p:cxnSp>
          <p:nvCxnSpPr>
            <p:cNvPr id="67" name="Straight Connector 66"/>
            <p:cNvCxnSpPr>
              <a:cxnSpLocks noChangeAspect="1"/>
            </p:cNvCxnSpPr>
            <p:nvPr/>
          </p:nvCxnSpPr>
          <p:spPr>
            <a:xfrm rot="10800000">
              <a:off x="4267201" y="3429000"/>
              <a:ext cx="481049" cy="1714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2057400" y="3352800"/>
            <a:ext cx="2057400" cy="1905000"/>
          </a:xfrm>
          <a:prstGeom prst="rect">
            <a:avLst/>
          </a:prstGeom>
          <a:solidFill>
            <a:srgbClr val="FFFF99">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04" name="Freeform 37"/>
          <p:cNvSpPr>
            <a:spLocks noChangeAspect="1"/>
          </p:cNvSpPr>
          <p:nvPr/>
        </p:nvSpPr>
        <p:spPr bwMode="auto">
          <a:xfrm rot="60000" flipV="1">
            <a:off x="2073275" y="3336925"/>
            <a:ext cx="2065338" cy="1905000"/>
          </a:xfrm>
          <a:custGeom>
            <a:avLst/>
            <a:gdLst>
              <a:gd name="T0" fmla="*/ 0 w 981"/>
              <a:gd name="T1" fmla="*/ 2147483647 h 905"/>
              <a:gd name="T2" fmla="*/ 0 w 981"/>
              <a:gd name="T3" fmla="*/ 0 h 905"/>
              <a:gd name="T4" fmla="*/ 2147483647 w 981"/>
              <a:gd name="T5" fmla="*/ 2147483647 h 905"/>
              <a:gd name="T6" fmla="*/ 0 w 981"/>
              <a:gd name="T7" fmla="*/ 2147483647 h 905"/>
              <a:gd name="T8" fmla="*/ 0 60000 65536"/>
              <a:gd name="T9" fmla="*/ 0 60000 65536"/>
              <a:gd name="T10" fmla="*/ 0 60000 65536"/>
              <a:gd name="T11" fmla="*/ 0 60000 65536"/>
              <a:gd name="T12" fmla="*/ 0 w 981"/>
              <a:gd name="T13" fmla="*/ 0 h 905"/>
              <a:gd name="T14" fmla="*/ 981 w 981"/>
              <a:gd name="T15" fmla="*/ 905 h 905"/>
            </a:gdLst>
            <a:ahLst/>
            <a:cxnLst>
              <a:cxn ang="T8">
                <a:pos x="T0" y="T1"/>
              </a:cxn>
              <a:cxn ang="T9">
                <a:pos x="T2" y="T3"/>
              </a:cxn>
              <a:cxn ang="T10">
                <a:pos x="T4" y="T5"/>
              </a:cxn>
              <a:cxn ang="T11">
                <a:pos x="T6" y="T7"/>
              </a:cxn>
            </a:cxnLst>
            <a:rect l="T12" t="T13" r="T14" b="T15"/>
            <a:pathLst>
              <a:path w="981" h="905">
                <a:moveTo>
                  <a:pt x="0" y="905"/>
                </a:moveTo>
                <a:lnTo>
                  <a:pt x="0" y="0"/>
                </a:lnTo>
                <a:lnTo>
                  <a:pt x="981" y="905"/>
                </a:lnTo>
                <a:lnTo>
                  <a:pt x="0" y="905"/>
                </a:lnTo>
                <a:close/>
              </a:path>
            </a:pathLst>
          </a:custGeom>
          <a:solidFill>
            <a:srgbClr val="99CCFF">
              <a:alpha val="83920"/>
            </a:srgbClr>
          </a:solidFill>
          <a:ln w="9525">
            <a:solidFill>
              <a:schemeClr val="tx1"/>
            </a:solidFill>
            <a:round/>
            <a:headEnd/>
            <a:tailEnd/>
          </a:ln>
        </p:spPr>
        <p:txBody>
          <a:bodyPr rot="10800000"/>
          <a:lstStyle/>
          <a:p>
            <a:endParaRPr lang="en-US"/>
          </a:p>
        </p:txBody>
      </p:sp>
      <p:sp>
        <p:nvSpPr>
          <p:cNvPr id="12305" name="Line 19"/>
          <p:cNvSpPr>
            <a:spLocks noChangeAspect="1" noChangeShapeType="1"/>
          </p:cNvSpPr>
          <p:nvPr/>
        </p:nvSpPr>
        <p:spPr bwMode="auto">
          <a:xfrm rot="5700000">
            <a:off x="2082006" y="2286795"/>
            <a:ext cx="3146425" cy="2932112"/>
          </a:xfrm>
          <a:prstGeom prst="line">
            <a:avLst/>
          </a:prstGeom>
          <a:noFill/>
          <a:ln w="5715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Oval 22"/>
          <p:cNvSpPr>
            <a:spLocks noChangeAspect="1" noChangeArrowheads="1"/>
          </p:cNvSpPr>
          <p:nvPr/>
        </p:nvSpPr>
        <p:spPr bwMode="auto">
          <a:xfrm>
            <a:off x="4013200" y="3276600"/>
            <a:ext cx="177800" cy="177800"/>
          </a:xfrm>
          <a:prstGeom prst="ellipse">
            <a:avLst/>
          </a:prstGeom>
          <a:solidFill>
            <a:schemeClr val="bg1"/>
          </a:solidFill>
          <a:ln w="12700">
            <a:solidFill>
              <a:schemeClr val="tx1"/>
            </a:solidFill>
            <a:round/>
            <a:headEnd/>
            <a:tailEnd/>
          </a:ln>
        </p:spPr>
        <p:txBody>
          <a:bodyPr wrap="none" anchor="ctr"/>
          <a:lstStyle/>
          <a:p>
            <a:pPr>
              <a:defRPr/>
            </a:pPr>
            <a:endParaRPr lang="en-US">
              <a:ln w="12700">
                <a:solidFill>
                  <a:schemeClr val="tx1"/>
                </a:solidFill>
              </a:ln>
            </a:endParaRPr>
          </a:p>
        </p:txBody>
      </p:sp>
      <p:grpSp>
        <p:nvGrpSpPr>
          <p:cNvPr id="6" name="Group 33"/>
          <p:cNvGrpSpPr>
            <a:grpSpLocks/>
          </p:cNvGrpSpPr>
          <p:nvPr/>
        </p:nvGrpSpPr>
        <p:grpSpPr bwMode="auto">
          <a:xfrm>
            <a:off x="2743200" y="2057400"/>
            <a:ext cx="1785938" cy="1371600"/>
            <a:chOff x="2743200" y="2057400"/>
            <a:chExt cx="1786105" cy="1371600"/>
          </a:xfrm>
        </p:grpSpPr>
        <p:sp>
          <p:nvSpPr>
            <p:cNvPr id="7" name="TextBox 41"/>
            <p:cNvSpPr txBox="1">
              <a:spLocks noChangeAspect="1" noChangeArrowheads="1"/>
            </p:cNvSpPr>
            <p:nvPr/>
          </p:nvSpPr>
          <p:spPr bwMode="auto">
            <a:xfrm>
              <a:off x="2895600" y="2057400"/>
              <a:ext cx="16337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Producer surplus</a:t>
              </a:r>
            </a:p>
          </p:txBody>
        </p:sp>
        <p:cxnSp>
          <p:nvCxnSpPr>
            <p:cNvPr id="30" name="Straight Connector 29"/>
            <p:cNvCxnSpPr/>
            <p:nvPr/>
          </p:nvCxnSpPr>
          <p:spPr>
            <a:xfrm rot="5400000">
              <a:off x="2667021" y="2895579"/>
              <a:ext cx="609600" cy="4572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DE0A3FC6-CFE4-4B0F-8B94-85392A5B75E0}" type="slidenum">
              <a:rPr lang="en-US" sz="1400">
                <a:solidFill>
                  <a:schemeClr val="bg1"/>
                </a:solidFill>
                <a:cs typeface="Arial" charset="0"/>
              </a:rPr>
              <a:pPr eaLnBrk="1" hangingPunct="1"/>
              <a:t>11</a:t>
            </a:fld>
            <a:endParaRPr lang="en-US" sz="1400">
              <a:solidFill>
                <a:schemeClr val="bg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12305"/>
                                        </p:tgtEl>
                                        <p:attrNameLst>
                                          <p:attrName>style.visibility</p:attrName>
                                        </p:attrNameLst>
                                      </p:cBhvr>
                                      <p:to>
                                        <p:strVal val="visible"/>
                                      </p:to>
                                    </p:set>
                                    <p:animEffect transition="in" filter="wipe(down)">
                                      <p:cBhvr>
                                        <p:cTn id="12" dur="1000"/>
                                        <p:tgtEl>
                                          <p:spTgt spid="12305"/>
                                        </p:tgtEl>
                                      </p:cBhvr>
                                    </p:animEffect>
                                  </p:childTnLst>
                                </p:cTn>
                              </p:par>
                            </p:childTnLst>
                          </p:cTn>
                        </p:par>
                        <p:par>
                          <p:cTn id="13" fill="hold" nodeType="afterGroup">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12297"/>
                                        </p:tgtEl>
                                        <p:attrNameLst>
                                          <p:attrName>style.visibility</p:attrName>
                                        </p:attrNameLst>
                                      </p:cBhvr>
                                      <p:to>
                                        <p:strVal val="visible"/>
                                      </p:to>
                                    </p:set>
                                    <p:animEffect transition="in" filter="wipe(down)">
                                      <p:cBhvr>
                                        <p:cTn id="16" dur="1000"/>
                                        <p:tgtEl>
                                          <p:spTgt spid="1229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wipe(down)">
                                      <p:cBhvr>
                                        <p:cTn id="21" dur="1000"/>
                                        <p:tgtEl>
                                          <p:spTgt spid="60"/>
                                        </p:tgtEl>
                                      </p:cBhvr>
                                    </p:animEffect>
                                  </p:childTnLst>
                                </p:cTn>
                              </p:par>
                            </p:childTnLst>
                          </p:cTn>
                        </p:par>
                        <p:par>
                          <p:cTn id="22" fill="hold" nodeType="afterGroup">
                            <p:stCondLst>
                              <p:cond delay="1000"/>
                            </p:stCondLst>
                            <p:childTnLst>
                              <p:par>
                                <p:cTn id="23" presetID="22" presetClass="entr" presetSubtype="4"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1000"/>
                                        <p:tgtEl>
                                          <p:spTgt spid="4"/>
                                        </p:tgtEl>
                                      </p:cBhvr>
                                    </p:animEffect>
                                  </p:childTnLst>
                                </p:cTn>
                              </p:par>
                            </p:childTnLst>
                          </p:cTn>
                        </p:par>
                        <p:par>
                          <p:cTn id="26" fill="hold" nodeType="afterGroup">
                            <p:stCondLst>
                              <p:cond delay="2000"/>
                            </p:stCondLst>
                            <p:childTnLst>
                              <p:par>
                                <p:cTn id="27" presetID="22" presetClass="entr" presetSubtype="4"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1000"/>
                                        <p:tgtEl>
                                          <p:spTgt spid="5"/>
                                        </p:tgtEl>
                                      </p:cBhvr>
                                    </p:animEffect>
                                  </p:childTnLst>
                                </p:cTn>
                              </p:par>
                            </p:childTnLst>
                          </p:cTn>
                        </p:par>
                        <p:par>
                          <p:cTn id="30" fill="hold" nodeType="afterGroup">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down)">
                                      <p:cBhvr>
                                        <p:cTn id="33" dur="1000"/>
                                        <p:tgtEl>
                                          <p:spTgt spid="68"/>
                                        </p:tgtEl>
                                      </p:cBhvr>
                                    </p:animEffect>
                                  </p:childTnLst>
                                </p:cTn>
                              </p:par>
                            </p:childTnLst>
                          </p:cTn>
                        </p:par>
                        <p:par>
                          <p:cTn id="34" fill="hold" nodeType="afterGroup">
                            <p:stCondLst>
                              <p:cond delay="4000"/>
                            </p:stCondLst>
                            <p:childTnLst>
                              <p:par>
                                <p:cTn id="35" presetID="22" presetClass="entr" presetSubtype="4" fill="hold" grpId="0" nodeType="afterEffect">
                                  <p:stCondLst>
                                    <p:cond delay="0"/>
                                  </p:stCondLst>
                                  <p:childTnLst>
                                    <p:set>
                                      <p:cBhvr>
                                        <p:cTn id="36" dur="1" fill="hold">
                                          <p:stCondLst>
                                            <p:cond delay="0"/>
                                          </p:stCondLst>
                                        </p:cTn>
                                        <p:tgtEl>
                                          <p:spTgt spid="12304"/>
                                        </p:tgtEl>
                                        <p:attrNameLst>
                                          <p:attrName>style.visibility</p:attrName>
                                        </p:attrNameLst>
                                      </p:cBhvr>
                                      <p:to>
                                        <p:strVal val="visible"/>
                                      </p:to>
                                    </p:set>
                                    <p:animEffect transition="in" filter="wipe(down)">
                                      <p:cBhvr>
                                        <p:cTn id="37" dur="1000"/>
                                        <p:tgtEl>
                                          <p:spTgt spid="12304"/>
                                        </p:tgtEl>
                                      </p:cBhvr>
                                    </p:animEffect>
                                  </p:childTnLst>
                                </p:cTn>
                              </p:par>
                            </p:childTnLst>
                          </p:cTn>
                        </p:par>
                        <p:par>
                          <p:cTn id="38" fill="hold" nodeType="afterGroup">
                            <p:stCondLst>
                              <p:cond delay="5000"/>
                            </p:stCondLst>
                            <p:childTnLst>
                              <p:par>
                                <p:cTn id="39" presetID="22" presetClass="entr" presetSubtype="4"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p:bldP spid="68" grpId="0" animBg="1"/>
      <p:bldP spid="12304" grpId="0" animBg="1"/>
      <p:bldP spid="12305" grpId="0" animBg="1"/>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13315"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Efficiency Revisited</a:t>
            </a:r>
          </a:p>
        </p:txBody>
      </p:sp>
      <p:sp>
        <p:nvSpPr>
          <p:cNvPr id="13316"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13317" name="Rectangle 5"/>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LO2</a:t>
            </a:r>
          </a:p>
        </p:txBody>
      </p:sp>
      <p:grpSp>
        <p:nvGrpSpPr>
          <p:cNvPr id="2" name="Group 35"/>
          <p:cNvGrpSpPr>
            <a:grpSpLocks/>
          </p:cNvGrpSpPr>
          <p:nvPr/>
        </p:nvGrpSpPr>
        <p:grpSpPr bwMode="auto">
          <a:xfrm>
            <a:off x="1387475" y="1598613"/>
            <a:ext cx="6059488" cy="4535487"/>
            <a:chOff x="1387479" y="1598678"/>
            <a:chExt cx="6059880" cy="4535878"/>
          </a:xfrm>
        </p:grpSpPr>
        <p:pic>
          <p:nvPicPr>
            <p:cNvPr id="13334" name="Picture 22" descr="grid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808" y="1598678"/>
              <a:ext cx="5035551" cy="37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6"/>
            <p:cNvGrpSpPr>
              <a:grpSpLocks noChangeAspect="1"/>
            </p:cNvGrpSpPr>
            <p:nvPr/>
          </p:nvGrpSpPr>
          <p:grpSpPr bwMode="auto">
            <a:xfrm>
              <a:off x="1387479" y="1600200"/>
              <a:ext cx="6010395" cy="4534356"/>
              <a:chOff x="3243" y="1576"/>
              <a:chExt cx="2271" cy="1989"/>
            </a:xfrm>
            <a:noFill/>
          </p:grpSpPr>
          <p:sp>
            <p:nvSpPr>
              <p:cNvPr id="28" name="Rectangle 5"/>
              <p:cNvSpPr>
                <a:spLocks noChangeArrowheads="1"/>
              </p:cNvSpPr>
              <p:nvPr/>
            </p:nvSpPr>
            <p:spPr bwMode="auto">
              <a:xfrm>
                <a:off x="3642" y="1576"/>
                <a:ext cx="1872" cy="1577"/>
              </a:xfrm>
              <a:prstGeom prst="rect">
                <a:avLst/>
              </a:prstGeom>
              <a:grpFill/>
              <a:ln w="9525">
                <a:solidFill>
                  <a:schemeClr val="tx1"/>
                </a:solidFill>
                <a:miter lim="800000"/>
                <a:headEnd/>
                <a:tailEnd/>
              </a:ln>
            </p:spPr>
            <p:txBody>
              <a:bodyPr wrap="none" anchor="ctr"/>
              <a:lstStyle/>
              <a:p>
                <a:pPr>
                  <a:defRPr/>
                </a:pPr>
                <a:endParaRPr lang="en-US"/>
              </a:p>
            </p:txBody>
          </p:sp>
          <p:sp>
            <p:nvSpPr>
              <p:cNvPr id="29" name="Text Box 9"/>
              <p:cNvSpPr txBox="1">
                <a:spLocks noChangeArrowheads="1"/>
              </p:cNvSpPr>
              <p:nvPr/>
            </p:nvSpPr>
            <p:spPr bwMode="auto">
              <a:xfrm rot="16200000">
                <a:off x="2885" y="2328"/>
                <a:ext cx="868" cy="151"/>
              </a:xfrm>
              <a:prstGeom prst="rect">
                <a:avLst/>
              </a:prstGeom>
              <a:grpFill/>
              <a:ln w="9525">
                <a:noFill/>
                <a:miter lim="800000"/>
                <a:headEnd/>
                <a:tailEnd/>
              </a:ln>
            </p:spPr>
            <p:txBody>
              <a:bodyPr wrap="none">
                <a:spAutoFit/>
              </a:bodyPr>
              <a:lstStyle/>
              <a:p>
                <a:pPr>
                  <a:defRPr/>
                </a:pPr>
                <a:r>
                  <a:rPr lang="en-US" sz="2000" b="1" dirty="0"/>
                  <a:t>Price (per bag)</a:t>
                </a:r>
              </a:p>
            </p:txBody>
          </p:sp>
          <p:sp>
            <p:nvSpPr>
              <p:cNvPr id="30" name="Text Box 11"/>
              <p:cNvSpPr txBox="1">
                <a:spLocks noChangeArrowheads="1"/>
              </p:cNvSpPr>
              <p:nvPr/>
            </p:nvSpPr>
            <p:spPr bwMode="auto">
              <a:xfrm>
                <a:off x="4014" y="3389"/>
                <a:ext cx="780" cy="176"/>
              </a:xfrm>
              <a:prstGeom prst="rect">
                <a:avLst/>
              </a:prstGeom>
              <a:grpFill/>
              <a:ln w="9525">
                <a:noFill/>
                <a:miter lim="800000"/>
                <a:headEnd/>
                <a:tailEnd/>
              </a:ln>
            </p:spPr>
            <p:txBody>
              <a:bodyPr wrap="none">
                <a:spAutoFit/>
              </a:bodyPr>
              <a:lstStyle/>
              <a:p>
                <a:pPr>
                  <a:defRPr/>
                </a:pPr>
                <a:r>
                  <a:rPr lang="en-US" sz="2000" b="1" dirty="0"/>
                  <a:t>Quantity (bags)</a:t>
                </a:r>
              </a:p>
            </p:txBody>
          </p:sp>
        </p:grpSp>
      </p:grpSp>
      <p:sp>
        <p:nvSpPr>
          <p:cNvPr id="13319" name="Text Box 20"/>
          <p:cNvSpPr txBox="1">
            <a:spLocks noChangeAspect="1" noChangeArrowheads="1"/>
          </p:cNvSpPr>
          <p:nvPr/>
        </p:nvSpPr>
        <p:spPr bwMode="auto">
          <a:xfrm>
            <a:off x="5535613" y="220980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S</a:t>
            </a:r>
          </a:p>
        </p:txBody>
      </p:sp>
      <p:sp>
        <p:nvSpPr>
          <p:cNvPr id="13320" name="Text Box 25"/>
          <p:cNvSpPr txBox="1">
            <a:spLocks noChangeAspect="1" noChangeArrowheads="1"/>
          </p:cNvSpPr>
          <p:nvPr/>
        </p:nvSpPr>
        <p:spPr bwMode="auto">
          <a:xfrm>
            <a:off x="4081463" y="5249863"/>
            <a:ext cx="49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Q</a:t>
            </a:r>
            <a:r>
              <a:rPr lang="en-US" sz="2000" b="1" baseline="-25000"/>
              <a:t>1</a:t>
            </a:r>
          </a:p>
        </p:txBody>
      </p:sp>
      <p:sp>
        <p:nvSpPr>
          <p:cNvPr id="13321" name="Text Box 15"/>
          <p:cNvSpPr txBox="1">
            <a:spLocks noChangeAspect="1" noChangeArrowheads="1"/>
          </p:cNvSpPr>
          <p:nvPr/>
        </p:nvSpPr>
        <p:spPr bwMode="auto">
          <a:xfrm>
            <a:off x="1981200" y="3352800"/>
            <a:ext cx="501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P</a:t>
            </a:r>
            <a:r>
              <a:rPr lang="en-US" sz="2000" b="1" baseline="-25000"/>
              <a:t>1</a:t>
            </a:r>
          </a:p>
        </p:txBody>
      </p:sp>
      <p:sp>
        <p:nvSpPr>
          <p:cNvPr id="13322" name="Freeform 37"/>
          <p:cNvSpPr>
            <a:spLocks noChangeAspect="1"/>
          </p:cNvSpPr>
          <p:nvPr/>
        </p:nvSpPr>
        <p:spPr bwMode="auto">
          <a:xfrm rot="60000" flipV="1">
            <a:off x="2438400" y="3452813"/>
            <a:ext cx="1879600" cy="1731962"/>
          </a:xfrm>
          <a:custGeom>
            <a:avLst/>
            <a:gdLst>
              <a:gd name="T0" fmla="*/ 0 w 981"/>
              <a:gd name="T1" fmla="*/ 2147483647 h 905"/>
              <a:gd name="T2" fmla="*/ 0 w 981"/>
              <a:gd name="T3" fmla="*/ 0 h 905"/>
              <a:gd name="T4" fmla="*/ 2147483647 w 981"/>
              <a:gd name="T5" fmla="*/ 2147483647 h 905"/>
              <a:gd name="T6" fmla="*/ 0 w 981"/>
              <a:gd name="T7" fmla="*/ 2147483647 h 905"/>
              <a:gd name="T8" fmla="*/ 0 60000 65536"/>
              <a:gd name="T9" fmla="*/ 0 60000 65536"/>
              <a:gd name="T10" fmla="*/ 0 60000 65536"/>
              <a:gd name="T11" fmla="*/ 0 60000 65536"/>
              <a:gd name="T12" fmla="*/ 0 w 981"/>
              <a:gd name="T13" fmla="*/ 0 h 905"/>
              <a:gd name="T14" fmla="*/ 981 w 981"/>
              <a:gd name="T15" fmla="*/ 905 h 905"/>
            </a:gdLst>
            <a:ahLst/>
            <a:cxnLst>
              <a:cxn ang="T8">
                <a:pos x="T0" y="T1"/>
              </a:cxn>
              <a:cxn ang="T9">
                <a:pos x="T2" y="T3"/>
              </a:cxn>
              <a:cxn ang="T10">
                <a:pos x="T4" y="T5"/>
              </a:cxn>
              <a:cxn ang="T11">
                <a:pos x="T6" y="T7"/>
              </a:cxn>
            </a:cxnLst>
            <a:rect l="T12" t="T13" r="T14" b="T15"/>
            <a:pathLst>
              <a:path w="981" h="905">
                <a:moveTo>
                  <a:pt x="0" y="905"/>
                </a:moveTo>
                <a:lnTo>
                  <a:pt x="0" y="0"/>
                </a:lnTo>
                <a:lnTo>
                  <a:pt x="981" y="905"/>
                </a:lnTo>
                <a:lnTo>
                  <a:pt x="0" y="905"/>
                </a:lnTo>
                <a:close/>
              </a:path>
            </a:pathLst>
          </a:custGeom>
          <a:solidFill>
            <a:srgbClr val="99CCFF"/>
          </a:solidFill>
          <a:ln w="9525">
            <a:solidFill>
              <a:schemeClr val="tx1"/>
            </a:solidFill>
            <a:round/>
            <a:headEnd/>
            <a:tailEnd/>
          </a:ln>
        </p:spPr>
        <p:txBody>
          <a:bodyPr rot="10800000"/>
          <a:lstStyle/>
          <a:p>
            <a:endParaRPr lang="en-US"/>
          </a:p>
        </p:txBody>
      </p:sp>
      <p:sp>
        <p:nvSpPr>
          <p:cNvPr id="13323" name="Line 19"/>
          <p:cNvSpPr>
            <a:spLocks noChangeAspect="1" noChangeShapeType="1"/>
          </p:cNvSpPr>
          <p:nvPr/>
        </p:nvSpPr>
        <p:spPr bwMode="auto">
          <a:xfrm rot="5700000">
            <a:off x="2448719" y="2401094"/>
            <a:ext cx="3033713" cy="2828925"/>
          </a:xfrm>
          <a:prstGeom prst="line">
            <a:avLst/>
          </a:prstGeom>
          <a:noFill/>
          <a:ln w="5715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5" name="Text Box 20"/>
          <p:cNvSpPr txBox="1">
            <a:spLocks noChangeAspect="1" noChangeArrowheads="1"/>
          </p:cNvSpPr>
          <p:nvPr/>
        </p:nvSpPr>
        <p:spPr bwMode="auto">
          <a:xfrm>
            <a:off x="5638800" y="4419600"/>
            <a:ext cx="42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D</a:t>
            </a:r>
          </a:p>
        </p:txBody>
      </p:sp>
      <p:sp>
        <p:nvSpPr>
          <p:cNvPr id="13327" name="Freeform 37"/>
          <p:cNvSpPr>
            <a:spLocks noChangeAspect="1"/>
          </p:cNvSpPr>
          <p:nvPr/>
        </p:nvSpPr>
        <p:spPr bwMode="auto">
          <a:xfrm>
            <a:off x="2438400" y="1752600"/>
            <a:ext cx="1906588" cy="1757363"/>
          </a:xfrm>
          <a:custGeom>
            <a:avLst/>
            <a:gdLst>
              <a:gd name="T0" fmla="*/ 0 w 981"/>
              <a:gd name="T1" fmla="*/ 2147483647 h 905"/>
              <a:gd name="T2" fmla="*/ 0 w 981"/>
              <a:gd name="T3" fmla="*/ 0 h 905"/>
              <a:gd name="T4" fmla="*/ 2147483647 w 981"/>
              <a:gd name="T5" fmla="*/ 2147483647 h 905"/>
              <a:gd name="T6" fmla="*/ 0 w 981"/>
              <a:gd name="T7" fmla="*/ 2147483647 h 905"/>
              <a:gd name="T8" fmla="*/ 0 60000 65536"/>
              <a:gd name="T9" fmla="*/ 0 60000 65536"/>
              <a:gd name="T10" fmla="*/ 0 60000 65536"/>
              <a:gd name="T11" fmla="*/ 0 60000 65536"/>
              <a:gd name="T12" fmla="*/ 0 w 981"/>
              <a:gd name="T13" fmla="*/ 0 h 905"/>
              <a:gd name="T14" fmla="*/ 981 w 981"/>
              <a:gd name="T15" fmla="*/ 905 h 905"/>
            </a:gdLst>
            <a:ahLst/>
            <a:cxnLst>
              <a:cxn ang="T8">
                <a:pos x="T0" y="T1"/>
              </a:cxn>
              <a:cxn ang="T9">
                <a:pos x="T2" y="T3"/>
              </a:cxn>
              <a:cxn ang="T10">
                <a:pos x="T4" y="T5"/>
              </a:cxn>
              <a:cxn ang="T11">
                <a:pos x="T6" y="T7"/>
              </a:cxn>
            </a:cxnLst>
            <a:rect l="T12" t="T13" r="T14" b="T15"/>
            <a:pathLst>
              <a:path w="981" h="905">
                <a:moveTo>
                  <a:pt x="0" y="905"/>
                </a:moveTo>
                <a:lnTo>
                  <a:pt x="0" y="0"/>
                </a:lnTo>
                <a:lnTo>
                  <a:pt x="981" y="905"/>
                </a:lnTo>
                <a:lnTo>
                  <a:pt x="0" y="905"/>
                </a:lnTo>
                <a:close/>
              </a:path>
            </a:pathLst>
          </a:custGeom>
          <a:solidFill>
            <a:srgbClr val="92D050"/>
          </a:solidFill>
          <a:ln w="9525">
            <a:solidFill>
              <a:schemeClr val="tx1"/>
            </a:solidFill>
            <a:round/>
            <a:headEnd/>
            <a:tailEnd/>
          </a:ln>
        </p:spPr>
        <p:txBody>
          <a:bodyPr/>
          <a:lstStyle/>
          <a:p>
            <a:endParaRPr lang="en-US"/>
          </a:p>
        </p:txBody>
      </p:sp>
      <p:grpSp>
        <p:nvGrpSpPr>
          <p:cNvPr id="4" name="Group 36"/>
          <p:cNvGrpSpPr>
            <a:grpSpLocks/>
          </p:cNvGrpSpPr>
          <p:nvPr/>
        </p:nvGrpSpPr>
        <p:grpSpPr bwMode="auto">
          <a:xfrm>
            <a:off x="3411538" y="1752600"/>
            <a:ext cx="1890712" cy="1244600"/>
            <a:chOff x="3411904" y="1752600"/>
            <a:chExt cx="1889983" cy="1244717"/>
          </a:xfrm>
        </p:grpSpPr>
        <p:sp>
          <p:nvSpPr>
            <p:cNvPr id="6" name="TextBox 41"/>
            <p:cNvSpPr txBox="1">
              <a:spLocks noChangeAspect="1" noChangeArrowheads="1"/>
            </p:cNvSpPr>
            <p:nvPr/>
          </p:nvSpPr>
          <p:spPr bwMode="auto">
            <a:xfrm>
              <a:off x="3726259" y="1752600"/>
              <a:ext cx="15756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Consumer surplus</a:t>
              </a:r>
            </a:p>
          </p:txBody>
        </p:sp>
        <p:cxnSp>
          <p:nvCxnSpPr>
            <p:cNvPr id="49" name="Straight Connector 48"/>
            <p:cNvCxnSpPr>
              <a:cxnSpLocks noChangeAspect="1"/>
            </p:cNvCxnSpPr>
            <p:nvPr/>
          </p:nvCxnSpPr>
          <p:spPr>
            <a:xfrm rot="5400000">
              <a:off x="3407803" y="2442566"/>
              <a:ext cx="558853" cy="550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37"/>
          <p:cNvGrpSpPr>
            <a:grpSpLocks/>
          </p:cNvGrpSpPr>
          <p:nvPr/>
        </p:nvGrpSpPr>
        <p:grpSpPr bwMode="auto">
          <a:xfrm>
            <a:off x="3098800" y="4322763"/>
            <a:ext cx="2058988" cy="728662"/>
            <a:chOff x="3098083" y="4322965"/>
            <a:chExt cx="2058944" cy="728321"/>
          </a:xfrm>
        </p:grpSpPr>
        <p:cxnSp>
          <p:nvCxnSpPr>
            <p:cNvPr id="40" name="Straight Connector 39"/>
            <p:cNvCxnSpPr>
              <a:cxnSpLocks noChangeAspect="1"/>
            </p:cNvCxnSpPr>
            <p:nvPr/>
          </p:nvCxnSpPr>
          <p:spPr>
            <a:xfrm rot="10800000">
              <a:off x="3098083" y="4322965"/>
              <a:ext cx="481003" cy="1713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31" name="TextBox 41"/>
            <p:cNvSpPr txBox="1">
              <a:spLocks noChangeAspect="1" noChangeArrowheads="1"/>
            </p:cNvSpPr>
            <p:nvPr/>
          </p:nvSpPr>
          <p:spPr bwMode="auto">
            <a:xfrm>
              <a:off x="3581400" y="4343400"/>
              <a:ext cx="1575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Producer surplus</a:t>
              </a:r>
            </a:p>
          </p:txBody>
        </p:sp>
      </p:grpSp>
      <p:sp>
        <p:nvSpPr>
          <p:cNvPr id="13332" name="Line 19"/>
          <p:cNvSpPr>
            <a:spLocks noChangeAspect="1" noChangeShapeType="1"/>
          </p:cNvSpPr>
          <p:nvPr/>
        </p:nvSpPr>
        <p:spPr bwMode="auto">
          <a:xfrm>
            <a:off x="2452688" y="1752600"/>
            <a:ext cx="3033712" cy="2828925"/>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Oval 22"/>
          <p:cNvSpPr>
            <a:spLocks noChangeAspect="1" noChangeArrowheads="1"/>
          </p:cNvSpPr>
          <p:nvPr/>
        </p:nvSpPr>
        <p:spPr bwMode="auto">
          <a:xfrm>
            <a:off x="4248150" y="3409950"/>
            <a:ext cx="171450" cy="171450"/>
          </a:xfrm>
          <a:prstGeom prst="ellipse">
            <a:avLst/>
          </a:prstGeom>
          <a:solidFill>
            <a:schemeClr val="bg1"/>
          </a:solidFill>
          <a:ln w="12700">
            <a:solidFill>
              <a:schemeClr val="tx1"/>
            </a:solidFill>
            <a:round/>
            <a:headEnd/>
            <a:tailEnd/>
          </a:ln>
        </p:spPr>
        <p:txBody>
          <a:bodyPr wrap="none" anchor="ctr"/>
          <a:lstStyle/>
          <a:p>
            <a:pPr>
              <a:defRPr/>
            </a:pPr>
            <a:endParaRPr lang="en-US">
              <a:ln w="12700">
                <a:solidFill>
                  <a:schemeClr val="tx1"/>
                </a:solidFill>
              </a:ln>
            </a:endParaRP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EA21B186-CEDE-4BF0-864A-F88129E14F3D}" type="slidenum">
              <a:rPr lang="en-US" sz="1400">
                <a:solidFill>
                  <a:schemeClr val="bg1"/>
                </a:solidFill>
                <a:cs typeface="Arial" charset="0"/>
              </a:rPr>
              <a:pPr eaLnBrk="1" hangingPunct="1"/>
              <a:t>12</a:t>
            </a:fld>
            <a:endParaRPr lang="en-US" sz="1400">
              <a:solidFill>
                <a:schemeClr val="bg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3332"/>
                                        </p:tgtEl>
                                        <p:attrNameLst>
                                          <p:attrName>style.visibility</p:attrName>
                                        </p:attrNameLst>
                                      </p:cBhvr>
                                      <p:to>
                                        <p:strVal val="visible"/>
                                      </p:to>
                                    </p:set>
                                    <p:animEffect transition="in" filter="wipe(up)">
                                      <p:cBhvr>
                                        <p:cTn id="12" dur="1000"/>
                                        <p:tgtEl>
                                          <p:spTgt spid="13332"/>
                                        </p:tgtEl>
                                      </p:cBhvr>
                                    </p:animEffect>
                                  </p:childTnLst>
                                </p:cTn>
                              </p:par>
                            </p:childTnLst>
                          </p:cTn>
                        </p:par>
                        <p:par>
                          <p:cTn id="13" fill="hold" nodeType="afterGroup">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13325"/>
                                        </p:tgtEl>
                                        <p:attrNameLst>
                                          <p:attrName>style.visibility</p:attrName>
                                        </p:attrNameLst>
                                      </p:cBhvr>
                                      <p:to>
                                        <p:strVal val="visible"/>
                                      </p:to>
                                    </p:set>
                                    <p:animEffect transition="in" filter="wipe(down)">
                                      <p:cBhvr>
                                        <p:cTn id="16" dur="1000"/>
                                        <p:tgtEl>
                                          <p:spTgt spid="13325"/>
                                        </p:tgtEl>
                                      </p:cBhvr>
                                    </p:animEffect>
                                  </p:childTnLst>
                                </p:cTn>
                              </p:par>
                            </p:childTnLst>
                          </p:cTn>
                        </p:par>
                        <p:par>
                          <p:cTn id="17" fill="hold" nodeType="afterGroup">
                            <p:stCondLst>
                              <p:cond delay="3000"/>
                            </p:stCondLst>
                            <p:childTnLst>
                              <p:par>
                                <p:cTn id="18" presetID="22" presetClass="entr" presetSubtype="4" fill="hold" grpId="0" nodeType="afterEffect">
                                  <p:stCondLst>
                                    <p:cond delay="0"/>
                                  </p:stCondLst>
                                  <p:childTnLst>
                                    <p:set>
                                      <p:cBhvr>
                                        <p:cTn id="19" dur="1" fill="hold">
                                          <p:stCondLst>
                                            <p:cond delay="0"/>
                                          </p:stCondLst>
                                        </p:cTn>
                                        <p:tgtEl>
                                          <p:spTgt spid="13323"/>
                                        </p:tgtEl>
                                        <p:attrNameLst>
                                          <p:attrName>style.visibility</p:attrName>
                                        </p:attrNameLst>
                                      </p:cBhvr>
                                      <p:to>
                                        <p:strVal val="visible"/>
                                      </p:to>
                                    </p:set>
                                    <p:animEffect transition="in" filter="wipe(down)">
                                      <p:cBhvr>
                                        <p:cTn id="20" dur="1000"/>
                                        <p:tgtEl>
                                          <p:spTgt spid="13323"/>
                                        </p:tgtEl>
                                      </p:cBhvr>
                                    </p:animEffect>
                                  </p:childTnLst>
                                </p:cTn>
                              </p:par>
                            </p:childTnLst>
                          </p:cTn>
                        </p:par>
                        <p:par>
                          <p:cTn id="21" fill="hold" nodeType="afterGroup">
                            <p:stCondLst>
                              <p:cond delay="4000"/>
                            </p:stCondLst>
                            <p:childTnLst>
                              <p:par>
                                <p:cTn id="22" presetID="22" presetClass="entr" presetSubtype="4" fill="hold" grpId="0" nodeType="afterEffect">
                                  <p:stCondLst>
                                    <p:cond delay="0"/>
                                  </p:stCondLst>
                                  <p:childTnLst>
                                    <p:set>
                                      <p:cBhvr>
                                        <p:cTn id="23" dur="1" fill="hold">
                                          <p:stCondLst>
                                            <p:cond delay="0"/>
                                          </p:stCondLst>
                                        </p:cTn>
                                        <p:tgtEl>
                                          <p:spTgt spid="13319"/>
                                        </p:tgtEl>
                                        <p:attrNameLst>
                                          <p:attrName>style.visibility</p:attrName>
                                        </p:attrNameLst>
                                      </p:cBhvr>
                                      <p:to>
                                        <p:strVal val="visible"/>
                                      </p:to>
                                    </p:set>
                                    <p:animEffect transition="in" filter="wipe(down)">
                                      <p:cBhvr>
                                        <p:cTn id="24" dur="1000"/>
                                        <p:tgtEl>
                                          <p:spTgt spid="13319"/>
                                        </p:tgtEl>
                                      </p:cBhvr>
                                    </p:animEffect>
                                  </p:childTnLst>
                                </p:cTn>
                              </p:par>
                            </p:childTnLst>
                          </p:cTn>
                        </p:par>
                        <p:par>
                          <p:cTn id="25" fill="hold" nodeType="afterGroup">
                            <p:stCondLst>
                              <p:cond delay="5000"/>
                            </p:stCondLst>
                            <p:childTnLst>
                              <p:par>
                                <p:cTn id="26" presetID="22" presetClass="entr" presetSubtype="4"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down)">
                                      <p:cBhvr>
                                        <p:cTn id="28" dur="1000"/>
                                        <p:tgtEl>
                                          <p:spTgt spid="44"/>
                                        </p:tgtEl>
                                      </p:cBhvr>
                                    </p:animEffect>
                                  </p:childTnLst>
                                </p:cTn>
                              </p:par>
                            </p:childTnLst>
                          </p:cTn>
                        </p:par>
                        <p:par>
                          <p:cTn id="29" fill="hold" nodeType="afterGroup">
                            <p:stCondLst>
                              <p:cond delay="6000"/>
                            </p:stCondLst>
                            <p:childTnLst>
                              <p:par>
                                <p:cTn id="30" presetID="22" presetClass="entr" presetSubtype="4" fill="hold" grpId="0" nodeType="afterEffect">
                                  <p:stCondLst>
                                    <p:cond delay="0"/>
                                  </p:stCondLst>
                                  <p:childTnLst>
                                    <p:set>
                                      <p:cBhvr>
                                        <p:cTn id="31" dur="1" fill="hold">
                                          <p:stCondLst>
                                            <p:cond delay="0"/>
                                          </p:stCondLst>
                                        </p:cTn>
                                        <p:tgtEl>
                                          <p:spTgt spid="13321"/>
                                        </p:tgtEl>
                                        <p:attrNameLst>
                                          <p:attrName>style.visibility</p:attrName>
                                        </p:attrNameLst>
                                      </p:cBhvr>
                                      <p:to>
                                        <p:strVal val="visible"/>
                                      </p:to>
                                    </p:set>
                                    <p:animEffect transition="in" filter="wipe(down)">
                                      <p:cBhvr>
                                        <p:cTn id="32" dur="1000"/>
                                        <p:tgtEl>
                                          <p:spTgt spid="13321"/>
                                        </p:tgtEl>
                                      </p:cBhvr>
                                    </p:animEffect>
                                  </p:childTnLst>
                                </p:cTn>
                              </p:par>
                            </p:childTnLst>
                          </p:cTn>
                        </p:par>
                        <p:par>
                          <p:cTn id="33" fill="hold" nodeType="afterGroup">
                            <p:stCondLst>
                              <p:cond delay="7000"/>
                            </p:stCondLst>
                            <p:childTnLst>
                              <p:par>
                                <p:cTn id="34" presetID="22" presetClass="entr" presetSubtype="4" fill="hold" grpId="0" nodeType="afterEffect">
                                  <p:stCondLst>
                                    <p:cond delay="0"/>
                                  </p:stCondLst>
                                  <p:childTnLst>
                                    <p:set>
                                      <p:cBhvr>
                                        <p:cTn id="35" dur="1" fill="hold">
                                          <p:stCondLst>
                                            <p:cond delay="0"/>
                                          </p:stCondLst>
                                        </p:cTn>
                                        <p:tgtEl>
                                          <p:spTgt spid="13320"/>
                                        </p:tgtEl>
                                        <p:attrNameLst>
                                          <p:attrName>style.visibility</p:attrName>
                                        </p:attrNameLst>
                                      </p:cBhvr>
                                      <p:to>
                                        <p:strVal val="visible"/>
                                      </p:to>
                                    </p:set>
                                    <p:animEffect transition="in" filter="wipe(down)">
                                      <p:cBhvr>
                                        <p:cTn id="36" dur="1000"/>
                                        <p:tgtEl>
                                          <p:spTgt spid="133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3327"/>
                                        </p:tgtEl>
                                        <p:attrNameLst>
                                          <p:attrName>style.visibility</p:attrName>
                                        </p:attrNameLst>
                                      </p:cBhvr>
                                      <p:to>
                                        <p:strVal val="visible"/>
                                      </p:to>
                                    </p:set>
                                    <p:anim calcmode="lin" valueType="num">
                                      <p:cBhvr>
                                        <p:cTn id="41" dur="1000" fill="hold"/>
                                        <p:tgtEl>
                                          <p:spTgt spid="13327"/>
                                        </p:tgtEl>
                                        <p:attrNameLst>
                                          <p:attrName>ppt_w</p:attrName>
                                        </p:attrNameLst>
                                      </p:cBhvr>
                                      <p:tavLst>
                                        <p:tav tm="0">
                                          <p:val>
                                            <p:fltVal val="0"/>
                                          </p:val>
                                        </p:tav>
                                        <p:tav tm="100000">
                                          <p:val>
                                            <p:strVal val="#ppt_w"/>
                                          </p:val>
                                        </p:tav>
                                      </p:tavLst>
                                    </p:anim>
                                    <p:anim calcmode="lin" valueType="num">
                                      <p:cBhvr>
                                        <p:cTn id="42" dur="1000" fill="hold"/>
                                        <p:tgtEl>
                                          <p:spTgt spid="13327"/>
                                        </p:tgtEl>
                                        <p:attrNameLst>
                                          <p:attrName>ppt_h</p:attrName>
                                        </p:attrNameLst>
                                      </p:cBhvr>
                                      <p:tavLst>
                                        <p:tav tm="0">
                                          <p:val>
                                            <p:fltVal val="0"/>
                                          </p:val>
                                        </p:tav>
                                        <p:tav tm="100000">
                                          <p:val>
                                            <p:strVal val="#ppt_h"/>
                                          </p:val>
                                        </p:tav>
                                      </p:tavLst>
                                    </p:anim>
                                  </p:childTnLst>
                                </p:cTn>
                              </p:par>
                            </p:childTnLst>
                          </p:cTn>
                        </p:par>
                        <p:par>
                          <p:cTn id="43" fill="hold" nodeType="afterGroup">
                            <p:stCondLst>
                              <p:cond delay="1000"/>
                            </p:stCondLst>
                            <p:childTnLst>
                              <p:par>
                                <p:cTn id="44" presetID="23" presetClass="entr" presetSubtype="16"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1000" fill="hold"/>
                                        <p:tgtEl>
                                          <p:spTgt spid="4"/>
                                        </p:tgtEl>
                                        <p:attrNameLst>
                                          <p:attrName>ppt_w</p:attrName>
                                        </p:attrNameLst>
                                      </p:cBhvr>
                                      <p:tavLst>
                                        <p:tav tm="0">
                                          <p:val>
                                            <p:fltVal val="0"/>
                                          </p:val>
                                        </p:tav>
                                        <p:tav tm="100000">
                                          <p:val>
                                            <p:strVal val="#ppt_w"/>
                                          </p:val>
                                        </p:tav>
                                      </p:tavLst>
                                    </p:anim>
                                    <p:anim calcmode="lin" valueType="num">
                                      <p:cBhvr>
                                        <p:cTn id="47" dur="1000" fill="hold"/>
                                        <p:tgtEl>
                                          <p:spTgt spid="4"/>
                                        </p:tgtEl>
                                        <p:attrNameLst>
                                          <p:attrName>ppt_h</p:attrName>
                                        </p:attrNameLst>
                                      </p:cBhvr>
                                      <p:tavLst>
                                        <p:tav tm="0">
                                          <p:val>
                                            <p:fltVal val="0"/>
                                          </p:val>
                                        </p:tav>
                                        <p:tav tm="100000">
                                          <p:val>
                                            <p:strVal val="#ppt_h"/>
                                          </p:val>
                                        </p:tav>
                                      </p:tavLst>
                                    </p:anim>
                                  </p:childTnLst>
                                </p:cTn>
                              </p:par>
                            </p:childTnLst>
                          </p:cTn>
                        </p:par>
                        <p:par>
                          <p:cTn id="48" fill="hold" nodeType="afterGroup">
                            <p:stCondLst>
                              <p:cond delay="2000"/>
                            </p:stCondLst>
                            <p:childTnLst>
                              <p:par>
                                <p:cTn id="49" presetID="23" presetClass="entr" presetSubtype="16" fill="hold" grpId="0" nodeType="afterEffect">
                                  <p:stCondLst>
                                    <p:cond delay="0"/>
                                  </p:stCondLst>
                                  <p:childTnLst>
                                    <p:set>
                                      <p:cBhvr>
                                        <p:cTn id="50" dur="1" fill="hold">
                                          <p:stCondLst>
                                            <p:cond delay="0"/>
                                          </p:stCondLst>
                                        </p:cTn>
                                        <p:tgtEl>
                                          <p:spTgt spid="13322"/>
                                        </p:tgtEl>
                                        <p:attrNameLst>
                                          <p:attrName>style.visibility</p:attrName>
                                        </p:attrNameLst>
                                      </p:cBhvr>
                                      <p:to>
                                        <p:strVal val="visible"/>
                                      </p:to>
                                    </p:set>
                                    <p:anim calcmode="lin" valueType="num">
                                      <p:cBhvr>
                                        <p:cTn id="51" dur="1000" fill="hold"/>
                                        <p:tgtEl>
                                          <p:spTgt spid="13322"/>
                                        </p:tgtEl>
                                        <p:attrNameLst>
                                          <p:attrName>ppt_w</p:attrName>
                                        </p:attrNameLst>
                                      </p:cBhvr>
                                      <p:tavLst>
                                        <p:tav tm="0">
                                          <p:val>
                                            <p:fltVal val="0"/>
                                          </p:val>
                                        </p:tav>
                                        <p:tav tm="100000">
                                          <p:val>
                                            <p:strVal val="#ppt_w"/>
                                          </p:val>
                                        </p:tav>
                                      </p:tavLst>
                                    </p:anim>
                                    <p:anim calcmode="lin" valueType="num">
                                      <p:cBhvr>
                                        <p:cTn id="52" dur="1000" fill="hold"/>
                                        <p:tgtEl>
                                          <p:spTgt spid="13322"/>
                                        </p:tgtEl>
                                        <p:attrNameLst>
                                          <p:attrName>ppt_h</p:attrName>
                                        </p:attrNameLst>
                                      </p:cBhvr>
                                      <p:tavLst>
                                        <p:tav tm="0">
                                          <p:val>
                                            <p:fltVal val="0"/>
                                          </p:val>
                                        </p:tav>
                                        <p:tav tm="100000">
                                          <p:val>
                                            <p:strVal val="#ppt_h"/>
                                          </p:val>
                                        </p:tav>
                                      </p:tavLst>
                                    </p:anim>
                                  </p:childTnLst>
                                </p:cTn>
                              </p:par>
                            </p:childTnLst>
                          </p:cTn>
                        </p:par>
                        <p:par>
                          <p:cTn id="53" fill="hold" nodeType="afterGroup">
                            <p:stCondLst>
                              <p:cond delay="3000"/>
                            </p:stCondLst>
                            <p:childTnLst>
                              <p:par>
                                <p:cTn id="54" presetID="23" presetClass="entr" presetSubtype="16"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1000" fill="hold"/>
                                        <p:tgtEl>
                                          <p:spTgt spid="5"/>
                                        </p:tgtEl>
                                        <p:attrNameLst>
                                          <p:attrName>ppt_w</p:attrName>
                                        </p:attrNameLst>
                                      </p:cBhvr>
                                      <p:tavLst>
                                        <p:tav tm="0">
                                          <p:val>
                                            <p:fltVal val="0"/>
                                          </p:val>
                                        </p:tav>
                                        <p:tav tm="100000">
                                          <p:val>
                                            <p:strVal val="#ppt_w"/>
                                          </p:val>
                                        </p:tav>
                                      </p:tavLst>
                                    </p:anim>
                                    <p:anim calcmode="lin" valueType="num">
                                      <p:cBhvr>
                                        <p:cTn id="57"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P spid="13321" grpId="0"/>
      <p:bldP spid="13322" grpId="0" animBg="1"/>
      <p:bldP spid="13323" grpId="0" animBg="1"/>
      <p:bldP spid="13325" grpId="0"/>
      <p:bldP spid="13327" grpId="0" animBg="1"/>
      <p:bldP spid="13332"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31"/>
          <p:cNvGrpSpPr>
            <a:grpSpLocks/>
          </p:cNvGrpSpPr>
          <p:nvPr/>
        </p:nvGrpSpPr>
        <p:grpSpPr bwMode="auto">
          <a:xfrm>
            <a:off x="1490663" y="1522413"/>
            <a:ext cx="5900737" cy="4560887"/>
            <a:chOff x="1491428" y="1522412"/>
            <a:chExt cx="5899972" cy="4560948"/>
          </a:xfrm>
        </p:grpSpPr>
        <p:grpSp>
          <p:nvGrpSpPr>
            <p:cNvPr id="14363" name="Group 30"/>
            <p:cNvGrpSpPr>
              <a:grpSpLocks/>
            </p:cNvGrpSpPr>
            <p:nvPr/>
          </p:nvGrpSpPr>
          <p:grpSpPr bwMode="auto">
            <a:xfrm>
              <a:off x="2133600" y="1522412"/>
              <a:ext cx="5257800" cy="3816350"/>
              <a:chOff x="2133600" y="1522412"/>
              <a:chExt cx="5257800" cy="3816350"/>
            </a:xfrm>
          </p:grpSpPr>
          <p:pic>
            <p:nvPicPr>
              <p:cNvPr id="14366" name="Picture 29" descr="grid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2412"/>
                <a:ext cx="52578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7" name="Rectangle 8"/>
              <p:cNvSpPr>
                <a:spLocks noChangeAspect="1" noChangeArrowheads="1"/>
              </p:cNvSpPr>
              <p:nvPr/>
            </p:nvSpPr>
            <p:spPr bwMode="auto">
              <a:xfrm>
                <a:off x="2133600" y="1568450"/>
                <a:ext cx="5246688" cy="3638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364" name="TextBox 38"/>
            <p:cNvSpPr txBox="1">
              <a:spLocks noChangeArrowheads="1"/>
            </p:cNvSpPr>
            <p:nvPr/>
          </p:nvSpPr>
          <p:spPr bwMode="auto">
            <a:xfrm>
              <a:off x="3413125" y="5683250"/>
              <a:ext cx="2378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Quantity (bags)</a:t>
              </a:r>
            </a:p>
          </p:txBody>
        </p:sp>
        <p:sp>
          <p:nvSpPr>
            <p:cNvPr id="14365" name="Text Box 9"/>
            <p:cNvSpPr txBox="1">
              <a:spLocks noChangeArrowheads="1"/>
            </p:cNvSpPr>
            <p:nvPr/>
          </p:nvSpPr>
          <p:spPr bwMode="auto">
            <a:xfrm rot="-5400000">
              <a:off x="702269" y="3330545"/>
              <a:ext cx="19784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Price (per bag)</a:t>
              </a:r>
            </a:p>
          </p:txBody>
        </p:sp>
      </p:grpSp>
      <p:cxnSp>
        <p:nvCxnSpPr>
          <p:cNvPr id="38" name="Straight Connector 37"/>
          <p:cNvCxnSpPr/>
          <p:nvPr/>
        </p:nvCxnSpPr>
        <p:spPr>
          <a:xfrm rot="16200000" flipH="1">
            <a:off x="3306763" y="4365625"/>
            <a:ext cx="1600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340"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14341"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Efficiency Losses</a:t>
            </a:r>
          </a:p>
        </p:txBody>
      </p:sp>
      <p:sp>
        <p:nvSpPr>
          <p:cNvPr id="14342"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14343" name="Rectangle 6"/>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LO2</a:t>
            </a:r>
          </a:p>
        </p:txBody>
      </p:sp>
      <p:sp>
        <p:nvSpPr>
          <p:cNvPr id="14344" name="Text Box 12"/>
          <p:cNvSpPr txBox="1">
            <a:spLocks noChangeArrowheads="1"/>
          </p:cNvSpPr>
          <p:nvPr/>
        </p:nvSpPr>
        <p:spPr bwMode="auto">
          <a:xfrm>
            <a:off x="2141538" y="4845050"/>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c</a:t>
            </a:r>
          </a:p>
        </p:txBody>
      </p:sp>
      <p:sp>
        <p:nvSpPr>
          <p:cNvPr id="14345" name="Text Box 30"/>
          <p:cNvSpPr txBox="1">
            <a:spLocks noChangeArrowheads="1"/>
          </p:cNvSpPr>
          <p:nvPr/>
        </p:nvSpPr>
        <p:spPr bwMode="auto">
          <a:xfrm>
            <a:off x="6781800" y="1720850"/>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S</a:t>
            </a:r>
            <a:endParaRPr lang="en-US" sz="2000" b="1" baseline="-25000"/>
          </a:p>
        </p:txBody>
      </p:sp>
      <p:sp>
        <p:nvSpPr>
          <p:cNvPr id="14346" name="Text Box 44"/>
          <p:cNvSpPr txBox="1">
            <a:spLocks noChangeArrowheads="1"/>
          </p:cNvSpPr>
          <p:nvPr/>
        </p:nvSpPr>
        <p:spPr bwMode="auto">
          <a:xfrm>
            <a:off x="4495800" y="5302250"/>
            <a:ext cx="477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i="1"/>
              <a:t>Q</a:t>
            </a:r>
            <a:r>
              <a:rPr lang="en-US" sz="2000" b="1" i="1" baseline="-25000"/>
              <a:t>1</a:t>
            </a:r>
          </a:p>
        </p:txBody>
      </p:sp>
      <p:sp>
        <p:nvSpPr>
          <p:cNvPr id="14347" name="Text Box 46"/>
          <p:cNvSpPr txBox="1">
            <a:spLocks noChangeArrowheads="1"/>
          </p:cNvSpPr>
          <p:nvPr/>
        </p:nvSpPr>
        <p:spPr bwMode="auto">
          <a:xfrm>
            <a:off x="3922713" y="5302250"/>
            <a:ext cx="477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i="1"/>
              <a:t>Q</a:t>
            </a:r>
            <a:r>
              <a:rPr lang="en-US" sz="2000" b="1" i="1" baseline="-25000"/>
              <a:t>2</a:t>
            </a:r>
          </a:p>
        </p:txBody>
      </p:sp>
      <p:sp>
        <p:nvSpPr>
          <p:cNvPr id="14348" name="Text Box 52"/>
          <p:cNvSpPr txBox="1">
            <a:spLocks noChangeArrowheads="1"/>
          </p:cNvSpPr>
          <p:nvPr/>
        </p:nvSpPr>
        <p:spPr bwMode="auto">
          <a:xfrm>
            <a:off x="6985000" y="4508500"/>
            <a:ext cx="369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D</a:t>
            </a:r>
          </a:p>
        </p:txBody>
      </p:sp>
      <p:sp>
        <p:nvSpPr>
          <p:cNvPr id="29" name="Isosceles Triangle 28"/>
          <p:cNvSpPr>
            <a:spLocks/>
          </p:cNvSpPr>
          <p:nvPr/>
        </p:nvSpPr>
        <p:spPr bwMode="auto">
          <a:xfrm rot="-5400000" flipH="1" flipV="1">
            <a:off x="4038600" y="3016251"/>
            <a:ext cx="731837" cy="639762"/>
          </a:xfrm>
          <a:prstGeom prst="triangle">
            <a:avLst>
              <a:gd name="adj" fmla="val 50000"/>
            </a:avLst>
          </a:prstGeom>
          <a:solidFill>
            <a:srgbClr val="B2B2B2"/>
          </a:solidFill>
          <a:ln w="25400" algn="ctr">
            <a:solidFill>
              <a:schemeClr val="bg2"/>
            </a:solidFill>
            <a:miter lim="800000"/>
            <a:headEnd/>
            <a:tailEnd/>
          </a:ln>
        </p:spPr>
        <p:txBody>
          <a:bodyPr anchor="ctr"/>
          <a:lstStyle/>
          <a:p>
            <a:pPr algn="ctr">
              <a:defRPr/>
            </a:pPr>
            <a:endParaRPr lang="en-US">
              <a:solidFill>
                <a:schemeClr val="lt1"/>
              </a:solidFill>
              <a:latin typeface="+mn-lt"/>
            </a:endParaRPr>
          </a:p>
        </p:txBody>
      </p:sp>
      <p:sp>
        <p:nvSpPr>
          <p:cNvPr id="14350" name="TextBox 30"/>
          <p:cNvSpPr txBox="1">
            <a:spLocks noChangeArrowheads="1"/>
          </p:cNvSpPr>
          <p:nvPr/>
        </p:nvSpPr>
        <p:spPr bwMode="auto">
          <a:xfrm>
            <a:off x="4495800" y="2906713"/>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b</a:t>
            </a:r>
          </a:p>
        </p:txBody>
      </p:sp>
      <p:sp>
        <p:nvSpPr>
          <p:cNvPr id="14351" name="TextBox 31"/>
          <p:cNvSpPr txBox="1">
            <a:spLocks noChangeArrowheads="1"/>
          </p:cNvSpPr>
          <p:nvPr/>
        </p:nvSpPr>
        <p:spPr bwMode="auto">
          <a:xfrm>
            <a:off x="3962400" y="2601913"/>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d</a:t>
            </a:r>
          </a:p>
        </p:txBody>
      </p:sp>
      <p:sp>
        <p:nvSpPr>
          <p:cNvPr id="14352" name="Text Box 12"/>
          <p:cNvSpPr txBox="1">
            <a:spLocks noChangeArrowheads="1"/>
          </p:cNvSpPr>
          <p:nvPr/>
        </p:nvSpPr>
        <p:spPr bwMode="auto">
          <a:xfrm>
            <a:off x="2139950" y="1611313"/>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a</a:t>
            </a:r>
          </a:p>
        </p:txBody>
      </p:sp>
      <p:sp>
        <p:nvSpPr>
          <p:cNvPr id="14353" name="Line 29"/>
          <p:cNvSpPr>
            <a:spLocks noChangeAspect="1" noChangeShapeType="1"/>
          </p:cNvSpPr>
          <p:nvPr/>
        </p:nvSpPr>
        <p:spPr bwMode="auto">
          <a:xfrm rot="21360000" flipV="1">
            <a:off x="2092325" y="2103438"/>
            <a:ext cx="4868863" cy="2651125"/>
          </a:xfrm>
          <a:prstGeom prst="line">
            <a:avLst/>
          </a:prstGeom>
          <a:noFill/>
          <a:ln w="5715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4" name="Line 32"/>
          <p:cNvSpPr>
            <a:spLocks noChangeShapeType="1"/>
          </p:cNvSpPr>
          <p:nvPr/>
        </p:nvSpPr>
        <p:spPr bwMode="auto">
          <a:xfrm>
            <a:off x="2171700" y="1949450"/>
            <a:ext cx="4873625" cy="2651125"/>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Oval 33"/>
          <p:cNvSpPr>
            <a:spLocks noChangeArrowheads="1"/>
          </p:cNvSpPr>
          <p:nvPr/>
        </p:nvSpPr>
        <p:spPr bwMode="auto">
          <a:xfrm>
            <a:off x="4572000" y="3260725"/>
            <a:ext cx="136525" cy="136525"/>
          </a:xfrm>
          <a:prstGeom prst="ellipse">
            <a:avLst/>
          </a:prstGeom>
          <a:solidFill>
            <a:schemeClr val="bg1"/>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sp>
        <p:nvSpPr>
          <p:cNvPr id="19" name="Oval 34"/>
          <p:cNvSpPr>
            <a:spLocks noChangeAspect="1" noChangeArrowheads="1"/>
          </p:cNvSpPr>
          <p:nvPr/>
        </p:nvSpPr>
        <p:spPr bwMode="auto">
          <a:xfrm>
            <a:off x="4038600" y="2940050"/>
            <a:ext cx="92075" cy="92075"/>
          </a:xfrm>
          <a:prstGeom prst="ellipse">
            <a:avLst/>
          </a:prstGeom>
          <a:solidFill>
            <a:schemeClr val="tx2"/>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sp>
        <p:nvSpPr>
          <p:cNvPr id="35" name="Oval 34"/>
          <p:cNvSpPr>
            <a:spLocks noChangeAspect="1" noChangeArrowheads="1"/>
          </p:cNvSpPr>
          <p:nvPr/>
        </p:nvSpPr>
        <p:spPr bwMode="auto">
          <a:xfrm>
            <a:off x="4038600" y="3613150"/>
            <a:ext cx="120650" cy="120650"/>
          </a:xfrm>
          <a:prstGeom prst="ellipse">
            <a:avLst/>
          </a:prstGeom>
          <a:solidFill>
            <a:schemeClr val="tx2"/>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cxnSp>
        <p:nvCxnSpPr>
          <p:cNvPr id="37" name="Straight Connector 36"/>
          <p:cNvCxnSpPr/>
          <p:nvPr/>
        </p:nvCxnSpPr>
        <p:spPr>
          <a:xfrm rot="16200000" flipH="1">
            <a:off x="3729832" y="4307681"/>
            <a:ext cx="1828800" cy="793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359" name="TextBox 29"/>
          <p:cNvSpPr txBox="1">
            <a:spLocks noChangeArrowheads="1"/>
          </p:cNvSpPr>
          <p:nvPr/>
        </p:nvSpPr>
        <p:spPr bwMode="auto">
          <a:xfrm>
            <a:off x="4114800" y="3505200"/>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e</a:t>
            </a:r>
          </a:p>
        </p:txBody>
      </p:sp>
      <p:grpSp>
        <p:nvGrpSpPr>
          <p:cNvPr id="4" name="Group 32"/>
          <p:cNvGrpSpPr>
            <a:grpSpLocks/>
          </p:cNvGrpSpPr>
          <p:nvPr/>
        </p:nvGrpSpPr>
        <p:grpSpPr bwMode="auto">
          <a:xfrm>
            <a:off x="3673475" y="1720850"/>
            <a:ext cx="2651125" cy="1600200"/>
            <a:chOff x="3673475" y="1720850"/>
            <a:chExt cx="2651125" cy="1600200"/>
          </a:xfrm>
        </p:grpSpPr>
        <p:sp>
          <p:nvSpPr>
            <p:cNvPr id="14361" name="TextBox 40"/>
            <p:cNvSpPr txBox="1">
              <a:spLocks noChangeArrowheads="1"/>
            </p:cNvSpPr>
            <p:nvPr/>
          </p:nvSpPr>
          <p:spPr bwMode="auto">
            <a:xfrm>
              <a:off x="3673475" y="1720850"/>
              <a:ext cx="2651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Efficiency loss</a:t>
              </a:r>
            </a:p>
            <a:p>
              <a:pPr eaLnBrk="1" hangingPunct="1"/>
              <a:r>
                <a:rPr lang="en-US" b="1"/>
                <a:t>from underproduction</a:t>
              </a:r>
            </a:p>
          </p:txBody>
        </p:sp>
        <p:cxnSp>
          <p:nvCxnSpPr>
            <p:cNvPr id="30" name="Straight Connector 29"/>
            <p:cNvCxnSpPr/>
            <p:nvPr/>
          </p:nvCxnSpPr>
          <p:spPr>
            <a:xfrm rot="5400000">
              <a:off x="3810000" y="2787650"/>
              <a:ext cx="9144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9228EE10-2137-4BA9-8702-220130CA7B52}" type="slidenum">
              <a:rPr lang="en-US" sz="1400">
                <a:solidFill>
                  <a:schemeClr val="bg1"/>
                </a:solidFill>
                <a:cs typeface="Arial" charset="0"/>
              </a:rPr>
              <a:pPr eaLnBrk="1" hangingPunct="1"/>
              <a:t>13</a:t>
            </a:fld>
            <a:endParaRPr lang="en-US" sz="1400">
              <a:solidFill>
                <a:schemeClr val="bg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1000"/>
                                        <p:tgtEl>
                                          <p:spTgt spid="35"/>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4359"/>
                                        </p:tgtEl>
                                        <p:attrNameLst>
                                          <p:attrName>style.visibility</p:attrName>
                                        </p:attrNameLst>
                                      </p:cBhvr>
                                      <p:to>
                                        <p:strVal val="visible"/>
                                      </p:to>
                                    </p:set>
                                    <p:anim calcmode="lin" valueType="num">
                                      <p:cBhvr>
                                        <p:cTn id="10" dur="1000" fill="hold"/>
                                        <p:tgtEl>
                                          <p:spTgt spid="14359"/>
                                        </p:tgtEl>
                                        <p:attrNameLst>
                                          <p:attrName>ppt_w</p:attrName>
                                        </p:attrNameLst>
                                      </p:cBhvr>
                                      <p:tavLst>
                                        <p:tav tm="0">
                                          <p:val>
                                            <p:fltVal val="0"/>
                                          </p:val>
                                        </p:tav>
                                        <p:tav tm="100000">
                                          <p:val>
                                            <p:strVal val="#ppt_w"/>
                                          </p:val>
                                        </p:tav>
                                      </p:tavLst>
                                    </p:anim>
                                    <p:anim calcmode="lin" valueType="num">
                                      <p:cBhvr>
                                        <p:cTn id="11" dur="1000" fill="hold"/>
                                        <p:tgtEl>
                                          <p:spTgt spid="14359"/>
                                        </p:tgtEl>
                                        <p:attrNameLst>
                                          <p:attrName>ppt_h</p:attrName>
                                        </p:attrNameLst>
                                      </p:cBhvr>
                                      <p:tavLst>
                                        <p:tav tm="0">
                                          <p:val>
                                            <p:fltVal val="0"/>
                                          </p:val>
                                        </p:tav>
                                        <p:tav tm="100000">
                                          <p:val>
                                            <p:strVal val="#ppt_h"/>
                                          </p:val>
                                        </p:tav>
                                      </p:tavLst>
                                    </p:anim>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1000"/>
                                        <p:tgtEl>
                                          <p:spTgt spid="38"/>
                                        </p:tgtEl>
                                      </p:cBhvr>
                                    </p:animEffect>
                                  </p:childTnLst>
                                </p:cTn>
                              </p:par>
                            </p:childTnLst>
                          </p:cTn>
                        </p:par>
                        <p:par>
                          <p:cTn id="16" fill="hold" nodeType="afterGroup">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4347"/>
                                        </p:tgtEl>
                                        <p:attrNameLst>
                                          <p:attrName>style.visibility</p:attrName>
                                        </p:attrNameLst>
                                      </p:cBhvr>
                                      <p:to>
                                        <p:strVal val="visible"/>
                                      </p:to>
                                    </p:set>
                                    <p:animEffect transition="in" filter="wipe(down)">
                                      <p:cBhvr>
                                        <p:cTn id="19" dur="1000"/>
                                        <p:tgtEl>
                                          <p:spTgt spid="14347"/>
                                        </p:tgtEl>
                                      </p:cBhvr>
                                    </p:animEffect>
                                  </p:childTnLst>
                                </p:cTn>
                              </p:par>
                            </p:childTnLst>
                          </p:cTn>
                        </p:par>
                        <p:par>
                          <p:cTn id="20" fill="hold" nodeType="afterGroup">
                            <p:stCondLst>
                              <p:cond delay="3000"/>
                            </p:stCondLst>
                            <p:childTnLst>
                              <p:par>
                                <p:cTn id="21" presetID="2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4351"/>
                                        </p:tgtEl>
                                        <p:attrNameLst>
                                          <p:attrName>style.visibility</p:attrName>
                                        </p:attrNameLst>
                                      </p:cBhvr>
                                      <p:to>
                                        <p:strVal val="visible"/>
                                      </p:to>
                                    </p:set>
                                    <p:anim calcmode="lin" valueType="num">
                                      <p:cBhvr>
                                        <p:cTn id="27" dur="1000" fill="hold"/>
                                        <p:tgtEl>
                                          <p:spTgt spid="14351"/>
                                        </p:tgtEl>
                                        <p:attrNameLst>
                                          <p:attrName>ppt_w</p:attrName>
                                        </p:attrNameLst>
                                      </p:cBhvr>
                                      <p:tavLst>
                                        <p:tav tm="0">
                                          <p:val>
                                            <p:fltVal val="0"/>
                                          </p:val>
                                        </p:tav>
                                        <p:tav tm="100000">
                                          <p:val>
                                            <p:strVal val="#ppt_w"/>
                                          </p:val>
                                        </p:tav>
                                      </p:tavLst>
                                    </p:anim>
                                    <p:anim calcmode="lin" valueType="num">
                                      <p:cBhvr>
                                        <p:cTn id="28" dur="1000" fill="hold"/>
                                        <p:tgtEl>
                                          <p:spTgt spid="14351"/>
                                        </p:tgtEl>
                                        <p:attrNameLst>
                                          <p:attrName>ppt_h</p:attrName>
                                        </p:attrNameLst>
                                      </p:cBhvr>
                                      <p:tavLst>
                                        <p:tav tm="0">
                                          <p:val>
                                            <p:fltVal val="0"/>
                                          </p:val>
                                        </p:tav>
                                        <p:tav tm="100000">
                                          <p:val>
                                            <p:strVal val="#ppt_h"/>
                                          </p:val>
                                        </p:tav>
                                      </p:tavLst>
                                    </p:anim>
                                  </p:childTnLst>
                                </p:cTn>
                              </p:par>
                            </p:childTnLst>
                          </p:cTn>
                        </p:par>
                        <p:par>
                          <p:cTn id="29" fill="hold" nodeType="afterGroup">
                            <p:stCondLst>
                              <p:cond delay="4000"/>
                            </p:stCondLst>
                            <p:childTnLst>
                              <p:par>
                                <p:cTn id="30" presetID="23" presetClass="entr" presetSubtype="16"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1000" fill="hold"/>
                                        <p:tgtEl>
                                          <p:spTgt spid="29"/>
                                        </p:tgtEl>
                                        <p:attrNameLst>
                                          <p:attrName>ppt_w</p:attrName>
                                        </p:attrNameLst>
                                      </p:cBhvr>
                                      <p:tavLst>
                                        <p:tav tm="0">
                                          <p:val>
                                            <p:fltVal val="0"/>
                                          </p:val>
                                        </p:tav>
                                        <p:tav tm="100000">
                                          <p:val>
                                            <p:strVal val="#ppt_w"/>
                                          </p:val>
                                        </p:tav>
                                      </p:tavLst>
                                    </p:anim>
                                    <p:anim calcmode="lin" valueType="num">
                                      <p:cBhvr>
                                        <p:cTn id="33" dur="1000" fill="hold"/>
                                        <p:tgtEl>
                                          <p:spTgt spid="29"/>
                                        </p:tgtEl>
                                        <p:attrNameLst>
                                          <p:attrName>ppt_h</p:attrName>
                                        </p:attrNameLst>
                                      </p:cBhvr>
                                      <p:tavLst>
                                        <p:tav tm="0">
                                          <p:val>
                                            <p:fltVal val="0"/>
                                          </p:val>
                                        </p:tav>
                                        <p:tav tm="100000">
                                          <p:val>
                                            <p:strVal val="#ppt_h"/>
                                          </p:val>
                                        </p:tav>
                                      </p:tavLst>
                                    </p:anim>
                                  </p:childTnLst>
                                </p:cTn>
                              </p:par>
                            </p:childTnLst>
                          </p:cTn>
                        </p:par>
                        <p:par>
                          <p:cTn id="34" fill="hold" nodeType="afterGroup">
                            <p:stCondLst>
                              <p:cond delay="5000"/>
                            </p:stCondLst>
                            <p:childTnLst>
                              <p:par>
                                <p:cTn id="35" presetID="22" presetClass="entr" presetSubtype="4"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P spid="29" grpId="0" animBg="1"/>
      <p:bldP spid="14351" grpId="0"/>
      <p:bldP spid="19" grpId="0" animBg="1"/>
      <p:bldP spid="35" grpId="0" animBg="1"/>
      <p:bldP spid="143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9" descr="grid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0"/>
            <a:ext cx="5257800"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Connector 37"/>
          <p:cNvCxnSpPr/>
          <p:nvPr/>
        </p:nvCxnSpPr>
        <p:spPr>
          <a:xfrm rot="5400000">
            <a:off x="4267200" y="4419600"/>
            <a:ext cx="1371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364"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15365"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Efficiency Losses</a:t>
            </a:r>
          </a:p>
        </p:txBody>
      </p:sp>
      <p:sp>
        <p:nvSpPr>
          <p:cNvPr id="15366"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15367" name="Rectangle 6"/>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LO2</a:t>
            </a:r>
          </a:p>
        </p:txBody>
      </p:sp>
      <p:sp>
        <p:nvSpPr>
          <p:cNvPr id="15368" name="Rectangle 8"/>
          <p:cNvSpPr>
            <a:spLocks noChangeAspect="1" noChangeArrowheads="1"/>
          </p:cNvSpPr>
          <p:nvPr/>
        </p:nvSpPr>
        <p:spPr bwMode="auto">
          <a:xfrm>
            <a:off x="1828800" y="1524000"/>
            <a:ext cx="5246688" cy="3638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69" name="Text Box 12"/>
          <p:cNvSpPr txBox="1">
            <a:spLocks noChangeArrowheads="1"/>
          </p:cNvSpPr>
          <p:nvPr/>
        </p:nvSpPr>
        <p:spPr bwMode="auto">
          <a:xfrm>
            <a:off x="1836738" y="4800600"/>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c</a:t>
            </a:r>
          </a:p>
        </p:txBody>
      </p:sp>
      <p:sp>
        <p:nvSpPr>
          <p:cNvPr id="15370" name="Text Box 30"/>
          <p:cNvSpPr txBox="1">
            <a:spLocks noChangeArrowheads="1"/>
          </p:cNvSpPr>
          <p:nvPr/>
        </p:nvSpPr>
        <p:spPr bwMode="auto">
          <a:xfrm>
            <a:off x="6477000" y="1676400"/>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S</a:t>
            </a:r>
            <a:endParaRPr lang="en-US" sz="2000" b="1" baseline="-25000"/>
          </a:p>
        </p:txBody>
      </p:sp>
      <p:sp>
        <p:nvSpPr>
          <p:cNvPr id="15371" name="Text Box 44"/>
          <p:cNvSpPr txBox="1">
            <a:spLocks noChangeArrowheads="1"/>
          </p:cNvSpPr>
          <p:nvPr/>
        </p:nvSpPr>
        <p:spPr bwMode="auto">
          <a:xfrm>
            <a:off x="4191000" y="5257800"/>
            <a:ext cx="477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i="1"/>
              <a:t>Q</a:t>
            </a:r>
            <a:r>
              <a:rPr lang="en-US" sz="2000" b="1" i="1" baseline="-25000"/>
              <a:t>1</a:t>
            </a:r>
          </a:p>
        </p:txBody>
      </p:sp>
      <p:sp>
        <p:nvSpPr>
          <p:cNvPr id="3" name="Text Box 46"/>
          <p:cNvSpPr txBox="1">
            <a:spLocks noChangeArrowheads="1"/>
          </p:cNvSpPr>
          <p:nvPr/>
        </p:nvSpPr>
        <p:spPr bwMode="auto">
          <a:xfrm>
            <a:off x="4837113" y="5257800"/>
            <a:ext cx="477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i="1"/>
              <a:t>Q</a:t>
            </a:r>
            <a:r>
              <a:rPr lang="en-US" sz="2000" b="1" i="1" baseline="-25000"/>
              <a:t>3</a:t>
            </a:r>
          </a:p>
        </p:txBody>
      </p:sp>
      <p:sp>
        <p:nvSpPr>
          <p:cNvPr id="15373" name="Text Box 52"/>
          <p:cNvSpPr txBox="1">
            <a:spLocks noChangeArrowheads="1"/>
          </p:cNvSpPr>
          <p:nvPr/>
        </p:nvSpPr>
        <p:spPr bwMode="auto">
          <a:xfrm>
            <a:off x="6680200" y="4464050"/>
            <a:ext cx="369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D</a:t>
            </a:r>
          </a:p>
        </p:txBody>
      </p:sp>
      <p:sp>
        <p:nvSpPr>
          <p:cNvPr id="29" name="Isosceles Triangle 28"/>
          <p:cNvSpPr>
            <a:spLocks/>
          </p:cNvSpPr>
          <p:nvPr/>
        </p:nvSpPr>
        <p:spPr bwMode="auto">
          <a:xfrm rot="-5400000">
            <a:off x="4297363" y="2941637"/>
            <a:ext cx="731838" cy="639763"/>
          </a:xfrm>
          <a:prstGeom prst="triangle">
            <a:avLst>
              <a:gd name="adj" fmla="val 50000"/>
            </a:avLst>
          </a:prstGeom>
          <a:solidFill>
            <a:srgbClr val="B2B2B2"/>
          </a:solidFill>
          <a:ln w="25400" algn="ctr">
            <a:solidFill>
              <a:schemeClr val="bg2"/>
            </a:solidFill>
            <a:miter lim="800000"/>
            <a:headEnd/>
            <a:tailEnd/>
          </a:ln>
        </p:spPr>
        <p:txBody>
          <a:bodyPr rot="10800000" anchor="ctr"/>
          <a:lstStyle/>
          <a:p>
            <a:pPr algn="ctr">
              <a:defRPr/>
            </a:pPr>
            <a:endParaRPr lang="en-US">
              <a:solidFill>
                <a:schemeClr val="lt1"/>
              </a:solidFill>
              <a:latin typeface="+mn-lt"/>
            </a:endParaRPr>
          </a:p>
        </p:txBody>
      </p:sp>
      <p:sp>
        <p:nvSpPr>
          <p:cNvPr id="15375" name="TextBox 30"/>
          <p:cNvSpPr txBox="1">
            <a:spLocks noChangeArrowheads="1"/>
          </p:cNvSpPr>
          <p:nvPr/>
        </p:nvSpPr>
        <p:spPr bwMode="auto">
          <a:xfrm>
            <a:off x="4191000" y="2862263"/>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b</a:t>
            </a:r>
          </a:p>
        </p:txBody>
      </p:sp>
      <p:sp>
        <p:nvSpPr>
          <p:cNvPr id="4" name="TextBox 31"/>
          <p:cNvSpPr txBox="1">
            <a:spLocks noChangeArrowheads="1"/>
          </p:cNvSpPr>
          <p:nvPr/>
        </p:nvSpPr>
        <p:spPr bwMode="auto">
          <a:xfrm>
            <a:off x="4876800" y="2514600"/>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f</a:t>
            </a:r>
          </a:p>
        </p:txBody>
      </p:sp>
      <p:sp>
        <p:nvSpPr>
          <p:cNvPr id="15377" name="Text Box 12"/>
          <p:cNvSpPr txBox="1">
            <a:spLocks noChangeArrowheads="1"/>
          </p:cNvSpPr>
          <p:nvPr/>
        </p:nvSpPr>
        <p:spPr bwMode="auto">
          <a:xfrm>
            <a:off x="1835150" y="1566863"/>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a</a:t>
            </a:r>
          </a:p>
        </p:txBody>
      </p:sp>
      <p:sp>
        <p:nvSpPr>
          <p:cNvPr id="15378" name="Line 29"/>
          <p:cNvSpPr>
            <a:spLocks noChangeAspect="1" noChangeShapeType="1"/>
          </p:cNvSpPr>
          <p:nvPr/>
        </p:nvSpPr>
        <p:spPr bwMode="auto">
          <a:xfrm rot="21360000" flipV="1">
            <a:off x="1774825" y="2058988"/>
            <a:ext cx="4868863" cy="2651125"/>
          </a:xfrm>
          <a:prstGeom prst="line">
            <a:avLst/>
          </a:prstGeom>
          <a:noFill/>
          <a:ln w="5715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9" name="Line 32"/>
          <p:cNvSpPr>
            <a:spLocks noChangeShapeType="1"/>
          </p:cNvSpPr>
          <p:nvPr/>
        </p:nvSpPr>
        <p:spPr bwMode="auto">
          <a:xfrm>
            <a:off x="1866900" y="1905000"/>
            <a:ext cx="4873625" cy="2651125"/>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Oval 33"/>
          <p:cNvSpPr>
            <a:spLocks noChangeArrowheads="1"/>
          </p:cNvSpPr>
          <p:nvPr/>
        </p:nvSpPr>
        <p:spPr bwMode="auto">
          <a:xfrm>
            <a:off x="4267200" y="3216275"/>
            <a:ext cx="136525" cy="136525"/>
          </a:xfrm>
          <a:prstGeom prst="ellipse">
            <a:avLst/>
          </a:prstGeom>
          <a:solidFill>
            <a:schemeClr val="bg1"/>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cxnSp>
        <p:nvCxnSpPr>
          <p:cNvPr id="37" name="Straight Connector 36"/>
          <p:cNvCxnSpPr/>
          <p:nvPr/>
        </p:nvCxnSpPr>
        <p:spPr>
          <a:xfrm rot="16200000" flipH="1">
            <a:off x="3421063" y="4267200"/>
            <a:ext cx="182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381" name="TextBox 29"/>
          <p:cNvSpPr txBox="1">
            <a:spLocks noChangeArrowheads="1"/>
          </p:cNvSpPr>
          <p:nvPr/>
        </p:nvSpPr>
        <p:spPr bwMode="auto">
          <a:xfrm>
            <a:off x="4953000" y="3352800"/>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g</a:t>
            </a:r>
          </a:p>
        </p:txBody>
      </p:sp>
      <p:sp>
        <p:nvSpPr>
          <p:cNvPr id="15383" name="TextBox 38"/>
          <p:cNvSpPr txBox="1">
            <a:spLocks noChangeArrowheads="1"/>
          </p:cNvSpPr>
          <p:nvPr/>
        </p:nvSpPr>
        <p:spPr bwMode="auto">
          <a:xfrm>
            <a:off x="3581400" y="5638800"/>
            <a:ext cx="23780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Quantity (bags)</a:t>
            </a:r>
          </a:p>
          <a:p>
            <a:pPr algn="ctr" eaLnBrk="1" hangingPunct="1"/>
            <a:endParaRPr lang="en-US" b="1"/>
          </a:p>
        </p:txBody>
      </p:sp>
      <p:sp>
        <p:nvSpPr>
          <p:cNvPr id="15384" name="Text Box 9"/>
          <p:cNvSpPr txBox="1">
            <a:spLocks noChangeArrowheads="1"/>
          </p:cNvSpPr>
          <p:nvPr/>
        </p:nvSpPr>
        <p:spPr bwMode="auto">
          <a:xfrm rot="-5400000">
            <a:off x="397669" y="3285332"/>
            <a:ext cx="19780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Price (per bag)</a:t>
            </a:r>
          </a:p>
        </p:txBody>
      </p:sp>
      <p:sp>
        <p:nvSpPr>
          <p:cNvPr id="35" name="Oval 34"/>
          <p:cNvSpPr>
            <a:spLocks noChangeAspect="1" noChangeArrowheads="1"/>
          </p:cNvSpPr>
          <p:nvPr/>
        </p:nvSpPr>
        <p:spPr bwMode="auto">
          <a:xfrm>
            <a:off x="4876800" y="3581400"/>
            <a:ext cx="136525" cy="136525"/>
          </a:xfrm>
          <a:prstGeom prst="ellipse">
            <a:avLst/>
          </a:prstGeom>
          <a:solidFill>
            <a:schemeClr val="tx2"/>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grpSp>
        <p:nvGrpSpPr>
          <p:cNvPr id="2" name="Group 39"/>
          <p:cNvGrpSpPr>
            <a:grpSpLocks/>
          </p:cNvGrpSpPr>
          <p:nvPr/>
        </p:nvGrpSpPr>
        <p:grpSpPr bwMode="auto">
          <a:xfrm>
            <a:off x="2987675" y="1792288"/>
            <a:ext cx="2651125" cy="1408112"/>
            <a:chOff x="2987675" y="1792288"/>
            <a:chExt cx="2651125" cy="1408112"/>
          </a:xfrm>
        </p:grpSpPr>
        <p:sp>
          <p:nvSpPr>
            <p:cNvPr id="15388" name="TextBox 40"/>
            <p:cNvSpPr txBox="1">
              <a:spLocks noChangeArrowheads="1"/>
            </p:cNvSpPr>
            <p:nvPr/>
          </p:nvSpPr>
          <p:spPr bwMode="auto">
            <a:xfrm>
              <a:off x="2987675" y="1792288"/>
              <a:ext cx="2651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Efficiency loss</a:t>
              </a:r>
            </a:p>
            <a:p>
              <a:pPr eaLnBrk="1" hangingPunct="1"/>
              <a:r>
                <a:rPr lang="en-US" b="1"/>
                <a:t>from overproduction </a:t>
              </a:r>
            </a:p>
          </p:txBody>
        </p:sp>
        <p:cxnSp>
          <p:nvCxnSpPr>
            <p:cNvPr id="33" name="Straight Connector 32"/>
            <p:cNvCxnSpPr/>
            <p:nvPr/>
          </p:nvCxnSpPr>
          <p:spPr>
            <a:xfrm rot="16200000" flipH="1">
              <a:off x="4229100" y="2705100"/>
              <a:ext cx="762000" cy="2286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9" name="Oval 38"/>
          <p:cNvSpPr>
            <a:spLocks noChangeAspect="1" noChangeArrowheads="1"/>
          </p:cNvSpPr>
          <p:nvPr/>
        </p:nvSpPr>
        <p:spPr bwMode="auto">
          <a:xfrm>
            <a:off x="4876800" y="2819400"/>
            <a:ext cx="136525" cy="136525"/>
          </a:xfrm>
          <a:prstGeom prst="ellipse">
            <a:avLst/>
          </a:prstGeom>
          <a:solidFill>
            <a:schemeClr val="tx2"/>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693DAAC4-B7CF-46D5-A873-9389EB827BC6}" type="slidenum">
              <a:rPr lang="en-US" sz="1400">
                <a:solidFill>
                  <a:schemeClr val="bg1"/>
                </a:solidFill>
                <a:cs typeface="Arial" charset="0"/>
              </a:rPr>
              <a:pPr eaLnBrk="1" hangingPunct="1"/>
              <a:t>14</a:t>
            </a:fld>
            <a:endParaRPr lang="en-US" sz="1400">
              <a:solidFill>
                <a:schemeClr val="bg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1000"/>
                                        <p:tgtEl>
                                          <p:spTgt spid="35"/>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5381"/>
                                        </p:tgtEl>
                                        <p:attrNameLst>
                                          <p:attrName>style.visibility</p:attrName>
                                        </p:attrNameLst>
                                      </p:cBhvr>
                                      <p:to>
                                        <p:strVal val="visible"/>
                                      </p:to>
                                    </p:set>
                                    <p:animEffect transition="in" filter="wipe(down)">
                                      <p:cBhvr>
                                        <p:cTn id="11" dur="1000"/>
                                        <p:tgtEl>
                                          <p:spTgt spid="15381"/>
                                        </p:tgtEl>
                                      </p:cBhvr>
                                    </p:animEffect>
                                  </p:childTnLst>
                                </p:cTn>
                              </p:par>
                            </p:childTnLst>
                          </p:cTn>
                        </p:par>
                        <p:par>
                          <p:cTn id="12" fill="hold" nodeType="afterGroup">
                            <p:stCondLst>
                              <p:cond delay="2000"/>
                            </p:stCondLst>
                            <p:childTnLst>
                              <p:par>
                                <p:cTn id="13" presetID="22" presetClass="entr" presetSubtype="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500"/>
                                        <p:tgtEl>
                                          <p:spTgt spid="38"/>
                                        </p:tgtEl>
                                      </p:cBhvr>
                                    </p:animEffect>
                                  </p:childTnLst>
                                </p:cTn>
                              </p:par>
                            </p:childTnLst>
                          </p:cTn>
                        </p:par>
                        <p:par>
                          <p:cTn id="16" fill="hold" nodeType="afterGroup">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1000"/>
                                        <p:tgtEl>
                                          <p:spTgt spid="3"/>
                                        </p:tgtEl>
                                      </p:cBhvr>
                                    </p:animEffect>
                                  </p:childTnLst>
                                </p:cTn>
                              </p:par>
                            </p:childTnLst>
                          </p:cTn>
                        </p:par>
                        <p:par>
                          <p:cTn id="20" fill="hold" nodeType="afterGroup">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1000"/>
                                        <p:tgtEl>
                                          <p:spTgt spid="39"/>
                                        </p:tgtEl>
                                      </p:cBhvr>
                                    </p:animEffect>
                                  </p:childTnLst>
                                </p:cTn>
                              </p:par>
                            </p:childTnLst>
                          </p:cTn>
                        </p:par>
                        <p:par>
                          <p:cTn id="24" fill="hold" nodeType="afterGroup">
                            <p:stCondLst>
                              <p:cond delay="4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1000"/>
                                        <p:tgtEl>
                                          <p:spTgt spid="4"/>
                                        </p:tgtEl>
                                      </p:cBhvr>
                                    </p:animEffect>
                                  </p:childTnLst>
                                </p:cTn>
                              </p:par>
                            </p:childTnLst>
                          </p:cTn>
                        </p:par>
                        <p:par>
                          <p:cTn id="28" fill="hold" nodeType="afterGroup">
                            <p:stCondLst>
                              <p:cond delay="5500"/>
                            </p:stCondLst>
                            <p:childTnLst>
                              <p:par>
                                <p:cTn id="29" presetID="23" presetClass="entr" presetSubtype="16"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1000" fill="hold"/>
                                        <p:tgtEl>
                                          <p:spTgt spid="29"/>
                                        </p:tgtEl>
                                        <p:attrNameLst>
                                          <p:attrName>ppt_w</p:attrName>
                                        </p:attrNameLst>
                                      </p:cBhvr>
                                      <p:tavLst>
                                        <p:tav tm="0">
                                          <p:val>
                                            <p:fltVal val="0"/>
                                          </p:val>
                                        </p:tav>
                                        <p:tav tm="100000">
                                          <p:val>
                                            <p:strVal val="#ppt_w"/>
                                          </p:val>
                                        </p:tav>
                                      </p:tavLst>
                                    </p:anim>
                                    <p:anim calcmode="lin" valueType="num">
                                      <p:cBhvr>
                                        <p:cTn id="32" dur="1000" fill="hold"/>
                                        <p:tgtEl>
                                          <p:spTgt spid="29"/>
                                        </p:tgtEl>
                                        <p:attrNameLst>
                                          <p:attrName>ppt_h</p:attrName>
                                        </p:attrNameLst>
                                      </p:cBhvr>
                                      <p:tavLst>
                                        <p:tav tm="0">
                                          <p:val>
                                            <p:fltVal val="0"/>
                                          </p:val>
                                        </p:tav>
                                        <p:tav tm="100000">
                                          <p:val>
                                            <p:strVal val="#ppt_h"/>
                                          </p:val>
                                        </p:tav>
                                      </p:tavLst>
                                    </p:anim>
                                  </p:childTnLst>
                                </p:cTn>
                              </p:par>
                            </p:childTnLst>
                          </p:cTn>
                        </p:par>
                        <p:par>
                          <p:cTn id="33" fill="hold" nodeType="afterGroup">
                            <p:stCondLst>
                              <p:cond delay="6500"/>
                            </p:stCondLst>
                            <p:childTnLst>
                              <p:par>
                                <p:cTn id="34" presetID="22" presetClass="entr" presetSubtype="4"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animBg="1"/>
      <p:bldP spid="4" grpId="0"/>
      <p:bldP spid="15381" grpId="0"/>
      <p:bldP spid="35"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16387"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Private Goods</a:t>
            </a:r>
          </a:p>
        </p:txBody>
      </p:sp>
      <p:sp>
        <p:nvSpPr>
          <p:cNvPr id="16388" name="Rectangle 3"/>
          <p:cNvSpPr>
            <a:spLocks noGrp="1" noChangeArrowheads="1"/>
          </p:cNvSpPr>
          <p:nvPr>
            <p:ph type="body" idx="1"/>
          </p:nvPr>
        </p:nvSpPr>
        <p:spPr>
          <a:xfrm>
            <a:off x="533400" y="1066800"/>
            <a:ext cx="8229600" cy="4525963"/>
          </a:xfrm>
        </p:spPr>
        <p:txBody>
          <a:bodyPr/>
          <a:lstStyle/>
          <a:p>
            <a:pPr eaLnBrk="1" hangingPunct="1">
              <a:buClr>
                <a:srgbClr val="3399FF"/>
              </a:buClr>
              <a:buSzPct val="125000"/>
            </a:pPr>
            <a:r>
              <a:rPr lang="en-US" sz="3600" smtClean="0"/>
              <a:t>Produced in the market by firms</a:t>
            </a:r>
          </a:p>
          <a:p>
            <a:pPr eaLnBrk="1" hangingPunct="1">
              <a:buClr>
                <a:srgbClr val="3399FF"/>
              </a:buClr>
              <a:buSzPct val="125000"/>
            </a:pPr>
            <a:r>
              <a:rPr lang="en-US" sz="3600" smtClean="0"/>
              <a:t>Offered for sale</a:t>
            </a:r>
          </a:p>
          <a:p>
            <a:pPr eaLnBrk="1" hangingPunct="1">
              <a:buClr>
                <a:srgbClr val="3399FF"/>
              </a:buClr>
              <a:buSzPct val="125000"/>
            </a:pPr>
            <a:r>
              <a:rPr lang="en-US" sz="3600" smtClean="0"/>
              <a:t>Characteristics</a:t>
            </a:r>
          </a:p>
          <a:p>
            <a:pPr lvl="1" eaLnBrk="1" hangingPunct="1">
              <a:buClr>
                <a:srgbClr val="3399FF"/>
              </a:buClr>
              <a:buSzPct val="125000"/>
              <a:buFont typeface="Arial" charset="0"/>
              <a:buChar char="•"/>
            </a:pPr>
            <a:r>
              <a:rPr lang="en-US" sz="3600" smtClean="0"/>
              <a:t>Rivalry</a:t>
            </a:r>
          </a:p>
          <a:p>
            <a:pPr lvl="1" eaLnBrk="1" hangingPunct="1">
              <a:buClr>
                <a:srgbClr val="3399FF"/>
              </a:buClr>
              <a:buSzPct val="125000"/>
              <a:buFont typeface="Arial" charset="0"/>
              <a:buChar char="•"/>
            </a:pPr>
            <a:r>
              <a:rPr lang="en-US" sz="3600" smtClean="0"/>
              <a:t>Excludability</a:t>
            </a:r>
          </a:p>
        </p:txBody>
      </p:sp>
      <p:sp>
        <p:nvSpPr>
          <p:cNvPr id="16389"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16390" name="Rectangle 5"/>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LO3</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DDA5B199-3D2A-41ED-9B31-284575CEFDE8}" type="slidenum">
              <a:rPr lang="en-US" sz="1400">
                <a:solidFill>
                  <a:schemeClr val="bg1"/>
                </a:solidFill>
                <a:cs typeface="Arial" charset="0"/>
              </a:rPr>
              <a:pPr eaLnBrk="1" hangingPunct="1"/>
              <a:t>15</a:t>
            </a:fld>
            <a:endParaRPr lang="en-US" sz="1400">
              <a:solidFill>
                <a:schemeClr val="bg1"/>
              </a:solidFill>
              <a:cs typeface="Arial" charset="0"/>
            </a:endParaRPr>
          </a:p>
        </p:txBody>
      </p:sp>
      <p:pic>
        <p:nvPicPr>
          <p:cNvPr id="16393" name="Picture 9" descr="C:\Users\crbrown\AppData\Local\Microsoft\Windows\Temporary Internet Files\Content.IE5\8VF7YOCN\MP9004028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3531" y="2286000"/>
            <a:ext cx="3257550" cy="31057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17411"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Public Goods</a:t>
            </a:r>
          </a:p>
        </p:txBody>
      </p:sp>
      <p:sp>
        <p:nvSpPr>
          <p:cNvPr id="17412" name="Rectangle 3"/>
          <p:cNvSpPr>
            <a:spLocks noGrp="1" noChangeArrowheads="1"/>
          </p:cNvSpPr>
          <p:nvPr>
            <p:ph type="body" idx="1"/>
          </p:nvPr>
        </p:nvSpPr>
        <p:spPr>
          <a:xfrm>
            <a:off x="685800" y="1143000"/>
            <a:ext cx="8229600" cy="4525963"/>
          </a:xfrm>
        </p:spPr>
        <p:txBody>
          <a:bodyPr/>
          <a:lstStyle/>
          <a:p>
            <a:pPr eaLnBrk="1" hangingPunct="1">
              <a:buClr>
                <a:srgbClr val="3399FF"/>
              </a:buClr>
              <a:buSzPct val="125000"/>
            </a:pPr>
            <a:r>
              <a:rPr lang="en-US" sz="3600" smtClean="0"/>
              <a:t>Provided by government</a:t>
            </a:r>
          </a:p>
          <a:p>
            <a:pPr lvl="1" eaLnBrk="1" hangingPunct="1">
              <a:buClr>
                <a:srgbClr val="3399FF"/>
              </a:buClr>
              <a:buSzPct val="125000"/>
              <a:buFont typeface="Arial" charset="0"/>
              <a:buChar char="•"/>
            </a:pPr>
            <a:r>
              <a:rPr lang="en-US" sz="3600" smtClean="0"/>
              <a:t>Offered for free</a:t>
            </a:r>
          </a:p>
          <a:p>
            <a:pPr eaLnBrk="1" hangingPunct="1">
              <a:buClr>
                <a:srgbClr val="3399FF"/>
              </a:buClr>
              <a:buSzPct val="125000"/>
            </a:pPr>
            <a:r>
              <a:rPr lang="en-US" sz="3600" smtClean="0"/>
              <a:t>Characteristics</a:t>
            </a:r>
          </a:p>
          <a:p>
            <a:pPr lvl="1" eaLnBrk="1" hangingPunct="1">
              <a:buClr>
                <a:srgbClr val="3399FF"/>
              </a:buClr>
              <a:buSzPct val="125000"/>
              <a:buFont typeface="Arial" charset="0"/>
              <a:buChar char="•"/>
            </a:pPr>
            <a:r>
              <a:rPr lang="en-US" sz="3600" smtClean="0"/>
              <a:t>Nonrivalry</a:t>
            </a:r>
          </a:p>
          <a:p>
            <a:pPr lvl="1" eaLnBrk="1" hangingPunct="1">
              <a:buClr>
                <a:srgbClr val="3399FF"/>
              </a:buClr>
              <a:buSzPct val="125000"/>
              <a:buFont typeface="Arial" charset="0"/>
              <a:buChar char="•"/>
            </a:pPr>
            <a:r>
              <a:rPr lang="en-US" sz="3600" smtClean="0"/>
              <a:t>Nonexcludability</a:t>
            </a:r>
          </a:p>
          <a:p>
            <a:pPr lvl="1" eaLnBrk="1" hangingPunct="1">
              <a:buClr>
                <a:srgbClr val="3399FF"/>
              </a:buClr>
              <a:buSzPct val="125000"/>
              <a:buFont typeface="Arial" charset="0"/>
              <a:buChar char="•"/>
            </a:pPr>
            <a:r>
              <a:rPr lang="en-US" sz="3600" smtClean="0"/>
              <a:t>Free-rider problem</a:t>
            </a:r>
          </a:p>
        </p:txBody>
      </p:sp>
      <p:sp>
        <p:nvSpPr>
          <p:cNvPr id="17413"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17414" name="Rectangle 5"/>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LO3</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AD4729F8-C37C-4140-87F1-58A98DE4CE68}" type="slidenum">
              <a:rPr lang="en-US" sz="1400">
                <a:solidFill>
                  <a:schemeClr val="bg1"/>
                </a:solidFill>
                <a:cs typeface="Arial" charset="0"/>
              </a:rPr>
              <a:pPr eaLnBrk="1" hangingPunct="1"/>
              <a:t>16</a:t>
            </a:fld>
            <a:endParaRPr lang="en-US" sz="1400">
              <a:solidFill>
                <a:schemeClr val="bg1"/>
              </a:solidFill>
              <a:cs typeface="Arial" charset="0"/>
            </a:endParaRPr>
          </a:p>
        </p:txBody>
      </p:sp>
      <p:pic>
        <p:nvPicPr>
          <p:cNvPr id="17418" name="Picture 10" descr="C:\Users\crbrown\AppData\Local\Microsoft\Windows\Temporary Internet Files\Content.IE5\8VF7YOCN\MP9004075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6929" y="1981200"/>
            <a:ext cx="2131246" cy="2665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18435"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Demand for Public Goods</a:t>
            </a:r>
          </a:p>
        </p:txBody>
      </p:sp>
      <p:sp>
        <p:nvSpPr>
          <p:cNvPr id="18436"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18437" name="Rectangle 6"/>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LO3</a:t>
            </a:r>
          </a:p>
        </p:txBody>
      </p:sp>
      <p:graphicFrame>
        <p:nvGraphicFramePr>
          <p:cNvPr id="7" name="Table 6"/>
          <p:cNvGraphicFramePr>
            <a:graphicFrameLocks noGrp="1"/>
          </p:cNvGraphicFramePr>
          <p:nvPr/>
        </p:nvGraphicFramePr>
        <p:xfrm>
          <a:off x="106363" y="1447800"/>
          <a:ext cx="8961437" cy="4114801"/>
        </p:xfrm>
        <a:graphic>
          <a:graphicData uri="http://schemas.openxmlformats.org/drawingml/2006/table">
            <a:tbl>
              <a:tblPr/>
              <a:tblGrid>
                <a:gridCol w="1385887"/>
                <a:gridCol w="2401888"/>
                <a:gridCol w="461962"/>
                <a:gridCol w="1847850"/>
                <a:gridCol w="461963"/>
                <a:gridCol w="2401887"/>
              </a:tblGrid>
              <a:tr h="447675">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Demand for a Public Good, Two Individuals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3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Quantity of Public Good</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Adams’ Willingness to Pay (Price)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Benson’s Willingness to Pay (Price)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Collective Willingness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to Pay (Price)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47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46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47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46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47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B59F0007-C379-4447-A8E4-011E072A8148}" type="slidenum">
              <a:rPr lang="en-US" sz="1400">
                <a:solidFill>
                  <a:schemeClr val="bg1"/>
                </a:solidFill>
                <a:cs typeface="Arial" charset="0"/>
              </a:rPr>
              <a:pPr eaLnBrk="1" hangingPunct="1"/>
              <a:t>17</a:t>
            </a:fld>
            <a:endParaRPr lang="en-US" sz="1400">
              <a:solidFill>
                <a:schemeClr val="bg1"/>
              </a:solidFill>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19459"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Demand for Public Goods</a:t>
            </a:r>
          </a:p>
        </p:txBody>
      </p:sp>
      <p:sp>
        <p:nvSpPr>
          <p:cNvPr id="19460"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19461" name="Rectangle 7"/>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LO3</a:t>
            </a:r>
          </a:p>
        </p:txBody>
      </p:sp>
      <p:grpSp>
        <p:nvGrpSpPr>
          <p:cNvPr id="2" name="Group 146"/>
          <p:cNvGrpSpPr>
            <a:grpSpLocks/>
          </p:cNvGrpSpPr>
          <p:nvPr/>
        </p:nvGrpSpPr>
        <p:grpSpPr bwMode="auto">
          <a:xfrm>
            <a:off x="3805237" y="762000"/>
            <a:ext cx="3351213" cy="1660525"/>
            <a:chOff x="2370" y="1953"/>
            <a:chExt cx="2111" cy="1046"/>
          </a:xfrm>
          <a:noFill/>
        </p:grpSpPr>
        <p:grpSp>
          <p:nvGrpSpPr>
            <p:cNvPr id="3" name="Group 116"/>
            <p:cNvGrpSpPr>
              <a:grpSpLocks/>
            </p:cNvGrpSpPr>
            <p:nvPr/>
          </p:nvGrpSpPr>
          <p:grpSpPr bwMode="auto">
            <a:xfrm>
              <a:off x="2569" y="2048"/>
              <a:ext cx="1785" cy="802"/>
              <a:chOff x="2569" y="2048"/>
              <a:chExt cx="1785" cy="802"/>
            </a:xfrm>
            <a:grpFill/>
          </p:grpSpPr>
          <p:sp>
            <p:nvSpPr>
              <p:cNvPr id="20" name="Rectangle 17"/>
              <p:cNvSpPr>
                <a:spLocks noChangeArrowheads="1"/>
              </p:cNvSpPr>
              <p:nvPr/>
            </p:nvSpPr>
            <p:spPr bwMode="auto">
              <a:xfrm>
                <a:off x="2569" y="2048"/>
                <a:ext cx="1784" cy="798"/>
              </a:xfrm>
              <a:prstGeom prst="rect">
                <a:avLst/>
              </a:prstGeom>
              <a:grpFill/>
              <a:ln w="9525">
                <a:solidFill>
                  <a:schemeClr val="tx1"/>
                </a:solidFill>
                <a:miter lim="800000"/>
                <a:headEnd/>
                <a:tailEnd/>
              </a:ln>
            </p:spPr>
            <p:txBody>
              <a:bodyPr wrap="none" anchor="ctr"/>
              <a:lstStyle/>
              <a:p>
                <a:pPr>
                  <a:defRPr/>
                </a:pPr>
                <a:endParaRPr lang="en-US"/>
              </a:p>
            </p:txBody>
          </p:sp>
          <p:grpSp>
            <p:nvGrpSpPr>
              <p:cNvPr id="4" name="Group 41"/>
              <p:cNvGrpSpPr>
                <a:grpSpLocks/>
              </p:cNvGrpSpPr>
              <p:nvPr/>
            </p:nvGrpSpPr>
            <p:grpSpPr bwMode="auto">
              <a:xfrm>
                <a:off x="2859" y="2052"/>
                <a:ext cx="1186" cy="798"/>
                <a:chOff x="2861" y="559"/>
                <a:chExt cx="1186" cy="1117"/>
              </a:xfrm>
              <a:grpFill/>
            </p:grpSpPr>
            <p:sp>
              <p:nvSpPr>
                <p:cNvPr id="29" name="Line 42"/>
                <p:cNvSpPr>
                  <a:spLocks noChangeShapeType="1"/>
                </p:cNvSpPr>
                <p:nvPr/>
              </p:nvSpPr>
              <p:spPr bwMode="auto">
                <a:xfrm>
                  <a:off x="2861" y="559"/>
                  <a:ext cx="0" cy="1117"/>
                </a:xfrm>
                <a:prstGeom prst="line">
                  <a:avLst/>
                </a:prstGeom>
                <a:grpFill/>
                <a:ln w="9525">
                  <a:solidFill>
                    <a:schemeClr val="bg2"/>
                  </a:solidFill>
                  <a:round/>
                  <a:headEnd/>
                  <a:tailEnd/>
                </a:ln>
              </p:spPr>
              <p:txBody>
                <a:bodyPr/>
                <a:lstStyle/>
                <a:p>
                  <a:pPr>
                    <a:defRPr/>
                  </a:pPr>
                  <a:endParaRPr lang="en-US"/>
                </a:p>
              </p:txBody>
            </p:sp>
            <p:sp>
              <p:nvSpPr>
                <p:cNvPr id="30" name="Line 43"/>
                <p:cNvSpPr>
                  <a:spLocks noChangeShapeType="1"/>
                </p:cNvSpPr>
                <p:nvPr/>
              </p:nvSpPr>
              <p:spPr bwMode="auto">
                <a:xfrm>
                  <a:off x="3158" y="559"/>
                  <a:ext cx="0" cy="1117"/>
                </a:xfrm>
                <a:prstGeom prst="line">
                  <a:avLst/>
                </a:prstGeom>
                <a:grpFill/>
                <a:ln w="9525">
                  <a:solidFill>
                    <a:schemeClr val="bg2"/>
                  </a:solidFill>
                  <a:round/>
                  <a:headEnd/>
                  <a:tailEnd/>
                </a:ln>
              </p:spPr>
              <p:txBody>
                <a:bodyPr/>
                <a:lstStyle/>
                <a:p>
                  <a:pPr>
                    <a:defRPr/>
                  </a:pPr>
                  <a:endParaRPr lang="en-US"/>
                </a:p>
              </p:txBody>
            </p:sp>
            <p:sp>
              <p:nvSpPr>
                <p:cNvPr id="31" name="Line 44"/>
                <p:cNvSpPr>
                  <a:spLocks noChangeShapeType="1"/>
                </p:cNvSpPr>
                <p:nvPr/>
              </p:nvSpPr>
              <p:spPr bwMode="auto">
                <a:xfrm>
                  <a:off x="3454" y="559"/>
                  <a:ext cx="0" cy="1117"/>
                </a:xfrm>
                <a:prstGeom prst="line">
                  <a:avLst/>
                </a:prstGeom>
                <a:grpFill/>
                <a:ln w="9525">
                  <a:solidFill>
                    <a:schemeClr val="bg2"/>
                  </a:solidFill>
                  <a:round/>
                  <a:headEnd/>
                  <a:tailEnd/>
                </a:ln>
              </p:spPr>
              <p:txBody>
                <a:bodyPr/>
                <a:lstStyle/>
                <a:p>
                  <a:pPr>
                    <a:defRPr/>
                  </a:pPr>
                  <a:endParaRPr lang="en-US"/>
                </a:p>
              </p:txBody>
            </p:sp>
            <p:sp>
              <p:nvSpPr>
                <p:cNvPr id="32" name="Line 45"/>
                <p:cNvSpPr>
                  <a:spLocks noChangeShapeType="1"/>
                </p:cNvSpPr>
                <p:nvPr/>
              </p:nvSpPr>
              <p:spPr bwMode="auto">
                <a:xfrm>
                  <a:off x="3751" y="559"/>
                  <a:ext cx="0" cy="1117"/>
                </a:xfrm>
                <a:prstGeom prst="line">
                  <a:avLst/>
                </a:prstGeom>
                <a:grpFill/>
                <a:ln w="9525">
                  <a:solidFill>
                    <a:schemeClr val="bg2"/>
                  </a:solidFill>
                  <a:round/>
                  <a:headEnd/>
                  <a:tailEnd/>
                </a:ln>
              </p:spPr>
              <p:txBody>
                <a:bodyPr/>
                <a:lstStyle/>
                <a:p>
                  <a:pPr>
                    <a:defRPr/>
                  </a:pPr>
                  <a:endParaRPr lang="en-US"/>
                </a:p>
              </p:txBody>
            </p:sp>
            <p:sp>
              <p:nvSpPr>
                <p:cNvPr id="33" name="Line 46"/>
                <p:cNvSpPr>
                  <a:spLocks noChangeShapeType="1"/>
                </p:cNvSpPr>
                <p:nvPr/>
              </p:nvSpPr>
              <p:spPr bwMode="auto">
                <a:xfrm>
                  <a:off x="4047" y="559"/>
                  <a:ext cx="0" cy="1117"/>
                </a:xfrm>
                <a:prstGeom prst="line">
                  <a:avLst/>
                </a:prstGeom>
                <a:grpFill/>
                <a:ln w="9525">
                  <a:solidFill>
                    <a:schemeClr val="bg2"/>
                  </a:solidFill>
                  <a:round/>
                  <a:headEnd/>
                  <a:tailEnd/>
                </a:ln>
              </p:spPr>
              <p:txBody>
                <a:bodyPr/>
                <a:lstStyle/>
                <a:p>
                  <a:pPr>
                    <a:defRPr/>
                  </a:pPr>
                  <a:endParaRPr lang="en-US"/>
                </a:p>
              </p:txBody>
            </p:sp>
          </p:grpSp>
          <p:grpSp>
            <p:nvGrpSpPr>
              <p:cNvPr id="5" name="Group 100"/>
              <p:cNvGrpSpPr>
                <a:grpSpLocks/>
              </p:cNvGrpSpPr>
              <p:nvPr/>
            </p:nvGrpSpPr>
            <p:grpSpPr bwMode="auto">
              <a:xfrm>
                <a:off x="2573" y="2181"/>
                <a:ext cx="1781" cy="553"/>
                <a:chOff x="2573" y="2181"/>
                <a:chExt cx="1781" cy="553"/>
              </a:xfrm>
              <a:grpFill/>
            </p:grpSpPr>
            <p:sp>
              <p:nvSpPr>
                <p:cNvPr id="23" name="Line 81"/>
                <p:cNvSpPr>
                  <a:spLocks noChangeShapeType="1"/>
                </p:cNvSpPr>
                <p:nvPr/>
              </p:nvSpPr>
              <p:spPr bwMode="auto">
                <a:xfrm rot="-5400000">
                  <a:off x="3464" y="1510"/>
                  <a:ext cx="0" cy="1781"/>
                </a:xfrm>
                <a:prstGeom prst="line">
                  <a:avLst/>
                </a:prstGeom>
                <a:grpFill/>
                <a:ln w="9525">
                  <a:solidFill>
                    <a:schemeClr val="bg2"/>
                  </a:solidFill>
                  <a:round/>
                  <a:headEnd/>
                  <a:tailEnd/>
                </a:ln>
              </p:spPr>
              <p:txBody>
                <a:bodyPr/>
                <a:lstStyle/>
                <a:p>
                  <a:pPr>
                    <a:defRPr/>
                  </a:pPr>
                  <a:endParaRPr lang="en-US"/>
                </a:p>
              </p:txBody>
            </p:sp>
            <p:sp>
              <p:nvSpPr>
                <p:cNvPr id="24" name="Line 82"/>
                <p:cNvSpPr>
                  <a:spLocks noChangeShapeType="1"/>
                </p:cNvSpPr>
                <p:nvPr/>
              </p:nvSpPr>
              <p:spPr bwMode="auto">
                <a:xfrm rot="-5400000">
                  <a:off x="3464" y="1400"/>
                  <a:ext cx="0" cy="1781"/>
                </a:xfrm>
                <a:prstGeom prst="line">
                  <a:avLst/>
                </a:prstGeom>
                <a:grpFill/>
                <a:ln w="9525">
                  <a:solidFill>
                    <a:schemeClr val="bg2"/>
                  </a:solidFill>
                  <a:round/>
                  <a:headEnd/>
                  <a:tailEnd/>
                </a:ln>
              </p:spPr>
              <p:txBody>
                <a:bodyPr/>
                <a:lstStyle/>
                <a:p>
                  <a:pPr>
                    <a:defRPr/>
                  </a:pPr>
                  <a:endParaRPr lang="en-US"/>
                </a:p>
              </p:txBody>
            </p:sp>
            <p:sp>
              <p:nvSpPr>
                <p:cNvPr id="25" name="Line 83"/>
                <p:cNvSpPr>
                  <a:spLocks noChangeShapeType="1"/>
                </p:cNvSpPr>
                <p:nvPr/>
              </p:nvSpPr>
              <p:spPr bwMode="auto">
                <a:xfrm rot="-5400000">
                  <a:off x="3464" y="1290"/>
                  <a:ext cx="0" cy="1781"/>
                </a:xfrm>
                <a:prstGeom prst="line">
                  <a:avLst/>
                </a:prstGeom>
                <a:grpFill/>
                <a:ln w="9525">
                  <a:solidFill>
                    <a:schemeClr val="bg2"/>
                  </a:solidFill>
                  <a:round/>
                  <a:headEnd/>
                  <a:tailEnd/>
                </a:ln>
              </p:spPr>
              <p:txBody>
                <a:bodyPr/>
                <a:lstStyle/>
                <a:p>
                  <a:pPr>
                    <a:defRPr/>
                  </a:pPr>
                  <a:endParaRPr lang="en-US"/>
                </a:p>
              </p:txBody>
            </p:sp>
            <p:sp>
              <p:nvSpPr>
                <p:cNvPr id="26" name="Line 86"/>
                <p:cNvSpPr>
                  <a:spLocks noChangeShapeType="1"/>
                </p:cNvSpPr>
                <p:nvPr/>
              </p:nvSpPr>
              <p:spPr bwMode="auto">
                <a:xfrm rot="-5400000">
                  <a:off x="3464" y="1843"/>
                  <a:ext cx="0" cy="1781"/>
                </a:xfrm>
                <a:prstGeom prst="line">
                  <a:avLst/>
                </a:prstGeom>
                <a:grpFill/>
                <a:ln w="9525">
                  <a:solidFill>
                    <a:schemeClr val="bg2"/>
                  </a:solidFill>
                  <a:round/>
                  <a:headEnd/>
                  <a:tailEnd/>
                </a:ln>
              </p:spPr>
              <p:txBody>
                <a:bodyPr/>
                <a:lstStyle/>
                <a:p>
                  <a:pPr>
                    <a:defRPr/>
                  </a:pPr>
                  <a:endParaRPr lang="en-US"/>
                </a:p>
              </p:txBody>
            </p:sp>
            <p:sp>
              <p:nvSpPr>
                <p:cNvPr id="27" name="Line 87"/>
                <p:cNvSpPr>
                  <a:spLocks noChangeShapeType="1"/>
                </p:cNvSpPr>
                <p:nvPr/>
              </p:nvSpPr>
              <p:spPr bwMode="auto">
                <a:xfrm rot="-5400000">
                  <a:off x="3464" y="1733"/>
                  <a:ext cx="0" cy="1781"/>
                </a:xfrm>
                <a:prstGeom prst="line">
                  <a:avLst/>
                </a:prstGeom>
                <a:grpFill/>
                <a:ln w="9525">
                  <a:solidFill>
                    <a:schemeClr val="bg2"/>
                  </a:solidFill>
                  <a:round/>
                  <a:headEnd/>
                  <a:tailEnd/>
                </a:ln>
              </p:spPr>
              <p:txBody>
                <a:bodyPr/>
                <a:lstStyle/>
                <a:p>
                  <a:pPr>
                    <a:defRPr/>
                  </a:pPr>
                  <a:endParaRPr lang="en-US"/>
                </a:p>
              </p:txBody>
            </p:sp>
            <p:sp>
              <p:nvSpPr>
                <p:cNvPr id="28" name="Line 88"/>
                <p:cNvSpPr>
                  <a:spLocks noChangeShapeType="1"/>
                </p:cNvSpPr>
                <p:nvPr/>
              </p:nvSpPr>
              <p:spPr bwMode="auto">
                <a:xfrm rot="-5400000">
                  <a:off x="3464" y="1623"/>
                  <a:ext cx="0" cy="1781"/>
                </a:xfrm>
                <a:prstGeom prst="line">
                  <a:avLst/>
                </a:prstGeom>
                <a:grpFill/>
                <a:ln w="9525">
                  <a:solidFill>
                    <a:schemeClr val="bg2"/>
                  </a:solidFill>
                  <a:round/>
                  <a:headEnd/>
                  <a:tailEnd/>
                </a:ln>
              </p:spPr>
              <p:txBody>
                <a:bodyPr/>
                <a:lstStyle/>
                <a:p>
                  <a:pPr>
                    <a:defRPr/>
                  </a:pPr>
                  <a:endParaRPr lang="en-US"/>
                </a:p>
              </p:txBody>
            </p:sp>
          </p:grpSp>
        </p:grpSp>
        <p:sp>
          <p:nvSpPr>
            <p:cNvPr id="11" name="Text Box 119"/>
            <p:cNvSpPr txBox="1">
              <a:spLocks noChangeArrowheads="1"/>
            </p:cNvSpPr>
            <p:nvPr/>
          </p:nvSpPr>
          <p:spPr bwMode="auto">
            <a:xfrm>
              <a:off x="2370" y="2081"/>
              <a:ext cx="222" cy="748"/>
            </a:xfrm>
            <a:prstGeom prst="rect">
              <a:avLst/>
            </a:prstGeom>
            <a:grpFill/>
            <a:ln w="9525">
              <a:noFill/>
              <a:miter lim="800000"/>
              <a:headEnd/>
              <a:tailEnd/>
            </a:ln>
          </p:spPr>
          <p:txBody>
            <a:bodyPr wrap="none">
              <a:spAutoFit/>
            </a:bodyPr>
            <a:lstStyle/>
            <a:p>
              <a:pPr algn="r">
                <a:defRPr/>
              </a:pPr>
              <a:r>
                <a:rPr lang="en-US" sz="1200" b="1"/>
                <a:t>$6</a:t>
              </a:r>
            </a:p>
            <a:p>
              <a:pPr algn="r">
                <a:defRPr/>
              </a:pPr>
              <a:r>
                <a:rPr lang="en-US" sz="1200" b="1"/>
                <a:t>5</a:t>
              </a:r>
            </a:p>
            <a:p>
              <a:pPr algn="r">
                <a:defRPr/>
              </a:pPr>
              <a:r>
                <a:rPr lang="en-US" sz="1200" b="1"/>
                <a:t>4</a:t>
              </a:r>
            </a:p>
            <a:p>
              <a:pPr algn="r">
                <a:defRPr/>
              </a:pPr>
              <a:r>
                <a:rPr lang="en-US" sz="1200" b="1"/>
                <a:t>3</a:t>
              </a:r>
            </a:p>
            <a:p>
              <a:pPr algn="r">
                <a:defRPr/>
              </a:pPr>
              <a:r>
                <a:rPr lang="en-US" sz="1200" b="1"/>
                <a:t>2</a:t>
              </a:r>
            </a:p>
            <a:p>
              <a:pPr algn="r">
                <a:defRPr/>
              </a:pPr>
              <a:r>
                <a:rPr lang="en-US" sz="1200" b="1"/>
                <a:t>1</a:t>
              </a:r>
            </a:p>
          </p:txBody>
        </p:sp>
        <p:sp>
          <p:nvSpPr>
            <p:cNvPr id="12" name="Text Box 121"/>
            <p:cNvSpPr txBox="1">
              <a:spLocks noChangeArrowheads="1"/>
            </p:cNvSpPr>
            <p:nvPr/>
          </p:nvSpPr>
          <p:spPr bwMode="auto">
            <a:xfrm>
              <a:off x="2422" y="2797"/>
              <a:ext cx="169" cy="173"/>
            </a:xfrm>
            <a:prstGeom prst="rect">
              <a:avLst/>
            </a:prstGeom>
            <a:grpFill/>
            <a:ln w="9525">
              <a:noFill/>
              <a:miter lim="800000"/>
              <a:headEnd/>
              <a:tailEnd/>
            </a:ln>
          </p:spPr>
          <p:txBody>
            <a:bodyPr wrap="none">
              <a:spAutoFit/>
            </a:bodyPr>
            <a:lstStyle/>
            <a:p>
              <a:pPr>
                <a:defRPr/>
              </a:pPr>
              <a:r>
                <a:rPr lang="en-US" sz="1200" b="1"/>
                <a:t>0</a:t>
              </a:r>
            </a:p>
          </p:txBody>
        </p:sp>
        <p:sp>
          <p:nvSpPr>
            <p:cNvPr id="13" name="Text Box 126"/>
            <p:cNvSpPr txBox="1">
              <a:spLocks noChangeArrowheads="1"/>
            </p:cNvSpPr>
            <p:nvPr/>
          </p:nvSpPr>
          <p:spPr bwMode="auto">
            <a:xfrm>
              <a:off x="2410" y="1953"/>
              <a:ext cx="180" cy="173"/>
            </a:xfrm>
            <a:prstGeom prst="rect">
              <a:avLst/>
            </a:prstGeom>
            <a:grpFill/>
            <a:ln w="9525">
              <a:noFill/>
              <a:miter lim="800000"/>
              <a:headEnd/>
              <a:tailEnd/>
            </a:ln>
          </p:spPr>
          <p:txBody>
            <a:bodyPr wrap="none">
              <a:spAutoFit/>
            </a:bodyPr>
            <a:lstStyle/>
            <a:p>
              <a:pPr>
                <a:defRPr/>
              </a:pPr>
              <a:r>
                <a:rPr lang="en-US" sz="1200" b="1" i="1"/>
                <a:t>P</a:t>
              </a:r>
            </a:p>
          </p:txBody>
        </p:sp>
        <p:sp>
          <p:nvSpPr>
            <p:cNvPr id="14" name="Text Box 127"/>
            <p:cNvSpPr txBox="1">
              <a:spLocks noChangeArrowheads="1"/>
            </p:cNvSpPr>
            <p:nvPr/>
          </p:nvSpPr>
          <p:spPr bwMode="auto">
            <a:xfrm>
              <a:off x="4290" y="2810"/>
              <a:ext cx="191" cy="173"/>
            </a:xfrm>
            <a:prstGeom prst="rect">
              <a:avLst/>
            </a:prstGeom>
            <a:grpFill/>
            <a:ln w="9525">
              <a:noFill/>
              <a:miter lim="800000"/>
              <a:headEnd/>
              <a:tailEnd/>
            </a:ln>
          </p:spPr>
          <p:txBody>
            <a:bodyPr wrap="none">
              <a:spAutoFit/>
            </a:bodyPr>
            <a:lstStyle/>
            <a:p>
              <a:pPr>
                <a:defRPr/>
              </a:pPr>
              <a:r>
                <a:rPr lang="en-US" sz="1200" b="1" i="1"/>
                <a:t>Q</a:t>
              </a:r>
            </a:p>
          </p:txBody>
        </p:sp>
        <p:sp>
          <p:nvSpPr>
            <p:cNvPr id="15" name="Text Box 135"/>
            <p:cNvSpPr txBox="1">
              <a:spLocks noChangeArrowheads="1"/>
            </p:cNvSpPr>
            <p:nvPr/>
          </p:nvSpPr>
          <p:spPr bwMode="auto">
            <a:xfrm>
              <a:off x="2770" y="2826"/>
              <a:ext cx="169" cy="173"/>
            </a:xfrm>
            <a:prstGeom prst="rect">
              <a:avLst/>
            </a:prstGeom>
            <a:grpFill/>
            <a:ln w="9525">
              <a:noFill/>
              <a:miter lim="800000"/>
              <a:headEnd/>
              <a:tailEnd/>
            </a:ln>
          </p:spPr>
          <p:txBody>
            <a:bodyPr wrap="none">
              <a:spAutoFit/>
            </a:bodyPr>
            <a:lstStyle/>
            <a:p>
              <a:pPr>
                <a:defRPr/>
              </a:pPr>
              <a:r>
                <a:rPr lang="en-US" sz="1200" b="1"/>
                <a:t>1</a:t>
              </a:r>
            </a:p>
          </p:txBody>
        </p:sp>
        <p:sp>
          <p:nvSpPr>
            <p:cNvPr id="16" name="Text Box 136"/>
            <p:cNvSpPr txBox="1">
              <a:spLocks noChangeArrowheads="1"/>
            </p:cNvSpPr>
            <p:nvPr/>
          </p:nvSpPr>
          <p:spPr bwMode="auto">
            <a:xfrm>
              <a:off x="3069" y="2826"/>
              <a:ext cx="169" cy="173"/>
            </a:xfrm>
            <a:prstGeom prst="rect">
              <a:avLst/>
            </a:prstGeom>
            <a:grpFill/>
            <a:ln w="9525">
              <a:noFill/>
              <a:miter lim="800000"/>
              <a:headEnd/>
              <a:tailEnd/>
            </a:ln>
          </p:spPr>
          <p:txBody>
            <a:bodyPr wrap="none">
              <a:spAutoFit/>
            </a:bodyPr>
            <a:lstStyle/>
            <a:p>
              <a:pPr>
                <a:defRPr/>
              </a:pPr>
              <a:r>
                <a:rPr lang="en-US" sz="1200" b="1"/>
                <a:t>2</a:t>
              </a:r>
            </a:p>
          </p:txBody>
        </p:sp>
        <p:sp>
          <p:nvSpPr>
            <p:cNvPr id="17" name="Text Box 137"/>
            <p:cNvSpPr txBox="1">
              <a:spLocks noChangeArrowheads="1"/>
            </p:cNvSpPr>
            <p:nvPr/>
          </p:nvSpPr>
          <p:spPr bwMode="auto">
            <a:xfrm>
              <a:off x="3361" y="2826"/>
              <a:ext cx="169" cy="173"/>
            </a:xfrm>
            <a:prstGeom prst="rect">
              <a:avLst/>
            </a:prstGeom>
            <a:grpFill/>
            <a:ln w="9525">
              <a:noFill/>
              <a:miter lim="800000"/>
              <a:headEnd/>
              <a:tailEnd/>
            </a:ln>
          </p:spPr>
          <p:txBody>
            <a:bodyPr wrap="none">
              <a:spAutoFit/>
            </a:bodyPr>
            <a:lstStyle/>
            <a:p>
              <a:pPr>
                <a:defRPr/>
              </a:pPr>
              <a:r>
                <a:rPr lang="en-US" sz="1200" b="1"/>
                <a:t>3</a:t>
              </a:r>
            </a:p>
          </p:txBody>
        </p:sp>
        <p:sp>
          <p:nvSpPr>
            <p:cNvPr id="18" name="Text Box 138"/>
            <p:cNvSpPr txBox="1">
              <a:spLocks noChangeArrowheads="1"/>
            </p:cNvSpPr>
            <p:nvPr/>
          </p:nvSpPr>
          <p:spPr bwMode="auto">
            <a:xfrm>
              <a:off x="3660" y="2826"/>
              <a:ext cx="169" cy="173"/>
            </a:xfrm>
            <a:prstGeom prst="rect">
              <a:avLst/>
            </a:prstGeom>
            <a:grpFill/>
            <a:ln w="9525">
              <a:noFill/>
              <a:miter lim="800000"/>
              <a:headEnd/>
              <a:tailEnd/>
            </a:ln>
          </p:spPr>
          <p:txBody>
            <a:bodyPr wrap="none">
              <a:spAutoFit/>
            </a:bodyPr>
            <a:lstStyle/>
            <a:p>
              <a:pPr>
                <a:defRPr/>
              </a:pPr>
              <a:r>
                <a:rPr lang="en-US" sz="1200" b="1"/>
                <a:t>4</a:t>
              </a:r>
            </a:p>
          </p:txBody>
        </p:sp>
        <p:sp>
          <p:nvSpPr>
            <p:cNvPr id="19" name="Text Box 139"/>
            <p:cNvSpPr txBox="1">
              <a:spLocks noChangeArrowheads="1"/>
            </p:cNvSpPr>
            <p:nvPr/>
          </p:nvSpPr>
          <p:spPr bwMode="auto">
            <a:xfrm>
              <a:off x="3959" y="2826"/>
              <a:ext cx="169" cy="173"/>
            </a:xfrm>
            <a:prstGeom prst="rect">
              <a:avLst/>
            </a:prstGeom>
            <a:grpFill/>
            <a:ln w="9525">
              <a:noFill/>
              <a:miter lim="800000"/>
              <a:headEnd/>
              <a:tailEnd/>
            </a:ln>
          </p:spPr>
          <p:txBody>
            <a:bodyPr wrap="none">
              <a:spAutoFit/>
            </a:bodyPr>
            <a:lstStyle/>
            <a:p>
              <a:pPr>
                <a:defRPr/>
              </a:pPr>
              <a:r>
                <a:rPr lang="en-US" sz="1200" b="1"/>
                <a:t>5</a:t>
              </a:r>
            </a:p>
          </p:txBody>
        </p:sp>
      </p:grpSp>
      <p:grpSp>
        <p:nvGrpSpPr>
          <p:cNvPr id="6" name="Group 147"/>
          <p:cNvGrpSpPr>
            <a:grpSpLocks/>
          </p:cNvGrpSpPr>
          <p:nvPr/>
        </p:nvGrpSpPr>
        <p:grpSpPr bwMode="auto">
          <a:xfrm>
            <a:off x="3802062" y="2517775"/>
            <a:ext cx="3360738" cy="1657350"/>
            <a:chOff x="2368" y="3052"/>
            <a:chExt cx="2117" cy="1044"/>
          </a:xfrm>
          <a:noFill/>
        </p:grpSpPr>
        <p:grpSp>
          <p:nvGrpSpPr>
            <p:cNvPr id="7" name="Group 117"/>
            <p:cNvGrpSpPr>
              <a:grpSpLocks/>
            </p:cNvGrpSpPr>
            <p:nvPr/>
          </p:nvGrpSpPr>
          <p:grpSpPr bwMode="auto">
            <a:xfrm>
              <a:off x="2574" y="3145"/>
              <a:ext cx="1785" cy="802"/>
              <a:chOff x="2574" y="3145"/>
              <a:chExt cx="1785" cy="802"/>
            </a:xfrm>
            <a:grpFill/>
          </p:grpSpPr>
          <p:sp>
            <p:nvSpPr>
              <p:cNvPr id="45" name="Rectangle 101"/>
              <p:cNvSpPr>
                <a:spLocks noChangeArrowheads="1"/>
              </p:cNvSpPr>
              <p:nvPr/>
            </p:nvSpPr>
            <p:spPr bwMode="auto">
              <a:xfrm>
                <a:off x="2574" y="3145"/>
                <a:ext cx="1784" cy="798"/>
              </a:xfrm>
              <a:prstGeom prst="rect">
                <a:avLst/>
              </a:prstGeom>
              <a:grpFill/>
              <a:ln w="9525">
                <a:solidFill>
                  <a:schemeClr val="tx1"/>
                </a:solidFill>
                <a:miter lim="800000"/>
                <a:headEnd/>
                <a:tailEnd/>
              </a:ln>
            </p:spPr>
            <p:txBody>
              <a:bodyPr wrap="none" anchor="ctr"/>
              <a:lstStyle/>
              <a:p>
                <a:pPr>
                  <a:defRPr/>
                </a:pPr>
                <a:endParaRPr lang="en-US"/>
              </a:p>
            </p:txBody>
          </p:sp>
          <p:grpSp>
            <p:nvGrpSpPr>
              <p:cNvPr id="8" name="Group 102"/>
              <p:cNvGrpSpPr>
                <a:grpSpLocks/>
              </p:cNvGrpSpPr>
              <p:nvPr/>
            </p:nvGrpSpPr>
            <p:grpSpPr bwMode="auto">
              <a:xfrm>
                <a:off x="2864" y="3149"/>
                <a:ext cx="1186" cy="798"/>
                <a:chOff x="2861" y="559"/>
                <a:chExt cx="1186" cy="1117"/>
              </a:xfrm>
              <a:grpFill/>
            </p:grpSpPr>
            <p:sp>
              <p:nvSpPr>
                <p:cNvPr id="54" name="Line 103"/>
                <p:cNvSpPr>
                  <a:spLocks noChangeShapeType="1"/>
                </p:cNvSpPr>
                <p:nvPr/>
              </p:nvSpPr>
              <p:spPr bwMode="auto">
                <a:xfrm>
                  <a:off x="2861" y="559"/>
                  <a:ext cx="0" cy="1117"/>
                </a:xfrm>
                <a:prstGeom prst="line">
                  <a:avLst/>
                </a:prstGeom>
                <a:grpFill/>
                <a:ln w="9525">
                  <a:solidFill>
                    <a:schemeClr val="bg2"/>
                  </a:solidFill>
                  <a:round/>
                  <a:headEnd/>
                  <a:tailEnd/>
                </a:ln>
              </p:spPr>
              <p:txBody>
                <a:bodyPr/>
                <a:lstStyle/>
                <a:p>
                  <a:pPr>
                    <a:defRPr/>
                  </a:pPr>
                  <a:endParaRPr lang="en-US"/>
                </a:p>
              </p:txBody>
            </p:sp>
            <p:sp>
              <p:nvSpPr>
                <p:cNvPr id="55" name="Line 104"/>
                <p:cNvSpPr>
                  <a:spLocks noChangeShapeType="1"/>
                </p:cNvSpPr>
                <p:nvPr/>
              </p:nvSpPr>
              <p:spPr bwMode="auto">
                <a:xfrm>
                  <a:off x="3158" y="559"/>
                  <a:ext cx="0" cy="1117"/>
                </a:xfrm>
                <a:prstGeom prst="line">
                  <a:avLst/>
                </a:prstGeom>
                <a:grpFill/>
                <a:ln w="9525">
                  <a:solidFill>
                    <a:schemeClr val="bg2"/>
                  </a:solidFill>
                  <a:round/>
                  <a:headEnd/>
                  <a:tailEnd/>
                </a:ln>
              </p:spPr>
              <p:txBody>
                <a:bodyPr/>
                <a:lstStyle/>
                <a:p>
                  <a:pPr>
                    <a:defRPr/>
                  </a:pPr>
                  <a:endParaRPr lang="en-US"/>
                </a:p>
              </p:txBody>
            </p:sp>
            <p:sp>
              <p:nvSpPr>
                <p:cNvPr id="56" name="Line 105"/>
                <p:cNvSpPr>
                  <a:spLocks noChangeShapeType="1"/>
                </p:cNvSpPr>
                <p:nvPr/>
              </p:nvSpPr>
              <p:spPr bwMode="auto">
                <a:xfrm>
                  <a:off x="3454" y="559"/>
                  <a:ext cx="0" cy="1117"/>
                </a:xfrm>
                <a:prstGeom prst="line">
                  <a:avLst/>
                </a:prstGeom>
                <a:grpFill/>
                <a:ln w="9525">
                  <a:solidFill>
                    <a:schemeClr val="bg2"/>
                  </a:solidFill>
                  <a:round/>
                  <a:headEnd/>
                  <a:tailEnd/>
                </a:ln>
              </p:spPr>
              <p:txBody>
                <a:bodyPr/>
                <a:lstStyle/>
                <a:p>
                  <a:pPr>
                    <a:defRPr/>
                  </a:pPr>
                  <a:endParaRPr lang="en-US"/>
                </a:p>
              </p:txBody>
            </p:sp>
            <p:sp>
              <p:nvSpPr>
                <p:cNvPr id="57" name="Line 106"/>
                <p:cNvSpPr>
                  <a:spLocks noChangeShapeType="1"/>
                </p:cNvSpPr>
                <p:nvPr/>
              </p:nvSpPr>
              <p:spPr bwMode="auto">
                <a:xfrm>
                  <a:off x="3751" y="559"/>
                  <a:ext cx="0" cy="1117"/>
                </a:xfrm>
                <a:prstGeom prst="line">
                  <a:avLst/>
                </a:prstGeom>
                <a:grpFill/>
                <a:ln w="9525">
                  <a:solidFill>
                    <a:schemeClr val="bg2"/>
                  </a:solidFill>
                  <a:round/>
                  <a:headEnd/>
                  <a:tailEnd/>
                </a:ln>
              </p:spPr>
              <p:txBody>
                <a:bodyPr/>
                <a:lstStyle/>
                <a:p>
                  <a:pPr>
                    <a:defRPr/>
                  </a:pPr>
                  <a:endParaRPr lang="en-US"/>
                </a:p>
              </p:txBody>
            </p:sp>
            <p:sp>
              <p:nvSpPr>
                <p:cNvPr id="58" name="Line 107"/>
                <p:cNvSpPr>
                  <a:spLocks noChangeShapeType="1"/>
                </p:cNvSpPr>
                <p:nvPr/>
              </p:nvSpPr>
              <p:spPr bwMode="auto">
                <a:xfrm>
                  <a:off x="4047" y="559"/>
                  <a:ext cx="0" cy="1117"/>
                </a:xfrm>
                <a:prstGeom prst="line">
                  <a:avLst/>
                </a:prstGeom>
                <a:grpFill/>
                <a:ln w="9525">
                  <a:solidFill>
                    <a:schemeClr val="bg2"/>
                  </a:solidFill>
                  <a:round/>
                  <a:headEnd/>
                  <a:tailEnd/>
                </a:ln>
              </p:spPr>
              <p:txBody>
                <a:bodyPr/>
                <a:lstStyle/>
                <a:p>
                  <a:pPr>
                    <a:defRPr/>
                  </a:pPr>
                  <a:endParaRPr lang="en-US"/>
                </a:p>
              </p:txBody>
            </p:sp>
          </p:grpSp>
          <p:grpSp>
            <p:nvGrpSpPr>
              <p:cNvPr id="9" name="Group 108"/>
              <p:cNvGrpSpPr>
                <a:grpSpLocks/>
              </p:cNvGrpSpPr>
              <p:nvPr/>
            </p:nvGrpSpPr>
            <p:grpSpPr bwMode="auto">
              <a:xfrm>
                <a:off x="2578" y="3278"/>
                <a:ext cx="1781" cy="553"/>
                <a:chOff x="2573" y="2181"/>
                <a:chExt cx="1781" cy="553"/>
              </a:xfrm>
              <a:grpFill/>
            </p:grpSpPr>
            <p:sp>
              <p:nvSpPr>
                <p:cNvPr id="48" name="Line 109"/>
                <p:cNvSpPr>
                  <a:spLocks noChangeShapeType="1"/>
                </p:cNvSpPr>
                <p:nvPr/>
              </p:nvSpPr>
              <p:spPr bwMode="auto">
                <a:xfrm rot="-5400000">
                  <a:off x="3464" y="1510"/>
                  <a:ext cx="0" cy="1781"/>
                </a:xfrm>
                <a:prstGeom prst="line">
                  <a:avLst/>
                </a:prstGeom>
                <a:grpFill/>
                <a:ln w="9525">
                  <a:solidFill>
                    <a:schemeClr val="bg2"/>
                  </a:solidFill>
                  <a:round/>
                  <a:headEnd/>
                  <a:tailEnd/>
                </a:ln>
              </p:spPr>
              <p:txBody>
                <a:bodyPr/>
                <a:lstStyle/>
                <a:p>
                  <a:pPr>
                    <a:defRPr/>
                  </a:pPr>
                  <a:endParaRPr lang="en-US"/>
                </a:p>
              </p:txBody>
            </p:sp>
            <p:sp>
              <p:nvSpPr>
                <p:cNvPr id="49" name="Line 110"/>
                <p:cNvSpPr>
                  <a:spLocks noChangeShapeType="1"/>
                </p:cNvSpPr>
                <p:nvPr/>
              </p:nvSpPr>
              <p:spPr bwMode="auto">
                <a:xfrm rot="-5400000">
                  <a:off x="3464" y="1400"/>
                  <a:ext cx="0" cy="1781"/>
                </a:xfrm>
                <a:prstGeom prst="line">
                  <a:avLst/>
                </a:prstGeom>
                <a:grpFill/>
                <a:ln w="9525">
                  <a:solidFill>
                    <a:schemeClr val="bg2"/>
                  </a:solidFill>
                  <a:round/>
                  <a:headEnd/>
                  <a:tailEnd/>
                </a:ln>
              </p:spPr>
              <p:txBody>
                <a:bodyPr/>
                <a:lstStyle/>
                <a:p>
                  <a:pPr>
                    <a:defRPr/>
                  </a:pPr>
                  <a:endParaRPr lang="en-US"/>
                </a:p>
              </p:txBody>
            </p:sp>
            <p:sp>
              <p:nvSpPr>
                <p:cNvPr id="50" name="Line 111"/>
                <p:cNvSpPr>
                  <a:spLocks noChangeShapeType="1"/>
                </p:cNvSpPr>
                <p:nvPr/>
              </p:nvSpPr>
              <p:spPr bwMode="auto">
                <a:xfrm rot="-5400000">
                  <a:off x="3464" y="1290"/>
                  <a:ext cx="0" cy="1781"/>
                </a:xfrm>
                <a:prstGeom prst="line">
                  <a:avLst/>
                </a:prstGeom>
                <a:grpFill/>
                <a:ln w="9525">
                  <a:solidFill>
                    <a:schemeClr val="bg2"/>
                  </a:solidFill>
                  <a:round/>
                  <a:headEnd/>
                  <a:tailEnd/>
                </a:ln>
              </p:spPr>
              <p:txBody>
                <a:bodyPr/>
                <a:lstStyle/>
                <a:p>
                  <a:pPr>
                    <a:defRPr/>
                  </a:pPr>
                  <a:endParaRPr lang="en-US"/>
                </a:p>
              </p:txBody>
            </p:sp>
            <p:sp>
              <p:nvSpPr>
                <p:cNvPr id="51" name="Line 112"/>
                <p:cNvSpPr>
                  <a:spLocks noChangeShapeType="1"/>
                </p:cNvSpPr>
                <p:nvPr/>
              </p:nvSpPr>
              <p:spPr bwMode="auto">
                <a:xfrm rot="-5400000">
                  <a:off x="3464" y="1843"/>
                  <a:ext cx="0" cy="1781"/>
                </a:xfrm>
                <a:prstGeom prst="line">
                  <a:avLst/>
                </a:prstGeom>
                <a:grpFill/>
                <a:ln w="9525">
                  <a:solidFill>
                    <a:schemeClr val="bg2"/>
                  </a:solidFill>
                  <a:round/>
                  <a:headEnd/>
                  <a:tailEnd/>
                </a:ln>
              </p:spPr>
              <p:txBody>
                <a:bodyPr/>
                <a:lstStyle/>
                <a:p>
                  <a:pPr>
                    <a:defRPr/>
                  </a:pPr>
                  <a:endParaRPr lang="en-US"/>
                </a:p>
              </p:txBody>
            </p:sp>
            <p:sp>
              <p:nvSpPr>
                <p:cNvPr id="52" name="Line 113"/>
                <p:cNvSpPr>
                  <a:spLocks noChangeShapeType="1"/>
                </p:cNvSpPr>
                <p:nvPr/>
              </p:nvSpPr>
              <p:spPr bwMode="auto">
                <a:xfrm rot="-5400000">
                  <a:off x="3464" y="1733"/>
                  <a:ext cx="0" cy="1781"/>
                </a:xfrm>
                <a:prstGeom prst="line">
                  <a:avLst/>
                </a:prstGeom>
                <a:grpFill/>
                <a:ln w="9525">
                  <a:solidFill>
                    <a:schemeClr val="bg2"/>
                  </a:solidFill>
                  <a:round/>
                  <a:headEnd/>
                  <a:tailEnd/>
                </a:ln>
              </p:spPr>
              <p:txBody>
                <a:bodyPr/>
                <a:lstStyle/>
                <a:p>
                  <a:pPr>
                    <a:defRPr/>
                  </a:pPr>
                  <a:endParaRPr lang="en-US"/>
                </a:p>
              </p:txBody>
            </p:sp>
            <p:sp>
              <p:nvSpPr>
                <p:cNvPr id="53" name="Line 114"/>
                <p:cNvSpPr>
                  <a:spLocks noChangeShapeType="1"/>
                </p:cNvSpPr>
                <p:nvPr/>
              </p:nvSpPr>
              <p:spPr bwMode="auto">
                <a:xfrm rot="-5400000">
                  <a:off x="3464" y="1623"/>
                  <a:ext cx="0" cy="1781"/>
                </a:xfrm>
                <a:prstGeom prst="line">
                  <a:avLst/>
                </a:prstGeom>
                <a:grpFill/>
                <a:ln w="9525">
                  <a:solidFill>
                    <a:schemeClr val="bg2"/>
                  </a:solidFill>
                  <a:round/>
                  <a:headEnd/>
                  <a:tailEnd/>
                </a:ln>
              </p:spPr>
              <p:txBody>
                <a:bodyPr/>
                <a:lstStyle/>
                <a:p>
                  <a:pPr>
                    <a:defRPr/>
                  </a:pPr>
                  <a:endParaRPr lang="en-US"/>
                </a:p>
              </p:txBody>
            </p:sp>
          </p:grpSp>
        </p:grpSp>
        <p:sp>
          <p:nvSpPr>
            <p:cNvPr id="36" name="Text Box 120"/>
            <p:cNvSpPr txBox="1">
              <a:spLocks noChangeArrowheads="1"/>
            </p:cNvSpPr>
            <p:nvPr/>
          </p:nvSpPr>
          <p:spPr bwMode="auto">
            <a:xfrm>
              <a:off x="2368" y="3178"/>
              <a:ext cx="222" cy="748"/>
            </a:xfrm>
            <a:prstGeom prst="rect">
              <a:avLst/>
            </a:prstGeom>
            <a:grpFill/>
            <a:ln w="9525">
              <a:noFill/>
              <a:miter lim="800000"/>
              <a:headEnd/>
              <a:tailEnd/>
            </a:ln>
          </p:spPr>
          <p:txBody>
            <a:bodyPr wrap="none">
              <a:spAutoFit/>
            </a:bodyPr>
            <a:lstStyle/>
            <a:p>
              <a:pPr algn="r">
                <a:defRPr/>
              </a:pPr>
              <a:r>
                <a:rPr lang="en-US" sz="1200" b="1"/>
                <a:t>$6</a:t>
              </a:r>
            </a:p>
            <a:p>
              <a:pPr algn="r">
                <a:defRPr/>
              </a:pPr>
              <a:r>
                <a:rPr lang="en-US" sz="1200" b="1"/>
                <a:t>5</a:t>
              </a:r>
            </a:p>
            <a:p>
              <a:pPr algn="r">
                <a:defRPr/>
              </a:pPr>
              <a:r>
                <a:rPr lang="en-US" sz="1200" b="1"/>
                <a:t>4</a:t>
              </a:r>
            </a:p>
            <a:p>
              <a:pPr algn="r">
                <a:defRPr/>
              </a:pPr>
              <a:r>
                <a:rPr lang="en-US" sz="1200" b="1"/>
                <a:t>3</a:t>
              </a:r>
            </a:p>
            <a:p>
              <a:pPr algn="r">
                <a:defRPr/>
              </a:pPr>
              <a:r>
                <a:rPr lang="en-US" sz="1200" b="1"/>
                <a:t>2</a:t>
              </a:r>
            </a:p>
            <a:p>
              <a:pPr algn="r">
                <a:defRPr/>
              </a:pPr>
              <a:r>
                <a:rPr lang="en-US" sz="1200" b="1"/>
                <a:t>1</a:t>
              </a:r>
            </a:p>
          </p:txBody>
        </p:sp>
        <p:sp>
          <p:nvSpPr>
            <p:cNvPr id="37" name="Text Box 122"/>
            <p:cNvSpPr txBox="1">
              <a:spLocks noChangeArrowheads="1"/>
            </p:cNvSpPr>
            <p:nvPr/>
          </p:nvSpPr>
          <p:spPr bwMode="auto">
            <a:xfrm>
              <a:off x="2427" y="3866"/>
              <a:ext cx="169" cy="173"/>
            </a:xfrm>
            <a:prstGeom prst="rect">
              <a:avLst/>
            </a:prstGeom>
            <a:grpFill/>
            <a:ln w="9525">
              <a:noFill/>
              <a:miter lim="800000"/>
              <a:headEnd/>
              <a:tailEnd/>
            </a:ln>
          </p:spPr>
          <p:txBody>
            <a:bodyPr wrap="none">
              <a:spAutoFit/>
            </a:bodyPr>
            <a:lstStyle/>
            <a:p>
              <a:pPr>
                <a:defRPr/>
              </a:pPr>
              <a:r>
                <a:rPr lang="en-US" sz="1200" b="1"/>
                <a:t>0</a:t>
              </a:r>
            </a:p>
          </p:txBody>
        </p:sp>
        <p:sp>
          <p:nvSpPr>
            <p:cNvPr id="38" name="Text Box 125"/>
            <p:cNvSpPr txBox="1">
              <a:spLocks noChangeArrowheads="1"/>
            </p:cNvSpPr>
            <p:nvPr/>
          </p:nvSpPr>
          <p:spPr bwMode="auto">
            <a:xfrm>
              <a:off x="2406" y="3052"/>
              <a:ext cx="180" cy="173"/>
            </a:xfrm>
            <a:prstGeom prst="rect">
              <a:avLst/>
            </a:prstGeom>
            <a:grpFill/>
            <a:ln w="9525">
              <a:noFill/>
              <a:miter lim="800000"/>
              <a:headEnd/>
              <a:tailEnd/>
            </a:ln>
          </p:spPr>
          <p:txBody>
            <a:bodyPr wrap="none">
              <a:spAutoFit/>
            </a:bodyPr>
            <a:lstStyle/>
            <a:p>
              <a:pPr>
                <a:defRPr/>
              </a:pPr>
              <a:r>
                <a:rPr lang="en-US" sz="1200" b="1" i="1"/>
                <a:t>P</a:t>
              </a:r>
            </a:p>
          </p:txBody>
        </p:sp>
        <p:sp>
          <p:nvSpPr>
            <p:cNvPr id="39" name="Text Box 128"/>
            <p:cNvSpPr txBox="1">
              <a:spLocks noChangeArrowheads="1"/>
            </p:cNvSpPr>
            <p:nvPr/>
          </p:nvSpPr>
          <p:spPr bwMode="auto">
            <a:xfrm>
              <a:off x="4294" y="3902"/>
              <a:ext cx="191" cy="173"/>
            </a:xfrm>
            <a:prstGeom prst="rect">
              <a:avLst/>
            </a:prstGeom>
            <a:grpFill/>
            <a:ln w="9525">
              <a:noFill/>
              <a:miter lim="800000"/>
              <a:headEnd/>
              <a:tailEnd/>
            </a:ln>
          </p:spPr>
          <p:txBody>
            <a:bodyPr wrap="none">
              <a:spAutoFit/>
            </a:bodyPr>
            <a:lstStyle/>
            <a:p>
              <a:pPr>
                <a:defRPr/>
              </a:pPr>
              <a:r>
                <a:rPr lang="en-US" sz="1200" b="1" i="1"/>
                <a:t>Q</a:t>
              </a:r>
            </a:p>
          </p:txBody>
        </p:sp>
        <p:sp>
          <p:nvSpPr>
            <p:cNvPr id="40" name="Text Box 140"/>
            <p:cNvSpPr txBox="1">
              <a:spLocks noChangeArrowheads="1"/>
            </p:cNvSpPr>
            <p:nvPr/>
          </p:nvSpPr>
          <p:spPr bwMode="auto">
            <a:xfrm>
              <a:off x="2775" y="3923"/>
              <a:ext cx="169" cy="173"/>
            </a:xfrm>
            <a:prstGeom prst="rect">
              <a:avLst/>
            </a:prstGeom>
            <a:grpFill/>
            <a:ln w="9525">
              <a:noFill/>
              <a:miter lim="800000"/>
              <a:headEnd/>
              <a:tailEnd/>
            </a:ln>
          </p:spPr>
          <p:txBody>
            <a:bodyPr wrap="none">
              <a:spAutoFit/>
            </a:bodyPr>
            <a:lstStyle/>
            <a:p>
              <a:pPr>
                <a:defRPr/>
              </a:pPr>
              <a:r>
                <a:rPr lang="en-US" sz="1200" b="1"/>
                <a:t>1</a:t>
              </a:r>
            </a:p>
          </p:txBody>
        </p:sp>
        <p:sp>
          <p:nvSpPr>
            <p:cNvPr id="41" name="Text Box 141"/>
            <p:cNvSpPr txBox="1">
              <a:spLocks noChangeArrowheads="1"/>
            </p:cNvSpPr>
            <p:nvPr/>
          </p:nvSpPr>
          <p:spPr bwMode="auto">
            <a:xfrm>
              <a:off x="3074" y="3923"/>
              <a:ext cx="169" cy="173"/>
            </a:xfrm>
            <a:prstGeom prst="rect">
              <a:avLst/>
            </a:prstGeom>
            <a:grpFill/>
            <a:ln w="9525">
              <a:noFill/>
              <a:miter lim="800000"/>
              <a:headEnd/>
              <a:tailEnd/>
            </a:ln>
          </p:spPr>
          <p:txBody>
            <a:bodyPr wrap="none">
              <a:spAutoFit/>
            </a:bodyPr>
            <a:lstStyle/>
            <a:p>
              <a:pPr>
                <a:defRPr/>
              </a:pPr>
              <a:r>
                <a:rPr lang="en-US" sz="1200" b="1"/>
                <a:t>2</a:t>
              </a:r>
            </a:p>
          </p:txBody>
        </p:sp>
        <p:sp>
          <p:nvSpPr>
            <p:cNvPr id="42" name="Text Box 142"/>
            <p:cNvSpPr txBox="1">
              <a:spLocks noChangeArrowheads="1"/>
            </p:cNvSpPr>
            <p:nvPr/>
          </p:nvSpPr>
          <p:spPr bwMode="auto">
            <a:xfrm>
              <a:off x="3366" y="3923"/>
              <a:ext cx="169" cy="173"/>
            </a:xfrm>
            <a:prstGeom prst="rect">
              <a:avLst/>
            </a:prstGeom>
            <a:grpFill/>
            <a:ln w="9525">
              <a:noFill/>
              <a:miter lim="800000"/>
              <a:headEnd/>
              <a:tailEnd/>
            </a:ln>
          </p:spPr>
          <p:txBody>
            <a:bodyPr wrap="none">
              <a:spAutoFit/>
            </a:bodyPr>
            <a:lstStyle/>
            <a:p>
              <a:pPr>
                <a:defRPr/>
              </a:pPr>
              <a:r>
                <a:rPr lang="en-US" sz="1200" b="1"/>
                <a:t>3</a:t>
              </a:r>
            </a:p>
          </p:txBody>
        </p:sp>
        <p:sp>
          <p:nvSpPr>
            <p:cNvPr id="43" name="Text Box 143"/>
            <p:cNvSpPr txBox="1">
              <a:spLocks noChangeArrowheads="1"/>
            </p:cNvSpPr>
            <p:nvPr/>
          </p:nvSpPr>
          <p:spPr bwMode="auto">
            <a:xfrm>
              <a:off x="3665" y="3923"/>
              <a:ext cx="169" cy="173"/>
            </a:xfrm>
            <a:prstGeom prst="rect">
              <a:avLst/>
            </a:prstGeom>
            <a:grpFill/>
            <a:ln w="9525">
              <a:noFill/>
              <a:miter lim="800000"/>
              <a:headEnd/>
              <a:tailEnd/>
            </a:ln>
          </p:spPr>
          <p:txBody>
            <a:bodyPr wrap="none">
              <a:spAutoFit/>
            </a:bodyPr>
            <a:lstStyle/>
            <a:p>
              <a:pPr>
                <a:defRPr/>
              </a:pPr>
              <a:r>
                <a:rPr lang="en-US" sz="1200" b="1"/>
                <a:t>4</a:t>
              </a:r>
            </a:p>
          </p:txBody>
        </p:sp>
        <p:sp>
          <p:nvSpPr>
            <p:cNvPr id="44" name="Text Box 144"/>
            <p:cNvSpPr txBox="1">
              <a:spLocks noChangeArrowheads="1"/>
            </p:cNvSpPr>
            <p:nvPr/>
          </p:nvSpPr>
          <p:spPr bwMode="auto">
            <a:xfrm>
              <a:off x="3964" y="3923"/>
              <a:ext cx="169" cy="173"/>
            </a:xfrm>
            <a:prstGeom prst="rect">
              <a:avLst/>
            </a:prstGeom>
            <a:grpFill/>
            <a:ln w="9525">
              <a:noFill/>
              <a:miter lim="800000"/>
              <a:headEnd/>
              <a:tailEnd/>
            </a:ln>
          </p:spPr>
          <p:txBody>
            <a:bodyPr wrap="none">
              <a:spAutoFit/>
            </a:bodyPr>
            <a:lstStyle/>
            <a:p>
              <a:pPr>
                <a:defRPr/>
              </a:pPr>
              <a:r>
                <a:rPr lang="en-US" sz="1200" b="1"/>
                <a:t>5</a:t>
              </a:r>
            </a:p>
          </p:txBody>
        </p:sp>
      </p:grpSp>
      <p:sp>
        <p:nvSpPr>
          <p:cNvPr id="19464" name="Text Box 148"/>
          <p:cNvSpPr txBox="1">
            <a:spLocks noChangeArrowheads="1"/>
          </p:cNvSpPr>
          <p:nvPr/>
        </p:nvSpPr>
        <p:spPr bwMode="auto">
          <a:xfrm>
            <a:off x="5135563" y="4054475"/>
            <a:ext cx="776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Adams</a:t>
            </a:r>
          </a:p>
        </p:txBody>
      </p:sp>
      <p:sp>
        <p:nvSpPr>
          <p:cNvPr id="19465" name="Text Box 149"/>
          <p:cNvSpPr txBox="1">
            <a:spLocks noChangeArrowheads="1"/>
          </p:cNvSpPr>
          <p:nvPr/>
        </p:nvSpPr>
        <p:spPr bwMode="auto">
          <a:xfrm>
            <a:off x="5099050" y="2295525"/>
            <a:ext cx="833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Benson</a:t>
            </a:r>
          </a:p>
        </p:txBody>
      </p:sp>
      <p:sp>
        <p:nvSpPr>
          <p:cNvPr id="19466" name="Line 157"/>
          <p:cNvSpPr>
            <a:spLocks noChangeShapeType="1"/>
          </p:cNvSpPr>
          <p:nvPr/>
        </p:nvSpPr>
        <p:spPr bwMode="auto">
          <a:xfrm>
            <a:off x="4433888" y="3159125"/>
            <a:ext cx="1817687" cy="676275"/>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158"/>
          <p:cNvSpPr>
            <a:spLocks noChangeShapeType="1"/>
          </p:cNvSpPr>
          <p:nvPr/>
        </p:nvSpPr>
        <p:spPr bwMode="auto">
          <a:xfrm>
            <a:off x="4464050" y="1255713"/>
            <a:ext cx="1817688" cy="676275"/>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Text Box 162"/>
          <p:cNvSpPr txBox="1">
            <a:spLocks noChangeArrowheads="1"/>
          </p:cNvSpPr>
          <p:nvPr/>
        </p:nvSpPr>
        <p:spPr bwMode="auto">
          <a:xfrm>
            <a:off x="6259513" y="3627438"/>
            <a:ext cx="3762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i="1"/>
              <a:t>D</a:t>
            </a:r>
            <a:r>
              <a:rPr lang="en-US" sz="1400" b="1" i="1" baseline="-25000"/>
              <a:t>1</a:t>
            </a:r>
          </a:p>
        </p:txBody>
      </p:sp>
      <p:sp>
        <p:nvSpPr>
          <p:cNvPr id="19469" name="Text Box 163"/>
          <p:cNvSpPr txBox="1">
            <a:spLocks noChangeArrowheads="1"/>
          </p:cNvSpPr>
          <p:nvPr/>
        </p:nvSpPr>
        <p:spPr bwMode="auto">
          <a:xfrm>
            <a:off x="6256338" y="1701800"/>
            <a:ext cx="3762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i="1"/>
              <a:t>D</a:t>
            </a:r>
            <a:r>
              <a:rPr lang="en-US" sz="1400" b="1" i="1" baseline="-25000"/>
              <a:t>2</a:t>
            </a:r>
          </a:p>
        </p:txBody>
      </p:sp>
      <p:sp>
        <p:nvSpPr>
          <p:cNvPr id="19470" name="Text Box 166"/>
          <p:cNvSpPr txBox="1">
            <a:spLocks noChangeArrowheads="1"/>
          </p:cNvSpPr>
          <p:nvPr/>
        </p:nvSpPr>
        <p:spPr bwMode="auto">
          <a:xfrm>
            <a:off x="1698625" y="2586038"/>
            <a:ext cx="197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a:t>Adams’ Demand</a:t>
            </a:r>
          </a:p>
        </p:txBody>
      </p:sp>
      <p:sp>
        <p:nvSpPr>
          <p:cNvPr id="19471" name="Text Box 167"/>
          <p:cNvSpPr txBox="1">
            <a:spLocks noChangeArrowheads="1"/>
          </p:cNvSpPr>
          <p:nvPr/>
        </p:nvSpPr>
        <p:spPr bwMode="auto">
          <a:xfrm>
            <a:off x="1698625" y="904875"/>
            <a:ext cx="217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a:t>Benson’s Demand</a:t>
            </a:r>
          </a:p>
        </p:txBody>
      </p:sp>
      <p:sp>
        <p:nvSpPr>
          <p:cNvPr id="23568" name="Text Box 169"/>
          <p:cNvSpPr txBox="1">
            <a:spLocks noChangeArrowheads="1"/>
          </p:cNvSpPr>
          <p:nvPr/>
        </p:nvSpPr>
        <p:spPr bwMode="auto">
          <a:xfrm>
            <a:off x="1746250" y="2857500"/>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2"/>
                </a:solidFill>
              </a:rPr>
              <a:t>$3 for 2 Items</a:t>
            </a:r>
          </a:p>
        </p:txBody>
      </p:sp>
      <p:sp>
        <p:nvSpPr>
          <p:cNvPr id="23569" name="Text Box 170"/>
          <p:cNvSpPr txBox="1">
            <a:spLocks noChangeArrowheads="1"/>
          </p:cNvSpPr>
          <p:nvPr/>
        </p:nvSpPr>
        <p:spPr bwMode="auto">
          <a:xfrm>
            <a:off x="1743075" y="1220788"/>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2"/>
                </a:solidFill>
              </a:rPr>
              <a:t>$4 for 2 Items</a:t>
            </a:r>
          </a:p>
        </p:txBody>
      </p:sp>
      <p:sp>
        <p:nvSpPr>
          <p:cNvPr id="23570" name="Text Box 172"/>
          <p:cNvSpPr txBox="1">
            <a:spLocks noChangeArrowheads="1"/>
          </p:cNvSpPr>
          <p:nvPr/>
        </p:nvSpPr>
        <p:spPr bwMode="auto">
          <a:xfrm>
            <a:off x="1743075" y="3554413"/>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2"/>
                </a:solidFill>
              </a:rPr>
              <a:t>$1 for 4 Items</a:t>
            </a:r>
          </a:p>
        </p:txBody>
      </p:sp>
      <p:sp>
        <p:nvSpPr>
          <p:cNvPr id="23571" name="Text Box 173"/>
          <p:cNvSpPr txBox="1">
            <a:spLocks noChangeArrowheads="1"/>
          </p:cNvSpPr>
          <p:nvPr/>
        </p:nvSpPr>
        <p:spPr bwMode="auto">
          <a:xfrm>
            <a:off x="1751013" y="1784350"/>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2"/>
                </a:solidFill>
              </a:rPr>
              <a:t>$2 for 4 Items</a:t>
            </a:r>
          </a:p>
        </p:txBody>
      </p:sp>
      <p:sp>
        <p:nvSpPr>
          <p:cNvPr id="23572" name="Line 182"/>
          <p:cNvSpPr>
            <a:spLocks noChangeShapeType="1"/>
          </p:cNvSpPr>
          <p:nvPr/>
        </p:nvSpPr>
        <p:spPr bwMode="auto">
          <a:xfrm flipH="1">
            <a:off x="4119563" y="1476375"/>
            <a:ext cx="925512" cy="15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3" name="Line 183"/>
          <p:cNvSpPr>
            <a:spLocks noChangeShapeType="1"/>
          </p:cNvSpPr>
          <p:nvPr/>
        </p:nvSpPr>
        <p:spPr bwMode="auto">
          <a:xfrm flipH="1">
            <a:off x="4119563" y="1839913"/>
            <a:ext cx="1887537" cy="15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4" name="Line 184"/>
          <p:cNvSpPr>
            <a:spLocks noChangeShapeType="1"/>
          </p:cNvSpPr>
          <p:nvPr/>
        </p:nvSpPr>
        <p:spPr bwMode="auto">
          <a:xfrm flipH="1">
            <a:off x="4119563" y="3392488"/>
            <a:ext cx="925512" cy="15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5" name="Line 185"/>
          <p:cNvSpPr>
            <a:spLocks noChangeShapeType="1"/>
          </p:cNvSpPr>
          <p:nvPr/>
        </p:nvSpPr>
        <p:spPr bwMode="auto">
          <a:xfrm flipH="1">
            <a:off x="4119563" y="3756025"/>
            <a:ext cx="1874837" cy="15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6" name="Line 186"/>
          <p:cNvSpPr>
            <a:spLocks noChangeShapeType="1"/>
          </p:cNvSpPr>
          <p:nvPr/>
        </p:nvSpPr>
        <p:spPr bwMode="auto">
          <a:xfrm>
            <a:off x="5043488" y="1465263"/>
            <a:ext cx="1587" cy="711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7" name="Line 188"/>
          <p:cNvSpPr>
            <a:spLocks noChangeShapeType="1"/>
          </p:cNvSpPr>
          <p:nvPr/>
        </p:nvSpPr>
        <p:spPr bwMode="auto">
          <a:xfrm>
            <a:off x="5051425" y="3376613"/>
            <a:ext cx="1588" cy="5524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 name="Oval 151"/>
          <p:cNvSpPr>
            <a:spLocks noChangeArrowheads="1"/>
          </p:cNvSpPr>
          <p:nvPr/>
        </p:nvSpPr>
        <p:spPr bwMode="auto">
          <a:xfrm>
            <a:off x="5002213" y="3343275"/>
            <a:ext cx="112712" cy="112713"/>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a:solidFill>
                <a:srgbClr val="FFFFFF"/>
              </a:solidFill>
              <a:ea typeface="ＭＳ Ｐゴシック" pitchFamily="34" charset="-128"/>
            </a:endParaRPr>
          </a:p>
        </p:txBody>
      </p:sp>
      <p:sp>
        <p:nvSpPr>
          <p:cNvPr id="23579" name="Line 189"/>
          <p:cNvSpPr>
            <a:spLocks noChangeShapeType="1"/>
          </p:cNvSpPr>
          <p:nvPr/>
        </p:nvSpPr>
        <p:spPr bwMode="auto">
          <a:xfrm>
            <a:off x="6003925" y="3735388"/>
            <a:ext cx="1588" cy="1905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 name="Oval 153"/>
          <p:cNvSpPr>
            <a:spLocks noChangeArrowheads="1"/>
          </p:cNvSpPr>
          <p:nvPr/>
        </p:nvSpPr>
        <p:spPr bwMode="auto">
          <a:xfrm>
            <a:off x="4987925" y="1406525"/>
            <a:ext cx="112713" cy="112713"/>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a:solidFill>
                <a:srgbClr val="FFFFFF"/>
              </a:solidFill>
              <a:ea typeface="ＭＳ Ｐゴシック" pitchFamily="34" charset="-128"/>
            </a:endParaRPr>
          </a:p>
        </p:txBody>
      </p:sp>
      <p:sp>
        <p:nvSpPr>
          <p:cNvPr id="23581" name="Line 187"/>
          <p:cNvSpPr>
            <a:spLocks noChangeShapeType="1"/>
          </p:cNvSpPr>
          <p:nvPr/>
        </p:nvSpPr>
        <p:spPr bwMode="auto">
          <a:xfrm>
            <a:off x="5995988" y="1824038"/>
            <a:ext cx="1587" cy="3492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 name="Oval 152"/>
          <p:cNvSpPr>
            <a:spLocks noChangeArrowheads="1"/>
          </p:cNvSpPr>
          <p:nvPr/>
        </p:nvSpPr>
        <p:spPr bwMode="auto">
          <a:xfrm>
            <a:off x="5943600" y="3684588"/>
            <a:ext cx="112713" cy="112712"/>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a:solidFill>
                <a:srgbClr val="FFFFFF"/>
              </a:solidFill>
              <a:ea typeface="ＭＳ Ｐゴシック" pitchFamily="34" charset="-128"/>
            </a:endParaRPr>
          </a:p>
        </p:txBody>
      </p:sp>
      <p:sp>
        <p:nvSpPr>
          <p:cNvPr id="82" name="Oval 154"/>
          <p:cNvSpPr>
            <a:spLocks noChangeArrowheads="1"/>
          </p:cNvSpPr>
          <p:nvPr/>
        </p:nvSpPr>
        <p:spPr bwMode="auto">
          <a:xfrm>
            <a:off x="5940425" y="1770063"/>
            <a:ext cx="112713" cy="112712"/>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a:solidFill>
                <a:srgbClr val="FFFFFF"/>
              </a:solidFill>
              <a:ea typeface="ＭＳ Ｐゴシック" pitchFamily="34" charset="-128"/>
            </a:endParaRPr>
          </a:p>
        </p:txBody>
      </p:sp>
      <p:grpSp>
        <p:nvGrpSpPr>
          <p:cNvPr id="10" name="Group 145"/>
          <p:cNvGrpSpPr>
            <a:grpSpLocks/>
          </p:cNvGrpSpPr>
          <p:nvPr/>
        </p:nvGrpSpPr>
        <p:grpSpPr bwMode="auto">
          <a:xfrm>
            <a:off x="3806825" y="4270375"/>
            <a:ext cx="3384550" cy="2193925"/>
            <a:chOff x="2362" y="461"/>
            <a:chExt cx="2132" cy="1382"/>
          </a:xfrm>
          <a:noFill/>
        </p:grpSpPr>
        <p:grpSp>
          <p:nvGrpSpPr>
            <p:cNvPr id="21" name="Group 115"/>
            <p:cNvGrpSpPr>
              <a:grpSpLocks/>
            </p:cNvGrpSpPr>
            <p:nvPr/>
          </p:nvGrpSpPr>
          <p:grpSpPr bwMode="auto">
            <a:xfrm>
              <a:off x="2564" y="559"/>
              <a:ext cx="1785" cy="1120"/>
              <a:chOff x="2564" y="559"/>
              <a:chExt cx="1785" cy="1120"/>
            </a:xfrm>
            <a:grpFill/>
          </p:grpSpPr>
          <p:sp>
            <p:nvSpPr>
              <p:cNvPr id="93" name="Rectangle 16"/>
              <p:cNvSpPr>
                <a:spLocks noChangeArrowheads="1"/>
              </p:cNvSpPr>
              <p:nvPr/>
            </p:nvSpPr>
            <p:spPr bwMode="auto">
              <a:xfrm>
                <a:off x="2564" y="562"/>
                <a:ext cx="1784" cy="1117"/>
              </a:xfrm>
              <a:prstGeom prst="rect">
                <a:avLst/>
              </a:prstGeom>
              <a:grpFill/>
              <a:ln w="9525">
                <a:solidFill>
                  <a:schemeClr val="tx1"/>
                </a:solidFill>
                <a:miter lim="800000"/>
                <a:headEnd/>
                <a:tailEnd/>
              </a:ln>
            </p:spPr>
            <p:txBody>
              <a:bodyPr wrap="none" anchor="ctr"/>
              <a:lstStyle/>
              <a:p>
                <a:pPr>
                  <a:defRPr/>
                </a:pPr>
                <a:endParaRPr lang="en-US"/>
              </a:p>
            </p:txBody>
          </p:sp>
          <p:grpSp>
            <p:nvGrpSpPr>
              <p:cNvPr id="22" name="Group 40"/>
              <p:cNvGrpSpPr>
                <a:grpSpLocks/>
              </p:cNvGrpSpPr>
              <p:nvPr/>
            </p:nvGrpSpPr>
            <p:grpSpPr bwMode="auto">
              <a:xfrm>
                <a:off x="2861" y="559"/>
                <a:ext cx="1186" cy="1117"/>
                <a:chOff x="2861" y="559"/>
                <a:chExt cx="1186" cy="1117"/>
              </a:xfrm>
              <a:grpFill/>
            </p:grpSpPr>
            <p:sp>
              <p:nvSpPr>
                <p:cNvPr id="105" name="Line 20"/>
                <p:cNvSpPr>
                  <a:spLocks noChangeShapeType="1"/>
                </p:cNvSpPr>
                <p:nvPr/>
              </p:nvSpPr>
              <p:spPr bwMode="auto">
                <a:xfrm>
                  <a:off x="2861" y="559"/>
                  <a:ext cx="0" cy="1117"/>
                </a:xfrm>
                <a:prstGeom prst="line">
                  <a:avLst/>
                </a:prstGeom>
                <a:grpFill/>
                <a:ln w="9525">
                  <a:solidFill>
                    <a:schemeClr val="bg2"/>
                  </a:solidFill>
                  <a:round/>
                  <a:headEnd/>
                  <a:tailEnd/>
                </a:ln>
              </p:spPr>
              <p:txBody>
                <a:bodyPr/>
                <a:lstStyle/>
                <a:p>
                  <a:pPr>
                    <a:defRPr/>
                  </a:pPr>
                  <a:endParaRPr lang="en-US"/>
                </a:p>
              </p:txBody>
            </p:sp>
            <p:sp>
              <p:nvSpPr>
                <p:cNvPr id="106" name="Line 21"/>
                <p:cNvSpPr>
                  <a:spLocks noChangeShapeType="1"/>
                </p:cNvSpPr>
                <p:nvPr/>
              </p:nvSpPr>
              <p:spPr bwMode="auto">
                <a:xfrm>
                  <a:off x="3158" y="559"/>
                  <a:ext cx="0" cy="1117"/>
                </a:xfrm>
                <a:prstGeom prst="line">
                  <a:avLst/>
                </a:prstGeom>
                <a:grpFill/>
                <a:ln w="9525">
                  <a:solidFill>
                    <a:schemeClr val="bg2"/>
                  </a:solidFill>
                  <a:round/>
                  <a:headEnd/>
                  <a:tailEnd/>
                </a:ln>
              </p:spPr>
              <p:txBody>
                <a:bodyPr/>
                <a:lstStyle/>
                <a:p>
                  <a:pPr>
                    <a:defRPr/>
                  </a:pPr>
                  <a:endParaRPr lang="en-US"/>
                </a:p>
              </p:txBody>
            </p:sp>
            <p:sp>
              <p:nvSpPr>
                <p:cNvPr id="107" name="Line 22"/>
                <p:cNvSpPr>
                  <a:spLocks noChangeShapeType="1"/>
                </p:cNvSpPr>
                <p:nvPr/>
              </p:nvSpPr>
              <p:spPr bwMode="auto">
                <a:xfrm>
                  <a:off x="3454" y="559"/>
                  <a:ext cx="0" cy="1117"/>
                </a:xfrm>
                <a:prstGeom prst="line">
                  <a:avLst/>
                </a:prstGeom>
                <a:grpFill/>
                <a:ln w="9525">
                  <a:solidFill>
                    <a:schemeClr val="bg2"/>
                  </a:solidFill>
                  <a:round/>
                  <a:headEnd/>
                  <a:tailEnd/>
                </a:ln>
              </p:spPr>
              <p:txBody>
                <a:bodyPr/>
                <a:lstStyle/>
                <a:p>
                  <a:pPr>
                    <a:defRPr/>
                  </a:pPr>
                  <a:endParaRPr lang="en-US"/>
                </a:p>
              </p:txBody>
            </p:sp>
            <p:sp>
              <p:nvSpPr>
                <p:cNvPr id="108" name="Line 23"/>
                <p:cNvSpPr>
                  <a:spLocks noChangeShapeType="1"/>
                </p:cNvSpPr>
                <p:nvPr/>
              </p:nvSpPr>
              <p:spPr bwMode="auto">
                <a:xfrm>
                  <a:off x="3751" y="559"/>
                  <a:ext cx="0" cy="1117"/>
                </a:xfrm>
                <a:prstGeom prst="line">
                  <a:avLst/>
                </a:prstGeom>
                <a:grpFill/>
                <a:ln w="9525">
                  <a:solidFill>
                    <a:schemeClr val="bg2"/>
                  </a:solidFill>
                  <a:round/>
                  <a:headEnd/>
                  <a:tailEnd/>
                </a:ln>
              </p:spPr>
              <p:txBody>
                <a:bodyPr/>
                <a:lstStyle/>
                <a:p>
                  <a:pPr>
                    <a:defRPr/>
                  </a:pPr>
                  <a:endParaRPr lang="en-US"/>
                </a:p>
              </p:txBody>
            </p:sp>
            <p:sp>
              <p:nvSpPr>
                <p:cNvPr id="109" name="Line 24"/>
                <p:cNvSpPr>
                  <a:spLocks noChangeShapeType="1"/>
                </p:cNvSpPr>
                <p:nvPr/>
              </p:nvSpPr>
              <p:spPr bwMode="auto">
                <a:xfrm>
                  <a:off x="4047" y="559"/>
                  <a:ext cx="0" cy="1117"/>
                </a:xfrm>
                <a:prstGeom prst="line">
                  <a:avLst/>
                </a:prstGeom>
                <a:grpFill/>
                <a:ln w="9525">
                  <a:solidFill>
                    <a:schemeClr val="bg2"/>
                  </a:solidFill>
                  <a:round/>
                  <a:headEnd/>
                  <a:tailEnd/>
                </a:ln>
              </p:spPr>
              <p:txBody>
                <a:bodyPr/>
                <a:lstStyle/>
                <a:p>
                  <a:pPr>
                    <a:defRPr/>
                  </a:pPr>
                  <a:endParaRPr lang="en-US"/>
                </a:p>
              </p:txBody>
            </p:sp>
          </p:grpSp>
          <p:grpSp>
            <p:nvGrpSpPr>
              <p:cNvPr id="19488" name="Group 79"/>
              <p:cNvGrpSpPr>
                <a:grpSpLocks/>
              </p:cNvGrpSpPr>
              <p:nvPr/>
            </p:nvGrpSpPr>
            <p:grpSpPr bwMode="auto">
              <a:xfrm>
                <a:off x="2568" y="675"/>
                <a:ext cx="1781" cy="885"/>
                <a:chOff x="1385" y="675"/>
                <a:chExt cx="1117" cy="885"/>
              </a:xfrm>
              <a:grpFill/>
            </p:grpSpPr>
            <p:sp>
              <p:nvSpPr>
                <p:cNvPr id="96" name="Line 34"/>
                <p:cNvSpPr>
                  <a:spLocks noChangeShapeType="1"/>
                </p:cNvSpPr>
                <p:nvPr/>
              </p:nvSpPr>
              <p:spPr bwMode="auto">
                <a:xfrm rot="-5400000">
                  <a:off x="1944" y="556"/>
                  <a:ext cx="0" cy="1117"/>
                </a:xfrm>
                <a:prstGeom prst="line">
                  <a:avLst/>
                </a:prstGeom>
                <a:grpFill/>
                <a:ln w="9525">
                  <a:solidFill>
                    <a:schemeClr val="bg2"/>
                  </a:solidFill>
                  <a:round/>
                  <a:headEnd/>
                  <a:tailEnd/>
                </a:ln>
              </p:spPr>
              <p:txBody>
                <a:bodyPr/>
                <a:lstStyle/>
                <a:p>
                  <a:pPr>
                    <a:defRPr/>
                  </a:pPr>
                  <a:endParaRPr lang="en-US"/>
                </a:p>
              </p:txBody>
            </p:sp>
            <p:sp>
              <p:nvSpPr>
                <p:cNvPr id="97" name="Line 35"/>
                <p:cNvSpPr>
                  <a:spLocks noChangeShapeType="1"/>
                </p:cNvSpPr>
                <p:nvPr/>
              </p:nvSpPr>
              <p:spPr bwMode="auto">
                <a:xfrm rot="-5400000">
                  <a:off x="1944" y="446"/>
                  <a:ext cx="0" cy="1117"/>
                </a:xfrm>
                <a:prstGeom prst="line">
                  <a:avLst/>
                </a:prstGeom>
                <a:grpFill/>
                <a:ln w="9525">
                  <a:solidFill>
                    <a:schemeClr val="bg2"/>
                  </a:solidFill>
                  <a:round/>
                  <a:headEnd/>
                  <a:tailEnd/>
                </a:ln>
              </p:spPr>
              <p:txBody>
                <a:bodyPr/>
                <a:lstStyle/>
                <a:p>
                  <a:pPr>
                    <a:defRPr/>
                  </a:pPr>
                  <a:endParaRPr lang="en-US"/>
                </a:p>
              </p:txBody>
            </p:sp>
            <p:sp>
              <p:nvSpPr>
                <p:cNvPr id="98" name="Line 36"/>
                <p:cNvSpPr>
                  <a:spLocks noChangeShapeType="1"/>
                </p:cNvSpPr>
                <p:nvPr/>
              </p:nvSpPr>
              <p:spPr bwMode="auto">
                <a:xfrm rot="-5400000">
                  <a:off x="1944" y="336"/>
                  <a:ext cx="0" cy="1117"/>
                </a:xfrm>
                <a:prstGeom prst="line">
                  <a:avLst/>
                </a:prstGeom>
                <a:grpFill/>
                <a:ln w="9525">
                  <a:solidFill>
                    <a:schemeClr val="bg2"/>
                  </a:solidFill>
                  <a:round/>
                  <a:headEnd/>
                  <a:tailEnd/>
                </a:ln>
              </p:spPr>
              <p:txBody>
                <a:bodyPr/>
                <a:lstStyle/>
                <a:p>
                  <a:pPr>
                    <a:defRPr/>
                  </a:pPr>
                  <a:endParaRPr lang="en-US"/>
                </a:p>
              </p:txBody>
            </p:sp>
            <p:sp>
              <p:nvSpPr>
                <p:cNvPr id="99" name="Line 37"/>
                <p:cNvSpPr>
                  <a:spLocks noChangeShapeType="1"/>
                </p:cNvSpPr>
                <p:nvPr/>
              </p:nvSpPr>
              <p:spPr bwMode="auto">
                <a:xfrm rot="-5400000">
                  <a:off x="1944" y="226"/>
                  <a:ext cx="0" cy="1117"/>
                </a:xfrm>
                <a:prstGeom prst="line">
                  <a:avLst/>
                </a:prstGeom>
                <a:grpFill/>
                <a:ln w="9525">
                  <a:solidFill>
                    <a:schemeClr val="bg2"/>
                  </a:solidFill>
                  <a:round/>
                  <a:headEnd/>
                  <a:tailEnd/>
                </a:ln>
              </p:spPr>
              <p:txBody>
                <a:bodyPr/>
                <a:lstStyle/>
                <a:p>
                  <a:pPr>
                    <a:defRPr/>
                  </a:pPr>
                  <a:endParaRPr lang="en-US"/>
                </a:p>
              </p:txBody>
            </p:sp>
            <p:sp>
              <p:nvSpPr>
                <p:cNvPr id="100" name="Line 38"/>
                <p:cNvSpPr>
                  <a:spLocks noChangeShapeType="1"/>
                </p:cNvSpPr>
                <p:nvPr/>
              </p:nvSpPr>
              <p:spPr bwMode="auto">
                <a:xfrm rot="-5400000">
                  <a:off x="1944" y="116"/>
                  <a:ext cx="0" cy="1117"/>
                </a:xfrm>
                <a:prstGeom prst="line">
                  <a:avLst/>
                </a:prstGeom>
                <a:grpFill/>
                <a:ln w="9525">
                  <a:solidFill>
                    <a:schemeClr val="bg2"/>
                  </a:solidFill>
                  <a:round/>
                  <a:headEnd/>
                  <a:tailEnd/>
                </a:ln>
              </p:spPr>
              <p:txBody>
                <a:bodyPr/>
                <a:lstStyle/>
                <a:p>
                  <a:pPr>
                    <a:defRPr/>
                  </a:pPr>
                  <a:endParaRPr lang="en-US"/>
                </a:p>
              </p:txBody>
            </p:sp>
            <p:sp>
              <p:nvSpPr>
                <p:cNvPr id="101" name="Line 63"/>
                <p:cNvSpPr>
                  <a:spLocks noChangeShapeType="1"/>
                </p:cNvSpPr>
                <p:nvPr/>
              </p:nvSpPr>
              <p:spPr bwMode="auto">
                <a:xfrm rot="-5400000">
                  <a:off x="1944" y="889"/>
                  <a:ext cx="0" cy="1117"/>
                </a:xfrm>
                <a:prstGeom prst="line">
                  <a:avLst/>
                </a:prstGeom>
                <a:grpFill/>
                <a:ln w="9525">
                  <a:solidFill>
                    <a:schemeClr val="bg2"/>
                  </a:solidFill>
                  <a:round/>
                  <a:headEnd/>
                  <a:tailEnd/>
                </a:ln>
              </p:spPr>
              <p:txBody>
                <a:bodyPr/>
                <a:lstStyle/>
                <a:p>
                  <a:pPr>
                    <a:defRPr/>
                  </a:pPr>
                  <a:endParaRPr lang="en-US"/>
                </a:p>
              </p:txBody>
            </p:sp>
            <p:sp>
              <p:nvSpPr>
                <p:cNvPr id="102" name="Line 64"/>
                <p:cNvSpPr>
                  <a:spLocks noChangeShapeType="1"/>
                </p:cNvSpPr>
                <p:nvPr/>
              </p:nvSpPr>
              <p:spPr bwMode="auto">
                <a:xfrm rot="-5400000">
                  <a:off x="1944" y="779"/>
                  <a:ext cx="0" cy="1117"/>
                </a:xfrm>
                <a:prstGeom prst="line">
                  <a:avLst/>
                </a:prstGeom>
                <a:grpFill/>
                <a:ln w="9525">
                  <a:solidFill>
                    <a:schemeClr val="bg2"/>
                  </a:solidFill>
                  <a:round/>
                  <a:headEnd/>
                  <a:tailEnd/>
                </a:ln>
              </p:spPr>
              <p:txBody>
                <a:bodyPr/>
                <a:lstStyle/>
                <a:p>
                  <a:pPr>
                    <a:defRPr/>
                  </a:pPr>
                  <a:endParaRPr lang="en-US"/>
                </a:p>
              </p:txBody>
            </p:sp>
            <p:sp>
              <p:nvSpPr>
                <p:cNvPr id="103" name="Line 65"/>
                <p:cNvSpPr>
                  <a:spLocks noChangeShapeType="1"/>
                </p:cNvSpPr>
                <p:nvPr/>
              </p:nvSpPr>
              <p:spPr bwMode="auto">
                <a:xfrm rot="-5400000">
                  <a:off x="1944" y="669"/>
                  <a:ext cx="0" cy="1117"/>
                </a:xfrm>
                <a:prstGeom prst="line">
                  <a:avLst/>
                </a:prstGeom>
                <a:grpFill/>
                <a:ln w="9525">
                  <a:solidFill>
                    <a:schemeClr val="bg2"/>
                  </a:solidFill>
                  <a:round/>
                  <a:headEnd/>
                  <a:tailEnd/>
                </a:ln>
              </p:spPr>
              <p:txBody>
                <a:bodyPr/>
                <a:lstStyle/>
                <a:p>
                  <a:pPr>
                    <a:defRPr/>
                  </a:pPr>
                  <a:endParaRPr lang="en-US"/>
                </a:p>
              </p:txBody>
            </p:sp>
            <p:sp>
              <p:nvSpPr>
                <p:cNvPr id="104" name="Line 76"/>
                <p:cNvSpPr>
                  <a:spLocks noChangeShapeType="1"/>
                </p:cNvSpPr>
                <p:nvPr/>
              </p:nvSpPr>
              <p:spPr bwMode="auto">
                <a:xfrm rot="-5400000">
                  <a:off x="1944" y="1001"/>
                  <a:ext cx="0" cy="1117"/>
                </a:xfrm>
                <a:prstGeom prst="line">
                  <a:avLst/>
                </a:prstGeom>
                <a:grpFill/>
                <a:ln w="9525">
                  <a:solidFill>
                    <a:schemeClr val="bg2"/>
                  </a:solidFill>
                  <a:round/>
                  <a:headEnd/>
                  <a:tailEnd/>
                </a:ln>
              </p:spPr>
              <p:txBody>
                <a:bodyPr/>
                <a:lstStyle/>
                <a:p>
                  <a:pPr>
                    <a:defRPr/>
                  </a:pPr>
                  <a:endParaRPr lang="en-US"/>
                </a:p>
              </p:txBody>
            </p:sp>
          </p:grpSp>
        </p:grpSp>
        <p:sp>
          <p:nvSpPr>
            <p:cNvPr id="84" name="Text Box 118"/>
            <p:cNvSpPr txBox="1">
              <a:spLocks noChangeArrowheads="1"/>
            </p:cNvSpPr>
            <p:nvPr/>
          </p:nvSpPr>
          <p:spPr bwMode="auto">
            <a:xfrm>
              <a:off x="2362" y="496"/>
              <a:ext cx="222" cy="1178"/>
            </a:xfrm>
            <a:prstGeom prst="rect">
              <a:avLst/>
            </a:prstGeom>
            <a:grpFill/>
            <a:ln w="9525">
              <a:noFill/>
              <a:miter lim="800000"/>
              <a:headEnd/>
              <a:tailEnd/>
            </a:ln>
          </p:spPr>
          <p:txBody>
            <a:bodyPr wrap="none">
              <a:spAutoFit/>
            </a:bodyPr>
            <a:lstStyle/>
            <a:p>
              <a:pPr algn="r">
                <a:lnSpc>
                  <a:spcPct val="195000"/>
                </a:lnSpc>
                <a:defRPr/>
              </a:pPr>
              <a:r>
                <a:rPr lang="en-US" sz="1200" b="1"/>
                <a:t>$9</a:t>
              </a:r>
            </a:p>
            <a:p>
              <a:pPr algn="r">
                <a:lnSpc>
                  <a:spcPct val="195000"/>
                </a:lnSpc>
                <a:defRPr/>
              </a:pPr>
              <a:r>
                <a:rPr lang="en-US" sz="1200" b="1"/>
                <a:t>7</a:t>
              </a:r>
            </a:p>
            <a:p>
              <a:pPr algn="r">
                <a:lnSpc>
                  <a:spcPct val="195000"/>
                </a:lnSpc>
                <a:defRPr/>
              </a:pPr>
              <a:r>
                <a:rPr lang="en-US" sz="1200" b="1"/>
                <a:t>5</a:t>
              </a:r>
            </a:p>
            <a:p>
              <a:pPr algn="r">
                <a:lnSpc>
                  <a:spcPct val="195000"/>
                </a:lnSpc>
                <a:defRPr/>
              </a:pPr>
              <a:r>
                <a:rPr lang="en-US" sz="1200" b="1"/>
                <a:t>3</a:t>
              </a:r>
            </a:p>
            <a:p>
              <a:pPr algn="r">
                <a:lnSpc>
                  <a:spcPct val="195000"/>
                </a:lnSpc>
                <a:defRPr/>
              </a:pPr>
              <a:r>
                <a:rPr lang="en-US" sz="1200" b="1"/>
                <a:t>1</a:t>
              </a:r>
            </a:p>
          </p:txBody>
        </p:sp>
        <p:sp>
          <p:nvSpPr>
            <p:cNvPr id="85" name="Text Box 123"/>
            <p:cNvSpPr txBox="1">
              <a:spLocks noChangeArrowheads="1"/>
            </p:cNvSpPr>
            <p:nvPr/>
          </p:nvSpPr>
          <p:spPr bwMode="auto">
            <a:xfrm>
              <a:off x="2427" y="1633"/>
              <a:ext cx="169" cy="173"/>
            </a:xfrm>
            <a:prstGeom prst="rect">
              <a:avLst/>
            </a:prstGeom>
            <a:grpFill/>
            <a:ln w="9525">
              <a:noFill/>
              <a:miter lim="800000"/>
              <a:headEnd/>
              <a:tailEnd/>
            </a:ln>
          </p:spPr>
          <p:txBody>
            <a:bodyPr wrap="none">
              <a:spAutoFit/>
            </a:bodyPr>
            <a:lstStyle/>
            <a:p>
              <a:pPr>
                <a:defRPr/>
              </a:pPr>
              <a:r>
                <a:rPr lang="en-US" sz="1200" b="1"/>
                <a:t>0</a:t>
              </a:r>
            </a:p>
          </p:txBody>
        </p:sp>
        <p:sp>
          <p:nvSpPr>
            <p:cNvPr id="86" name="Text Box 124"/>
            <p:cNvSpPr txBox="1">
              <a:spLocks noChangeArrowheads="1"/>
            </p:cNvSpPr>
            <p:nvPr/>
          </p:nvSpPr>
          <p:spPr bwMode="auto">
            <a:xfrm>
              <a:off x="2374" y="461"/>
              <a:ext cx="191" cy="192"/>
            </a:xfrm>
            <a:prstGeom prst="rect">
              <a:avLst/>
            </a:prstGeom>
            <a:grpFill/>
            <a:ln w="9525">
              <a:noFill/>
              <a:miter lim="800000"/>
              <a:headEnd/>
              <a:tailEnd/>
            </a:ln>
          </p:spPr>
          <p:txBody>
            <a:bodyPr wrap="none">
              <a:spAutoFit/>
            </a:bodyPr>
            <a:lstStyle/>
            <a:p>
              <a:pPr>
                <a:defRPr/>
              </a:pPr>
              <a:r>
                <a:rPr lang="en-US" sz="1400" b="1" i="1"/>
                <a:t>P</a:t>
              </a:r>
            </a:p>
          </p:txBody>
        </p:sp>
        <p:sp>
          <p:nvSpPr>
            <p:cNvPr id="87" name="Text Box 129"/>
            <p:cNvSpPr txBox="1">
              <a:spLocks noChangeArrowheads="1"/>
            </p:cNvSpPr>
            <p:nvPr/>
          </p:nvSpPr>
          <p:spPr bwMode="auto">
            <a:xfrm>
              <a:off x="4291" y="1651"/>
              <a:ext cx="203" cy="192"/>
            </a:xfrm>
            <a:prstGeom prst="rect">
              <a:avLst/>
            </a:prstGeom>
            <a:grpFill/>
            <a:ln w="9525">
              <a:noFill/>
              <a:miter lim="800000"/>
              <a:headEnd/>
              <a:tailEnd/>
            </a:ln>
          </p:spPr>
          <p:txBody>
            <a:bodyPr wrap="none">
              <a:spAutoFit/>
            </a:bodyPr>
            <a:lstStyle/>
            <a:p>
              <a:pPr>
                <a:defRPr/>
              </a:pPr>
              <a:r>
                <a:rPr lang="en-US" sz="1400" b="1" i="1"/>
                <a:t>Q</a:t>
              </a:r>
            </a:p>
          </p:txBody>
        </p:sp>
        <p:sp>
          <p:nvSpPr>
            <p:cNvPr id="88" name="Text Box 130"/>
            <p:cNvSpPr txBox="1">
              <a:spLocks noChangeArrowheads="1"/>
            </p:cNvSpPr>
            <p:nvPr/>
          </p:nvSpPr>
          <p:spPr bwMode="auto">
            <a:xfrm>
              <a:off x="2772" y="1659"/>
              <a:ext cx="169" cy="173"/>
            </a:xfrm>
            <a:prstGeom prst="rect">
              <a:avLst/>
            </a:prstGeom>
            <a:grpFill/>
            <a:ln w="9525">
              <a:noFill/>
              <a:miter lim="800000"/>
              <a:headEnd/>
              <a:tailEnd/>
            </a:ln>
          </p:spPr>
          <p:txBody>
            <a:bodyPr wrap="none">
              <a:spAutoFit/>
            </a:bodyPr>
            <a:lstStyle/>
            <a:p>
              <a:pPr>
                <a:defRPr/>
              </a:pPr>
              <a:r>
                <a:rPr lang="en-US" sz="1200" b="1"/>
                <a:t>1</a:t>
              </a:r>
            </a:p>
          </p:txBody>
        </p:sp>
        <p:sp>
          <p:nvSpPr>
            <p:cNvPr id="89" name="Text Box 131"/>
            <p:cNvSpPr txBox="1">
              <a:spLocks noChangeArrowheads="1"/>
            </p:cNvSpPr>
            <p:nvPr/>
          </p:nvSpPr>
          <p:spPr bwMode="auto">
            <a:xfrm>
              <a:off x="3071" y="1659"/>
              <a:ext cx="169" cy="173"/>
            </a:xfrm>
            <a:prstGeom prst="rect">
              <a:avLst/>
            </a:prstGeom>
            <a:grpFill/>
            <a:ln w="9525">
              <a:noFill/>
              <a:miter lim="800000"/>
              <a:headEnd/>
              <a:tailEnd/>
            </a:ln>
          </p:spPr>
          <p:txBody>
            <a:bodyPr wrap="none">
              <a:spAutoFit/>
            </a:bodyPr>
            <a:lstStyle/>
            <a:p>
              <a:pPr>
                <a:defRPr/>
              </a:pPr>
              <a:r>
                <a:rPr lang="en-US" sz="1200" b="1"/>
                <a:t>2</a:t>
              </a:r>
            </a:p>
          </p:txBody>
        </p:sp>
        <p:sp>
          <p:nvSpPr>
            <p:cNvPr id="90" name="Text Box 132"/>
            <p:cNvSpPr txBox="1">
              <a:spLocks noChangeArrowheads="1"/>
            </p:cNvSpPr>
            <p:nvPr/>
          </p:nvSpPr>
          <p:spPr bwMode="auto">
            <a:xfrm>
              <a:off x="3363" y="1659"/>
              <a:ext cx="169" cy="173"/>
            </a:xfrm>
            <a:prstGeom prst="rect">
              <a:avLst/>
            </a:prstGeom>
            <a:grpFill/>
            <a:ln w="9525">
              <a:noFill/>
              <a:miter lim="800000"/>
              <a:headEnd/>
              <a:tailEnd/>
            </a:ln>
          </p:spPr>
          <p:txBody>
            <a:bodyPr wrap="none">
              <a:spAutoFit/>
            </a:bodyPr>
            <a:lstStyle/>
            <a:p>
              <a:pPr>
                <a:defRPr/>
              </a:pPr>
              <a:r>
                <a:rPr lang="en-US" sz="1200" b="1"/>
                <a:t>3</a:t>
              </a:r>
            </a:p>
          </p:txBody>
        </p:sp>
        <p:sp>
          <p:nvSpPr>
            <p:cNvPr id="91" name="Text Box 133"/>
            <p:cNvSpPr txBox="1">
              <a:spLocks noChangeArrowheads="1"/>
            </p:cNvSpPr>
            <p:nvPr/>
          </p:nvSpPr>
          <p:spPr bwMode="auto">
            <a:xfrm>
              <a:off x="3662" y="1659"/>
              <a:ext cx="169" cy="173"/>
            </a:xfrm>
            <a:prstGeom prst="rect">
              <a:avLst/>
            </a:prstGeom>
            <a:grpFill/>
            <a:ln w="9525">
              <a:noFill/>
              <a:miter lim="800000"/>
              <a:headEnd/>
              <a:tailEnd/>
            </a:ln>
          </p:spPr>
          <p:txBody>
            <a:bodyPr wrap="none">
              <a:spAutoFit/>
            </a:bodyPr>
            <a:lstStyle/>
            <a:p>
              <a:pPr>
                <a:defRPr/>
              </a:pPr>
              <a:r>
                <a:rPr lang="en-US" sz="1200" b="1"/>
                <a:t>4</a:t>
              </a:r>
            </a:p>
          </p:txBody>
        </p:sp>
        <p:sp>
          <p:nvSpPr>
            <p:cNvPr id="92" name="Text Box 134"/>
            <p:cNvSpPr txBox="1">
              <a:spLocks noChangeArrowheads="1"/>
            </p:cNvSpPr>
            <p:nvPr/>
          </p:nvSpPr>
          <p:spPr bwMode="auto">
            <a:xfrm>
              <a:off x="3961" y="1659"/>
              <a:ext cx="169" cy="173"/>
            </a:xfrm>
            <a:prstGeom prst="rect">
              <a:avLst/>
            </a:prstGeom>
            <a:grpFill/>
            <a:ln w="9525">
              <a:noFill/>
              <a:miter lim="800000"/>
              <a:headEnd/>
              <a:tailEnd/>
            </a:ln>
          </p:spPr>
          <p:txBody>
            <a:bodyPr wrap="none">
              <a:spAutoFit/>
            </a:bodyPr>
            <a:lstStyle/>
            <a:p>
              <a:pPr>
                <a:defRPr/>
              </a:pPr>
              <a:r>
                <a:rPr lang="en-US" sz="1200" b="1"/>
                <a:t>5</a:t>
              </a:r>
            </a:p>
          </p:txBody>
        </p:sp>
      </p:grpSp>
      <p:sp>
        <p:nvSpPr>
          <p:cNvPr id="19489" name="Text Box 150"/>
          <p:cNvSpPr txBox="1">
            <a:spLocks noChangeArrowheads="1"/>
          </p:cNvSpPr>
          <p:nvPr/>
        </p:nvSpPr>
        <p:spPr bwMode="auto">
          <a:xfrm>
            <a:off x="4143375" y="6324600"/>
            <a:ext cx="2773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Collective Demand and Supply</a:t>
            </a:r>
          </a:p>
        </p:txBody>
      </p:sp>
      <p:sp>
        <p:nvSpPr>
          <p:cNvPr id="111" name="Line 159"/>
          <p:cNvSpPr>
            <a:spLocks noChangeShapeType="1"/>
          </p:cNvSpPr>
          <p:nvPr/>
        </p:nvSpPr>
        <p:spPr bwMode="auto">
          <a:xfrm>
            <a:off x="4700588" y="4667250"/>
            <a:ext cx="1681162" cy="1262063"/>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Oval 155"/>
          <p:cNvSpPr>
            <a:spLocks noChangeArrowheads="1"/>
          </p:cNvSpPr>
          <p:nvPr/>
        </p:nvSpPr>
        <p:spPr bwMode="auto">
          <a:xfrm>
            <a:off x="5010150" y="4891088"/>
            <a:ext cx="112713" cy="112712"/>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a:solidFill>
                <a:srgbClr val="FFFFFF"/>
              </a:solidFill>
              <a:ea typeface="ＭＳ Ｐゴシック" pitchFamily="34" charset="-128"/>
            </a:endParaRPr>
          </a:p>
        </p:txBody>
      </p:sp>
      <p:sp>
        <p:nvSpPr>
          <p:cNvPr id="113" name="Oval 156"/>
          <p:cNvSpPr>
            <a:spLocks noChangeArrowheads="1"/>
          </p:cNvSpPr>
          <p:nvPr/>
        </p:nvSpPr>
        <p:spPr bwMode="auto">
          <a:xfrm>
            <a:off x="5962650" y="5599113"/>
            <a:ext cx="112713" cy="112712"/>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a:solidFill>
                <a:srgbClr val="FFFFFF"/>
              </a:solidFill>
              <a:ea typeface="ＭＳ Ｐゴシック" pitchFamily="34" charset="-128"/>
            </a:endParaRPr>
          </a:p>
        </p:txBody>
      </p:sp>
      <p:sp>
        <p:nvSpPr>
          <p:cNvPr id="19493" name="Line 160"/>
          <p:cNvSpPr>
            <a:spLocks noChangeShapeType="1"/>
          </p:cNvSpPr>
          <p:nvPr/>
        </p:nvSpPr>
        <p:spPr bwMode="auto">
          <a:xfrm flipV="1">
            <a:off x="4608513" y="4606925"/>
            <a:ext cx="1851025" cy="1400175"/>
          </a:xfrm>
          <a:prstGeom prst="line">
            <a:avLst/>
          </a:prstGeom>
          <a:noFill/>
          <a:ln w="5715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Text Box 164"/>
          <p:cNvSpPr txBox="1">
            <a:spLocks noChangeArrowheads="1"/>
          </p:cNvSpPr>
          <p:nvPr/>
        </p:nvSpPr>
        <p:spPr bwMode="auto">
          <a:xfrm>
            <a:off x="6334125" y="5686425"/>
            <a:ext cx="395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i="1"/>
              <a:t>D</a:t>
            </a:r>
            <a:r>
              <a:rPr lang="en-US" sz="1400" b="1" i="1" baseline="-25000"/>
              <a:t>C</a:t>
            </a:r>
          </a:p>
        </p:txBody>
      </p:sp>
      <p:sp>
        <p:nvSpPr>
          <p:cNvPr id="19495" name="Text Box 165"/>
          <p:cNvSpPr txBox="1">
            <a:spLocks noChangeArrowheads="1"/>
          </p:cNvSpPr>
          <p:nvPr/>
        </p:nvSpPr>
        <p:spPr bwMode="auto">
          <a:xfrm>
            <a:off x="6453188" y="4416425"/>
            <a:ext cx="303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i="1"/>
              <a:t>S</a:t>
            </a:r>
            <a:endParaRPr lang="en-US" sz="1400" b="1" i="1" baseline="-25000"/>
          </a:p>
        </p:txBody>
      </p:sp>
      <p:sp>
        <p:nvSpPr>
          <p:cNvPr id="19496" name="Text Box 168"/>
          <p:cNvSpPr txBox="1">
            <a:spLocks noChangeArrowheads="1"/>
          </p:cNvSpPr>
          <p:nvPr/>
        </p:nvSpPr>
        <p:spPr bwMode="auto">
          <a:xfrm>
            <a:off x="1676400" y="4422775"/>
            <a:ext cx="222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a:t>Collective Demand</a:t>
            </a:r>
          </a:p>
        </p:txBody>
      </p:sp>
      <p:sp>
        <p:nvSpPr>
          <p:cNvPr id="118" name="Text Box 171"/>
          <p:cNvSpPr txBox="1">
            <a:spLocks noChangeArrowheads="1"/>
          </p:cNvSpPr>
          <p:nvPr/>
        </p:nvSpPr>
        <p:spPr bwMode="auto">
          <a:xfrm>
            <a:off x="1765300" y="4760913"/>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2"/>
                </a:solidFill>
              </a:rPr>
              <a:t>$7 for 2 Items</a:t>
            </a:r>
          </a:p>
        </p:txBody>
      </p:sp>
      <p:sp>
        <p:nvSpPr>
          <p:cNvPr id="119" name="Text Box 174"/>
          <p:cNvSpPr txBox="1">
            <a:spLocks noChangeArrowheads="1"/>
          </p:cNvSpPr>
          <p:nvPr/>
        </p:nvSpPr>
        <p:spPr bwMode="auto">
          <a:xfrm>
            <a:off x="1762125" y="5280025"/>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2"/>
                </a:solidFill>
              </a:rPr>
              <a:t>$3 for 4 Items</a:t>
            </a:r>
          </a:p>
        </p:txBody>
      </p:sp>
      <p:sp>
        <p:nvSpPr>
          <p:cNvPr id="19499" name="Text Box 175"/>
          <p:cNvSpPr txBox="1">
            <a:spLocks noChangeArrowheads="1"/>
          </p:cNvSpPr>
          <p:nvPr/>
        </p:nvSpPr>
        <p:spPr bwMode="auto">
          <a:xfrm>
            <a:off x="1758950" y="5743575"/>
            <a:ext cx="207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u="sng"/>
              <a:t>Connect the Dots</a:t>
            </a:r>
          </a:p>
        </p:txBody>
      </p:sp>
      <p:sp>
        <p:nvSpPr>
          <p:cNvPr id="121" name="Line 176"/>
          <p:cNvSpPr>
            <a:spLocks noChangeShapeType="1"/>
          </p:cNvSpPr>
          <p:nvPr/>
        </p:nvSpPr>
        <p:spPr bwMode="auto">
          <a:xfrm flipH="1">
            <a:off x="4132263" y="5310188"/>
            <a:ext cx="138906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 name="Line 177"/>
          <p:cNvSpPr>
            <a:spLocks noChangeShapeType="1"/>
          </p:cNvSpPr>
          <p:nvPr/>
        </p:nvSpPr>
        <p:spPr bwMode="auto">
          <a:xfrm>
            <a:off x="5532438" y="5299075"/>
            <a:ext cx="0" cy="892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 name="Oval 161"/>
          <p:cNvSpPr>
            <a:spLocks noChangeArrowheads="1"/>
          </p:cNvSpPr>
          <p:nvPr/>
        </p:nvSpPr>
        <p:spPr bwMode="auto">
          <a:xfrm>
            <a:off x="5473700" y="5243513"/>
            <a:ext cx="112713" cy="112712"/>
          </a:xfrm>
          <a:prstGeom prst="ellipse">
            <a:avLst/>
          </a:prstGeom>
          <a:solidFill>
            <a:schemeClr val="bg1"/>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sp>
        <p:nvSpPr>
          <p:cNvPr id="125" name="Text Box 179"/>
          <p:cNvSpPr txBox="1">
            <a:spLocks noChangeArrowheads="1"/>
          </p:cNvSpPr>
          <p:nvPr/>
        </p:nvSpPr>
        <p:spPr bwMode="auto">
          <a:xfrm>
            <a:off x="7165975" y="4456113"/>
            <a:ext cx="11112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5000"/>
              </a:lnSpc>
            </a:pPr>
            <a:r>
              <a:rPr lang="en-US" b="1" i="1"/>
              <a:t>Optimal</a:t>
            </a:r>
          </a:p>
          <a:p>
            <a:pPr algn="ctr" eaLnBrk="1" hangingPunct="1">
              <a:lnSpc>
                <a:spcPct val="85000"/>
              </a:lnSpc>
            </a:pPr>
            <a:r>
              <a:rPr lang="en-US" b="1" i="1"/>
              <a:t>Quantity</a:t>
            </a:r>
          </a:p>
        </p:txBody>
      </p:sp>
      <p:sp>
        <p:nvSpPr>
          <p:cNvPr id="126" name="Line 180"/>
          <p:cNvSpPr>
            <a:spLocks noChangeShapeType="1"/>
          </p:cNvSpPr>
          <p:nvPr/>
        </p:nvSpPr>
        <p:spPr bwMode="auto">
          <a:xfrm flipH="1">
            <a:off x="5678488" y="4700588"/>
            <a:ext cx="1524000" cy="5984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9490" name="Group 131"/>
          <p:cNvGrpSpPr>
            <a:grpSpLocks/>
          </p:cNvGrpSpPr>
          <p:nvPr/>
        </p:nvGrpSpPr>
        <p:grpSpPr bwMode="auto">
          <a:xfrm>
            <a:off x="6197600" y="5235575"/>
            <a:ext cx="2228850" cy="715963"/>
            <a:chOff x="6197600" y="5235575"/>
            <a:chExt cx="2228850" cy="715963"/>
          </a:xfrm>
        </p:grpSpPr>
        <p:sp>
          <p:nvSpPr>
            <p:cNvPr id="19510" name="Text Box 178"/>
            <p:cNvSpPr txBox="1">
              <a:spLocks noChangeArrowheads="1"/>
            </p:cNvSpPr>
            <p:nvPr/>
          </p:nvSpPr>
          <p:spPr bwMode="auto">
            <a:xfrm>
              <a:off x="7112000" y="5235575"/>
              <a:ext cx="131445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5000"/>
                </a:lnSpc>
              </a:pPr>
              <a:r>
                <a:rPr lang="en-US" sz="1600" b="1" i="1"/>
                <a:t>Collective</a:t>
              </a:r>
            </a:p>
            <a:p>
              <a:pPr algn="ctr" eaLnBrk="1" hangingPunct="1">
                <a:lnSpc>
                  <a:spcPct val="85000"/>
                </a:lnSpc>
              </a:pPr>
              <a:r>
                <a:rPr lang="en-US" sz="1600" b="1" i="1"/>
                <a:t>Willingness</a:t>
              </a:r>
            </a:p>
            <a:p>
              <a:pPr algn="ctr" eaLnBrk="1" hangingPunct="1">
                <a:lnSpc>
                  <a:spcPct val="85000"/>
                </a:lnSpc>
              </a:pPr>
              <a:r>
                <a:rPr lang="en-US" sz="1600" b="1" i="1"/>
                <a:t>To Pay</a:t>
              </a:r>
            </a:p>
          </p:txBody>
        </p:sp>
        <p:sp>
          <p:nvSpPr>
            <p:cNvPr id="19511" name="Line 181"/>
            <p:cNvSpPr>
              <a:spLocks noChangeShapeType="1"/>
            </p:cNvSpPr>
            <p:nvPr/>
          </p:nvSpPr>
          <p:spPr bwMode="auto">
            <a:xfrm flipH="1">
              <a:off x="6197600" y="5572125"/>
              <a:ext cx="914400" cy="1571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28" name="Line 176"/>
          <p:cNvSpPr>
            <a:spLocks noChangeShapeType="1"/>
          </p:cNvSpPr>
          <p:nvPr/>
        </p:nvSpPr>
        <p:spPr bwMode="auto">
          <a:xfrm flipH="1">
            <a:off x="4121150" y="4943475"/>
            <a:ext cx="9604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 name="Line 177"/>
          <p:cNvSpPr>
            <a:spLocks noChangeShapeType="1"/>
          </p:cNvSpPr>
          <p:nvPr/>
        </p:nvSpPr>
        <p:spPr bwMode="auto">
          <a:xfrm>
            <a:off x="5068888" y="5000625"/>
            <a:ext cx="0" cy="11795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0" name="Line 176"/>
          <p:cNvSpPr>
            <a:spLocks noChangeShapeType="1"/>
          </p:cNvSpPr>
          <p:nvPr/>
        </p:nvSpPr>
        <p:spPr bwMode="auto">
          <a:xfrm flipH="1">
            <a:off x="4130675" y="5668963"/>
            <a:ext cx="18859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1" name="Line 177"/>
          <p:cNvSpPr>
            <a:spLocks noChangeShapeType="1"/>
          </p:cNvSpPr>
          <p:nvPr/>
        </p:nvSpPr>
        <p:spPr bwMode="auto">
          <a:xfrm>
            <a:off x="6003925" y="5692775"/>
            <a:ext cx="0" cy="4953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F7CC0F3A-1F20-471A-8EBA-4BF7C1D561D7}" type="slidenum">
              <a:rPr lang="en-US" sz="1400">
                <a:solidFill>
                  <a:schemeClr val="bg1"/>
                </a:solidFill>
                <a:cs typeface="Arial" charset="0"/>
              </a:rPr>
              <a:pPr eaLnBrk="1" hangingPunct="1"/>
              <a:t>18</a:t>
            </a:fld>
            <a:endParaRPr lang="en-US" sz="1400">
              <a:solidFill>
                <a:schemeClr val="bg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1000"/>
                                        <p:tgtEl>
                                          <p:spTgt spid="79"/>
                                        </p:tgtEl>
                                      </p:cBhvr>
                                    </p:animEffect>
                                  </p:childTnLst>
                                </p:cTn>
                              </p:par>
                            </p:childTnLst>
                          </p:cTn>
                        </p:par>
                        <p:par>
                          <p:cTn id="8" fill="hold" nodeType="afterGroup">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23572"/>
                                        </p:tgtEl>
                                        <p:attrNameLst>
                                          <p:attrName>style.visibility</p:attrName>
                                        </p:attrNameLst>
                                      </p:cBhvr>
                                      <p:to>
                                        <p:strVal val="visible"/>
                                      </p:to>
                                    </p:set>
                                    <p:animEffect transition="in" filter="wipe(right)">
                                      <p:cBhvr>
                                        <p:cTn id="11" dur="1000"/>
                                        <p:tgtEl>
                                          <p:spTgt spid="23572"/>
                                        </p:tgtEl>
                                      </p:cBhvr>
                                    </p:animEffect>
                                  </p:childTnLst>
                                </p:cTn>
                              </p:par>
                            </p:childTnLst>
                          </p:cTn>
                        </p:par>
                        <p:par>
                          <p:cTn id="12" fill="hold" nodeType="afterGroup">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23576"/>
                                        </p:tgtEl>
                                        <p:attrNameLst>
                                          <p:attrName>style.visibility</p:attrName>
                                        </p:attrNameLst>
                                      </p:cBhvr>
                                      <p:to>
                                        <p:strVal val="visible"/>
                                      </p:to>
                                    </p:set>
                                    <p:animEffect transition="in" filter="wipe(up)">
                                      <p:cBhvr>
                                        <p:cTn id="15" dur="1000"/>
                                        <p:tgtEl>
                                          <p:spTgt spid="23576"/>
                                        </p:tgtEl>
                                      </p:cBhvr>
                                    </p:animEffect>
                                  </p:childTnLst>
                                </p:cTn>
                              </p:par>
                            </p:childTnLst>
                          </p:cTn>
                        </p:par>
                        <p:par>
                          <p:cTn id="16" fill="hold" nodeType="afterGroup">
                            <p:stCondLst>
                              <p:cond delay="3000"/>
                            </p:stCondLst>
                            <p:childTnLst>
                              <p:par>
                                <p:cTn id="17" presetID="23" presetClass="entr" presetSubtype="16" fill="hold" grpId="0" nodeType="afterEffect">
                                  <p:stCondLst>
                                    <p:cond delay="0"/>
                                  </p:stCondLst>
                                  <p:childTnLst>
                                    <p:set>
                                      <p:cBhvr>
                                        <p:cTn id="18" dur="1" fill="hold">
                                          <p:stCondLst>
                                            <p:cond delay="0"/>
                                          </p:stCondLst>
                                        </p:cTn>
                                        <p:tgtEl>
                                          <p:spTgt spid="23569"/>
                                        </p:tgtEl>
                                        <p:attrNameLst>
                                          <p:attrName>style.visibility</p:attrName>
                                        </p:attrNameLst>
                                      </p:cBhvr>
                                      <p:to>
                                        <p:strVal val="visible"/>
                                      </p:to>
                                    </p:set>
                                    <p:anim calcmode="lin" valueType="num">
                                      <p:cBhvr>
                                        <p:cTn id="19" dur="1000" fill="hold"/>
                                        <p:tgtEl>
                                          <p:spTgt spid="23569"/>
                                        </p:tgtEl>
                                        <p:attrNameLst>
                                          <p:attrName>ppt_w</p:attrName>
                                        </p:attrNameLst>
                                      </p:cBhvr>
                                      <p:tavLst>
                                        <p:tav tm="0">
                                          <p:val>
                                            <p:fltVal val="0"/>
                                          </p:val>
                                        </p:tav>
                                        <p:tav tm="100000">
                                          <p:val>
                                            <p:strVal val="#ppt_w"/>
                                          </p:val>
                                        </p:tav>
                                      </p:tavLst>
                                    </p:anim>
                                    <p:anim calcmode="lin" valueType="num">
                                      <p:cBhvr>
                                        <p:cTn id="20" dur="1000" fill="hold"/>
                                        <p:tgtEl>
                                          <p:spTgt spid="23569"/>
                                        </p:tgtEl>
                                        <p:attrNameLst>
                                          <p:attrName>ppt_h</p:attrName>
                                        </p:attrNameLst>
                                      </p:cBhvr>
                                      <p:tavLst>
                                        <p:tav tm="0">
                                          <p:val>
                                            <p:fltVal val="0"/>
                                          </p:val>
                                        </p:tav>
                                        <p:tav tm="100000">
                                          <p:val>
                                            <p:strVal val="#ppt_h"/>
                                          </p:val>
                                        </p:tav>
                                      </p:tavLst>
                                    </p:anim>
                                  </p:childTnLst>
                                </p:cTn>
                              </p:par>
                            </p:childTnLst>
                          </p:cTn>
                        </p:par>
                        <p:par>
                          <p:cTn id="21" fill="hold" nodeType="afterGroup">
                            <p:stCondLst>
                              <p:cond delay="4000"/>
                            </p:stCondLst>
                            <p:childTnLst>
                              <p:par>
                                <p:cTn id="22" presetID="22" presetClass="entr" presetSubtype="4" fill="hold" grpId="0" nodeType="after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wipe(down)">
                                      <p:cBhvr>
                                        <p:cTn id="24" dur="1000"/>
                                        <p:tgtEl>
                                          <p:spTgt spid="77"/>
                                        </p:tgtEl>
                                      </p:cBhvr>
                                    </p:animEffect>
                                  </p:childTnLst>
                                </p:cTn>
                              </p:par>
                            </p:childTnLst>
                          </p:cTn>
                        </p:par>
                        <p:par>
                          <p:cTn id="25" fill="hold" nodeType="afterGroup">
                            <p:stCondLst>
                              <p:cond delay="5000"/>
                            </p:stCondLst>
                            <p:childTnLst>
                              <p:par>
                                <p:cTn id="26" presetID="22" presetClass="entr" presetSubtype="2" fill="hold" grpId="0" nodeType="afterEffect">
                                  <p:stCondLst>
                                    <p:cond delay="0"/>
                                  </p:stCondLst>
                                  <p:childTnLst>
                                    <p:set>
                                      <p:cBhvr>
                                        <p:cTn id="27" dur="1" fill="hold">
                                          <p:stCondLst>
                                            <p:cond delay="0"/>
                                          </p:stCondLst>
                                        </p:cTn>
                                        <p:tgtEl>
                                          <p:spTgt spid="23574"/>
                                        </p:tgtEl>
                                        <p:attrNameLst>
                                          <p:attrName>style.visibility</p:attrName>
                                        </p:attrNameLst>
                                      </p:cBhvr>
                                      <p:to>
                                        <p:strVal val="visible"/>
                                      </p:to>
                                    </p:set>
                                    <p:animEffect transition="in" filter="wipe(right)">
                                      <p:cBhvr>
                                        <p:cTn id="28" dur="1000"/>
                                        <p:tgtEl>
                                          <p:spTgt spid="23574"/>
                                        </p:tgtEl>
                                      </p:cBhvr>
                                    </p:animEffect>
                                  </p:childTnLst>
                                </p:cTn>
                              </p:par>
                            </p:childTnLst>
                          </p:cTn>
                        </p:par>
                        <p:par>
                          <p:cTn id="29" fill="hold" nodeType="afterGroup">
                            <p:stCondLst>
                              <p:cond delay="6000"/>
                            </p:stCondLst>
                            <p:childTnLst>
                              <p:par>
                                <p:cTn id="30" presetID="22" presetClass="entr" presetSubtype="1" fill="hold" grpId="0" nodeType="afterEffect">
                                  <p:stCondLst>
                                    <p:cond delay="0"/>
                                  </p:stCondLst>
                                  <p:childTnLst>
                                    <p:set>
                                      <p:cBhvr>
                                        <p:cTn id="31" dur="1" fill="hold">
                                          <p:stCondLst>
                                            <p:cond delay="0"/>
                                          </p:stCondLst>
                                        </p:cTn>
                                        <p:tgtEl>
                                          <p:spTgt spid="23577"/>
                                        </p:tgtEl>
                                        <p:attrNameLst>
                                          <p:attrName>style.visibility</p:attrName>
                                        </p:attrNameLst>
                                      </p:cBhvr>
                                      <p:to>
                                        <p:strVal val="visible"/>
                                      </p:to>
                                    </p:set>
                                    <p:animEffect transition="in" filter="wipe(up)">
                                      <p:cBhvr>
                                        <p:cTn id="32" dur="1000"/>
                                        <p:tgtEl>
                                          <p:spTgt spid="23577"/>
                                        </p:tgtEl>
                                      </p:cBhvr>
                                    </p:animEffect>
                                  </p:childTnLst>
                                </p:cTn>
                              </p:par>
                            </p:childTnLst>
                          </p:cTn>
                        </p:par>
                        <p:par>
                          <p:cTn id="33" fill="hold" nodeType="afterGroup">
                            <p:stCondLst>
                              <p:cond delay="7000"/>
                            </p:stCondLst>
                            <p:childTnLst>
                              <p:par>
                                <p:cTn id="34" presetID="23" presetClass="entr" presetSubtype="16" fill="hold" grpId="0" nodeType="afterEffect">
                                  <p:stCondLst>
                                    <p:cond delay="0"/>
                                  </p:stCondLst>
                                  <p:childTnLst>
                                    <p:set>
                                      <p:cBhvr>
                                        <p:cTn id="35" dur="1" fill="hold">
                                          <p:stCondLst>
                                            <p:cond delay="0"/>
                                          </p:stCondLst>
                                        </p:cTn>
                                        <p:tgtEl>
                                          <p:spTgt spid="23568"/>
                                        </p:tgtEl>
                                        <p:attrNameLst>
                                          <p:attrName>style.visibility</p:attrName>
                                        </p:attrNameLst>
                                      </p:cBhvr>
                                      <p:to>
                                        <p:strVal val="visible"/>
                                      </p:to>
                                    </p:set>
                                    <p:anim calcmode="lin" valueType="num">
                                      <p:cBhvr>
                                        <p:cTn id="36" dur="1000" fill="hold"/>
                                        <p:tgtEl>
                                          <p:spTgt spid="23568"/>
                                        </p:tgtEl>
                                        <p:attrNameLst>
                                          <p:attrName>ppt_w</p:attrName>
                                        </p:attrNameLst>
                                      </p:cBhvr>
                                      <p:tavLst>
                                        <p:tav tm="0">
                                          <p:val>
                                            <p:fltVal val="0"/>
                                          </p:val>
                                        </p:tav>
                                        <p:tav tm="100000">
                                          <p:val>
                                            <p:strVal val="#ppt_w"/>
                                          </p:val>
                                        </p:tav>
                                      </p:tavLst>
                                    </p:anim>
                                    <p:anim calcmode="lin" valueType="num">
                                      <p:cBhvr>
                                        <p:cTn id="37" dur="1000" fill="hold"/>
                                        <p:tgtEl>
                                          <p:spTgt spid="23568"/>
                                        </p:tgtEl>
                                        <p:attrNameLst>
                                          <p:attrName>ppt_h</p:attrName>
                                        </p:attrNameLst>
                                      </p:cBhvr>
                                      <p:tavLst>
                                        <p:tav tm="0">
                                          <p:val>
                                            <p:fltVal val="0"/>
                                          </p:val>
                                        </p:tav>
                                        <p:tav tm="100000">
                                          <p:val>
                                            <p:strVal val="#ppt_h"/>
                                          </p:val>
                                        </p:tav>
                                      </p:tavLst>
                                    </p:anim>
                                  </p:childTnLst>
                                </p:cTn>
                              </p:par>
                            </p:childTnLst>
                          </p:cTn>
                        </p:par>
                        <p:par>
                          <p:cTn id="38" fill="hold" nodeType="afterGroup">
                            <p:stCondLst>
                              <p:cond delay="8000"/>
                            </p:stCondLst>
                            <p:childTnLst>
                              <p:par>
                                <p:cTn id="39" presetID="22" presetClass="entr" presetSubtype="4" fill="hold" grpId="0" nodeType="afterEffect">
                                  <p:stCondLst>
                                    <p:cond delay="0"/>
                                  </p:stCondLst>
                                  <p:childTnLst>
                                    <p:set>
                                      <p:cBhvr>
                                        <p:cTn id="40" dur="1" fill="hold">
                                          <p:stCondLst>
                                            <p:cond delay="0"/>
                                          </p:stCondLst>
                                        </p:cTn>
                                        <p:tgtEl>
                                          <p:spTgt spid="112"/>
                                        </p:tgtEl>
                                        <p:attrNameLst>
                                          <p:attrName>style.visibility</p:attrName>
                                        </p:attrNameLst>
                                      </p:cBhvr>
                                      <p:to>
                                        <p:strVal val="visible"/>
                                      </p:to>
                                    </p:set>
                                    <p:animEffect transition="in" filter="wipe(down)">
                                      <p:cBhvr>
                                        <p:cTn id="41" dur="1000"/>
                                        <p:tgtEl>
                                          <p:spTgt spid="112"/>
                                        </p:tgtEl>
                                      </p:cBhvr>
                                    </p:animEffect>
                                  </p:childTnLst>
                                </p:cTn>
                              </p:par>
                            </p:childTnLst>
                          </p:cTn>
                        </p:par>
                        <p:par>
                          <p:cTn id="42" fill="hold" nodeType="afterGroup">
                            <p:stCondLst>
                              <p:cond delay="9000"/>
                            </p:stCondLst>
                            <p:childTnLst>
                              <p:par>
                                <p:cTn id="43" presetID="22" presetClass="entr" presetSubtype="2" fill="hold" grpId="0" nodeType="afterEffect">
                                  <p:stCondLst>
                                    <p:cond delay="0"/>
                                  </p:stCondLst>
                                  <p:childTnLst>
                                    <p:set>
                                      <p:cBhvr>
                                        <p:cTn id="44" dur="1" fill="hold">
                                          <p:stCondLst>
                                            <p:cond delay="0"/>
                                          </p:stCondLst>
                                        </p:cTn>
                                        <p:tgtEl>
                                          <p:spTgt spid="128"/>
                                        </p:tgtEl>
                                        <p:attrNameLst>
                                          <p:attrName>style.visibility</p:attrName>
                                        </p:attrNameLst>
                                      </p:cBhvr>
                                      <p:to>
                                        <p:strVal val="visible"/>
                                      </p:to>
                                    </p:set>
                                    <p:animEffect transition="in" filter="wipe(right)">
                                      <p:cBhvr>
                                        <p:cTn id="45" dur="1000"/>
                                        <p:tgtEl>
                                          <p:spTgt spid="128"/>
                                        </p:tgtEl>
                                      </p:cBhvr>
                                    </p:animEffect>
                                  </p:childTnLst>
                                </p:cTn>
                              </p:par>
                            </p:childTnLst>
                          </p:cTn>
                        </p:par>
                        <p:par>
                          <p:cTn id="46" fill="hold" nodeType="afterGroup">
                            <p:stCondLst>
                              <p:cond delay="10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1000"/>
                                        <p:tgtEl>
                                          <p:spTgt spid="129"/>
                                        </p:tgtEl>
                                      </p:cBhvr>
                                    </p:animEffect>
                                  </p:childTnLst>
                                </p:cTn>
                              </p:par>
                            </p:childTnLst>
                          </p:cTn>
                        </p:par>
                        <p:par>
                          <p:cTn id="50" fill="hold" nodeType="afterGroup">
                            <p:stCondLst>
                              <p:cond delay="11000"/>
                            </p:stCondLst>
                            <p:childTnLst>
                              <p:par>
                                <p:cTn id="51" presetID="23" presetClass="entr" presetSubtype="16" fill="hold" grpId="0" nodeType="afterEffect">
                                  <p:stCondLst>
                                    <p:cond delay="0"/>
                                  </p:stCondLst>
                                  <p:childTnLst>
                                    <p:set>
                                      <p:cBhvr>
                                        <p:cTn id="52" dur="1" fill="hold">
                                          <p:stCondLst>
                                            <p:cond delay="0"/>
                                          </p:stCondLst>
                                        </p:cTn>
                                        <p:tgtEl>
                                          <p:spTgt spid="118"/>
                                        </p:tgtEl>
                                        <p:attrNameLst>
                                          <p:attrName>style.visibility</p:attrName>
                                        </p:attrNameLst>
                                      </p:cBhvr>
                                      <p:to>
                                        <p:strVal val="visible"/>
                                      </p:to>
                                    </p:set>
                                    <p:anim calcmode="lin" valueType="num">
                                      <p:cBhvr>
                                        <p:cTn id="53" dur="1000" fill="hold"/>
                                        <p:tgtEl>
                                          <p:spTgt spid="118"/>
                                        </p:tgtEl>
                                        <p:attrNameLst>
                                          <p:attrName>ppt_w</p:attrName>
                                        </p:attrNameLst>
                                      </p:cBhvr>
                                      <p:tavLst>
                                        <p:tav tm="0">
                                          <p:val>
                                            <p:fltVal val="0"/>
                                          </p:val>
                                        </p:tav>
                                        <p:tav tm="100000">
                                          <p:val>
                                            <p:strVal val="#ppt_w"/>
                                          </p:val>
                                        </p:tav>
                                      </p:tavLst>
                                    </p:anim>
                                    <p:anim calcmode="lin" valueType="num">
                                      <p:cBhvr>
                                        <p:cTn id="54" dur="1000" fill="hold"/>
                                        <p:tgtEl>
                                          <p:spTgt spid="118"/>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wipe(down)">
                                      <p:cBhvr>
                                        <p:cTn id="59" dur="1000"/>
                                        <p:tgtEl>
                                          <p:spTgt spid="82"/>
                                        </p:tgtEl>
                                      </p:cBhvr>
                                    </p:animEffect>
                                  </p:childTnLst>
                                </p:cTn>
                              </p:par>
                            </p:childTnLst>
                          </p:cTn>
                        </p:par>
                        <p:par>
                          <p:cTn id="60" fill="hold" nodeType="afterGroup">
                            <p:stCondLst>
                              <p:cond delay="1000"/>
                            </p:stCondLst>
                            <p:childTnLst>
                              <p:par>
                                <p:cTn id="61" presetID="22" presetClass="entr" presetSubtype="2" fill="hold" grpId="0" nodeType="afterEffect">
                                  <p:stCondLst>
                                    <p:cond delay="0"/>
                                  </p:stCondLst>
                                  <p:childTnLst>
                                    <p:set>
                                      <p:cBhvr>
                                        <p:cTn id="62" dur="1" fill="hold">
                                          <p:stCondLst>
                                            <p:cond delay="0"/>
                                          </p:stCondLst>
                                        </p:cTn>
                                        <p:tgtEl>
                                          <p:spTgt spid="23573"/>
                                        </p:tgtEl>
                                        <p:attrNameLst>
                                          <p:attrName>style.visibility</p:attrName>
                                        </p:attrNameLst>
                                      </p:cBhvr>
                                      <p:to>
                                        <p:strVal val="visible"/>
                                      </p:to>
                                    </p:set>
                                    <p:animEffect transition="in" filter="wipe(right)">
                                      <p:cBhvr>
                                        <p:cTn id="63" dur="1000"/>
                                        <p:tgtEl>
                                          <p:spTgt spid="23573"/>
                                        </p:tgtEl>
                                      </p:cBhvr>
                                    </p:animEffect>
                                  </p:childTnLst>
                                </p:cTn>
                              </p:par>
                            </p:childTnLst>
                          </p:cTn>
                        </p:par>
                        <p:par>
                          <p:cTn id="64" fill="hold" nodeType="afterGroup">
                            <p:stCondLst>
                              <p:cond delay="2000"/>
                            </p:stCondLst>
                            <p:childTnLst>
                              <p:par>
                                <p:cTn id="65" presetID="22" presetClass="entr" presetSubtype="1" fill="hold" grpId="0" nodeType="afterEffect">
                                  <p:stCondLst>
                                    <p:cond delay="0"/>
                                  </p:stCondLst>
                                  <p:childTnLst>
                                    <p:set>
                                      <p:cBhvr>
                                        <p:cTn id="66" dur="1" fill="hold">
                                          <p:stCondLst>
                                            <p:cond delay="0"/>
                                          </p:stCondLst>
                                        </p:cTn>
                                        <p:tgtEl>
                                          <p:spTgt spid="23581"/>
                                        </p:tgtEl>
                                        <p:attrNameLst>
                                          <p:attrName>style.visibility</p:attrName>
                                        </p:attrNameLst>
                                      </p:cBhvr>
                                      <p:to>
                                        <p:strVal val="visible"/>
                                      </p:to>
                                    </p:set>
                                    <p:animEffect transition="in" filter="wipe(up)">
                                      <p:cBhvr>
                                        <p:cTn id="67" dur="1000"/>
                                        <p:tgtEl>
                                          <p:spTgt spid="23581"/>
                                        </p:tgtEl>
                                      </p:cBhvr>
                                    </p:animEffect>
                                  </p:childTnLst>
                                </p:cTn>
                              </p:par>
                            </p:childTnLst>
                          </p:cTn>
                        </p:par>
                        <p:par>
                          <p:cTn id="68" fill="hold" nodeType="afterGroup">
                            <p:stCondLst>
                              <p:cond delay="3000"/>
                            </p:stCondLst>
                            <p:childTnLst>
                              <p:par>
                                <p:cTn id="69" presetID="23" presetClass="entr" presetSubtype="16" fill="hold" grpId="0" nodeType="afterEffect">
                                  <p:stCondLst>
                                    <p:cond delay="0"/>
                                  </p:stCondLst>
                                  <p:childTnLst>
                                    <p:set>
                                      <p:cBhvr>
                                        <p:cTn id="70" dur="1" fill="hold">
                                          <p:stCondLst>
                                            <p:cond delay="0"/>
                                          </p:stCondLst>
                                        </p:cTn>
                                        <p:tgtEl>
                                          <p:spTgt spid="23571"/>
                                        </p:tgtEl>
                                        <p:attrNameLst>
                                          <p:attrName>style.visibility</p:attrName>
                                        </p:attrNameLst>
                                      </p:cBhvr>
                                      <p:to>
                                        <p:strVal val="visible"/>
                                      </p:to>
                                    </p:set>
                                    <p:anim calcmode="lin" valueType="num">
                                      <p:cBhvr>
                                        <p:cTn id="71" dur="1000" fill="hold"/>
                                        <p:tgtEl>
                                          <p:spTgt spid="23571"/>
                                        </p:tgtEl>
                                        <p:attrNameLst>
                                          <p:attrName>ppt_w</p:attrName>
                                        </p:attrNameLst>
                                      </p:cBhvr>
                                      <p:tavLst>
                                        <p:tav tm="0">
                                          <p:val>
                                            <p:fltVal val="0"/>
                                          </p:val>
                                        </p:tav>
                                        <p:tav tm="100000">
                                          <p:val>
                                            <p:strVal val="#ppt_w"/>
                                          </p:val>
                                        </p:tav>
                                      </p:tavLst>
                                    </p:anim>
                                    <p:anim calcmode="lin" valueType="num">
                                      <p:cBhvr>
                                        <p:cTn id="72" dur="1000" fill="hold"/>
                                        <p:tgtEl>
                                          <p:spTgt spid="23571"/>
                                        </p:tgtEl>
                                        <p:attrNameLst>
                                          <p:attrName>ppt_h</p:attrName>
                                        </p:attrNameLst>
                                      </p:cBhvr>
                                      <p:tavLst>
                                        <p:tav tm="0">
                                          <p:val>
                                            <p:fltVal val="0"/>
                                          </p:val>
                                        </p:tav>
                                        <p:tav tm="100000">
                                          <p:val>
                                            <p:strVal val="#ppt_h"/>
                                          </p:val>
                                        </p:tav>
                                      </p:tavLst>
                                    </p:anim>
                                  </p:childTnLst>
                                </p:cTn>
                              </p:par>
                            </p:childTnLst>
                          </p:cTn>
                        </p:par>
                        <p:par>
                          <p:cTn id="73" fill="hold" nodeType="afterGroup">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wipe(down)">
                                      <p:cBhvr>
                                        <p:cTn id="76" dur="1000"/>
                                        <p:tgtEl>
                                          <p:spTgt spid="81"/>
                                        </p:tgtEl>
                                      </p:cBhvr>
                                    </p:animEffect>
                                  </p:childTnLst>
                                </p:cTn>
                              </p:par>
                            </p:childTnLst>
                          </p:cTn>
                        </p:par>
                        <p:par>
                          <p:cTn id="77" fill="hold" nodeType="afterGroup">
                            <p:stCondLst>
                              <p:cond delay="5000"/>
                            </p:stCondLst>
                            <p:childTnLst>
                              <p:par>
                                <p:cTn id="78" presetID="22" presetClass="entr" presetSubtype="2" fill="hold" grpId="0" nodeType="afterEffect">
                                  <p:stCondLst>
                                    <p:cond delay="0"/>
                                  </p:stCondLst>
                                  <p:childTnLst>
                                    <p:set>
                                      <p:cBhvr>
                                        <p:cTn id="79" dur="1" fill="hold">
                                          <p:stCondLst>
                                            <p:cond delay="0"/>
                                          </p:stCondLst>
                                        </p:cTn>
                                        <p:tgtEl>
                                          <p:spTgt spid="23575"/>
                                        </p:tgtEl>
                                        <p:attrNameLst>
                                          <p:attrName>style.visibility</p:attrName>
                                        </p:attrNameLst>
                                      </p:cBhvr>
                                      <p:to>
                                        <p:strVal val="visible"/>
                                      </p:to>
                                    </p:set>
                                    <p:animEffect transition="in" filter="wipe(right)">
                                      <p:cBhvr>
                                        <p:cTn id="80" dur="1000"/>
                                        <p:tgtEl>
                                          <p:spTgt spid="23575"/>
                                        </p:tgtEl>
                                      </p:cBhvr>
                                    </p:animEffect>
                                  </p:childTnLst>
                                </p:cTn>
                              </p:par>
                            </p:childTnLst>
                          </p:cTn>
                        </p:par>
                        <p:par>
                          <p:cTn id="81" fill="hold" nodeType="afterGroup">
                            <p:stCondLst>
                              <p:cond delay="6000"/>
                            </p:stCondLst>
                            <p:childTnLst>
                              <p:par>
                                <p:cTn id="82" presetID="22" presetClass="entr" presetSubtype="1" fill="hold" grpId="0" nodeType="afterEffect">
                                  <p:stCondLst>
                                    <p:cond delay="0"/>
                                  </p:stCondLst>
                                  <p:childTnLst>
                                    <p:set>
                                      <p:cBhvr>
                                        <p:cTn id="83" dur="1" fill="hold">
                                          <p:stCondLst>
                                            <p:cond delay="0"/>
                                          </p:stCondLst>
                                        </p:cTn>
                                        <p:tgtEl>
                                          <p:spTgt spid="23579"/>
                                        </p:tgtEl>
                                        <p:attrNameLst>
                                          <p:attrName>style.visibility</p:attrName>
                                        </p:attrNameLst>
                                      </p:cBhvr>
                                      <p:to>
                                        <p:strVal val="visible"/>
                                      </p:to>
                                    </p:set>
                                    <p:animEffect transition="in" filter="wipe(up)">
                                      <p:cBhvr>
                                        <p:cTn id="84" dur="1000"/>
                                        <p:tgtEl>
                                          <p:spTgt spid="23579"/>
                                        </p:tgtEl>
                                      </p:cBhvr>
                                    </p:animEffect>
                                  </p:childTnLst>
                                </p:cTn>
                              </p:par>
                            </p:childTnLst>
                          </p:cTn>
                        </p:par>
                        <p:par>
                          <p:cTn id="85" fill="hold" nodeType="afterGroup">
                            <p:stCondLst>
                              <p:cond delay="7000"/>
                            </p:stCondLst>
                            <p:childTnLst>
                              <p:par>
                                <p:cTn id="86" presetID="23" presetClass="entr" presetSubtype="16" fill="hold" grpId="0" nodeType="afterEffect">
                                  <p:stCondLst>
                                    <p:cond delay="0"/>
                                  </p:stCondLst>
                                  <p:childTnLst>
                                    <p:set>
                                      <p:cBhvr>
                                        <p:cTn id="87" dur="1" fill="hold">
                                          <p:stCondLst>
                                            <p:cond delay="0"/>
                                          </p:stCondLst>
                                        </p:cTn>
                                        <p:tgtEl>
                                          <p:spTgt spid="23570"/>
                                        </p:tgtEl>
                                        <p:attrNameLst>
                                          <p:attrName>style.visibility</p:attrName>
                                        </p:attrNameLst>
                                      </p:cBhvr>
                                      <p:to>
                                        <p:strVal val="visible"/>
                                      </p:to>
                                    </p:set>
                                    <p:anim calcmode="lin" valueType="num">
                                      <p:cBhvr>
                                        <p:cTn id="88" dur="1000" fill="hold"/>
                                        <p:tgtEl>
                                          <p:spTgt spid="23570"/>
                                        </p:tgtEl>
                                        <p:attrNameLst>
                                          <p:attrName>ppt_w</p:attrName>
                                        </p:attrNameLst>
                                      </p:cBhvr>
                                      <p:tavLst>
                                        <p:tav tm="0">
                                          <p:val>
                                            <p:fltVal val="0"/>
                                          </p:val>
                                        </p:tav>
                                        <p:tav tm="100000">
                                          <p:val>
                                            <p:strVal val="#ppt_w"/>
                                          </p:val>
                                        </p:tav>
                                      </p:tavLst>
                                    </p:anim>
                                    <p:anim calcmode="lin" valueType="num">
                                      <p:cBhvr>
                                        <p:cTn id="89" dur="1000" fill="hold"/>
                                        <p:tgtEl>
                                          <p:spTgt spid="23570"/>
                                        </p:tgtEl>
                                        <p:attrNameLst>
                                          <p:attrName>ppt_h</p:attrName>
                                        </p:attrNameLst>
                                      </p:cBhvr>
                                      <p:tavLst>
                                        <p:tav tm="0">
                                          <p:val>
                                            <p:fltVal val="0"/>
                                          </p:val>
                                        </p:tav>
                                        <p:tav tm="100000">
                                          <p:val>
                                            <p:strVal val="#ppt_h"/>
                                          </p:val>
                                        </p:tav>
                                      </p:tavLst>
                                    </p:anim>
                                  </p:childTnLst>
                                </p:cTn>
                              </p:par>
                            </p:childTnLst>
                          </p:cTn>
                        </p:par>
                        <p:par>
                          <p:cTn id="90" fill="hold" nodeType="afterGroup">
                            <p:stCondLst>
                              <p:cond delay="8000"/>
                            </p:stCondLst>
                            <p:childTnLst>
                              <p:par>
                                <p:cTn id="91" presetID="22" presetClass="entr" presetSubtype="4" fill="hold" grpId="0" nodeType="afterEffect">
                                  <p:stCondLst>
                                    <p:cond delay="0"/>
                                  </p:stCondLst>
                                  <p:childTnLst>
                                    <p:set>
                                      <p:cBhvr>
                                        <p:cTn id="92" dur="1" fill="hold">
                                          <p:stCondLst>
                                            <p:cond delay="0"/>
                                          </p:stCondLst>
                                        </p:cTn>
                                        <p:tgtEl>
                                          <p:spTgt spid="113"/>
                                        </p:tgtEl>
                                        <p:attrNameLst>
                                          <p:attrName>style.visibility</p:attrName>
                                        </p:attrNameLst>
                                      </p:cBhvr>
                                      <p:to>
                                        <p:strVal val="visible"/>
                                      </p:to>
                                    </p:set>
                                    <p:animEffect transition="in" filter="wipe(down)">
                                      <p:cBhvr>
                                        <p:cTn id="93" dur="1000"/>
                                        <p:tgtEl>
                                          <p:spTgt spid="113"/>
                                        </p:tgtEl>
                                      </p:cBhvr>
                                    </p:animEffect>
                                  </p:childTnLst>
                                </p:cTn>
                              </p:par>
                            </p:childTnLst>
                          </p:cTn>
                        </p:par>
                        <p:par>
                          <p:cTn id="94" fill="hold" nodeType="afterGroup">
                            <p:stCondLst>
                              <p:cond delay="9000"/>
                            </p:stCondLst>
                            <p:childTnLst>
                              <p:par>
                                <p:cTn id="95" presetID="22" presetClass="entr" presetSubtype="2"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right)">
                                      <p:cBhvr>
                                        <p:cTn id="97" dur="1000"/>
                                        <p:tgtEl>
                                          <p:spTgt spid="130"/>
                                        </p:tgtEl>
                                      </p:cBhvr>
                                    </p:animEffect>
                                  </p:childTnLst>
                                </p:cTn>
                              </p:par>
                            </p:childTnLst>
                          </p:cTn>
                        </p:par>
                        <p:par>
                          <p:cTn id="98" fill="hold" nodeType="afterGroup">
                            <p:stCondLst>
                              <p:cond delay="10000"/>
                            </p:stCondLst>
                            <p:childTnLst>
                              <p:par>
                                <p:cTn id="99" presetID="22" presetClass="entr" presetSubtype="1"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up)">
                                      <p:cBhvr>
                                        <p:cTn id="101" dur="1000"/>
                                        <p:tgtEl>
                                          <p:spTgt spid="131"/>
                                        </p:tgtEl>
                                      </p:cBhvr>
                                    </p:animEffect>
                                  </p:childTnLst>
                                </p:cTn>
                              </p:par>
                            </p:childTnLst>
                          </p:cTn>
                        </p:par>
                        <p:par>
                          <p:cTn id="102" fill="hold" nodeType="afterGroup">
                            <p:stCondLst>
                              <p:cond delay="11000"/>
                            </p:stCondLst>
                            <p:childTnLst>
                              <p:par>
                                <p:cTn id="103" presetID="23" presetClass="entr" presetSubtype="16" fill="hold" grpId="0" nodeType="afterEffect">
                                  <p:stCondLst>
                                    <p:cond delay="0"/>
                                  </p:stCondLst>
                                  <p:childTnLst>
                                    <p:set>
                                      <p:cBhvr>
                                        <p:cTn id="104" dur="1" fill="hold">
                                          <p:stCondLst>
                                            <p:cond delay="0"/>
                                          </p:stCondLst>
                                        </p:cTn>
                                        <p:tgtEl>
                                          <p:spTgt spid="119"/>
                                        </p:tgtEl>
                                        <p:attrNameLst>
                                          <p:attrName>style.visibility</p:attrName>
                                        </p:attrNameLst>
                                      </p:cBhvr>
                                      <p:to>
                                        <p:strVal val="visible"/>
                                      </p:to>
                                    </p:set>
                                    <p:anim calcmode="lin" valueType="num">
                                      <p:cBhvr>
                                        <p:cTn id="105" dur="1000" fill="hold"/>
                                        <p:tgtEl>
                                          <p:spTgt spid="119"/>
                                        </p:tgtEl>
                                        <p:attrNameLst>
                                          <p:attrName>ppt_w</p:attrName>
                                        </p:attrNameLst>
                                      </p:cBhvr>
                                      <p:tavLst>
                                        <p:tav tm="0">
                                          <p:val>
                                            <p:fltVal val="0"/>
                                          </p:val>
                                        </p:tav>
                                        <p:tav tm="100000">
                                          <p:val>
                                            <p:strVal val="#ppt_w"/>
                                          </p:val>
                                        </p:tav>
                                      </p:tavLst>
                                    </p:anim>
                                    <p:anim calcmode="lin" valueType="num">
                                      <p:cBhvr>
                                        <p:cTn id="106" dur="1000" fill="hold"/>
                                        <p:tgtEl>
                                          <p:spTgt spid="119"/>
                                        </p:tgtEl>
                                        <p:attrNameLst>
                                          <p:attrName>ppt_h</p:attrName>
                                        </p:attrNameLst>
                                      </p:cBhvr>
                                      <p:tavLst>
                                        <p:tav tm="0">
                                          <p:val>
                                            <p:fltVal val="0"/>
                                          </p:val>
                                        </p:tav>
                                        <p:tav tm="100000">
                                          <p:val>
                                            <p:strVal val="#ppt_h"/>
                                          </p:val>
                                        </p:tav>
                                      </p:tavLst>
                                    </p:anim>
                                  </p:childTnLst>
                                </p:cTn>
                              </p:par>
                            </p:childTnLst>
                          </p:cTn>
                        </p:par>
                        <p:par>
                          <p:cTn id="107" fill="hold" nodeType="afterGroup">
                            <p:stCondLst>
                              <p:cond delay="12000"/>
                            </p:stCondLst>
                            <p:childTnLst>
                              <p:par>
                                <p:cTn id="108" presetID="22" presetClass="entr" presetSubtype="1" fill="hold" grpId="0" nodeType="afterEffect">
                                  <p:stCondLst>
                                    <p:cond delay="0"/>
                                  </p:stCondLst>
                                  <p:childTnLst>
                                    <p:set>
                                      <p:cBhvr>
                                        <p:cTn id="109" dur="1" fill="hold">
                                          <p:stCondLst>
                                            <p:cond delay="0"/>
                                          </p:stCondLst>
                                        </p:cTn>
                                        <p:tgtEl>
                                          <p:spTgt spid="111"/>
                                        </p:tgtEl>
                                        <p:attrNameLst>
                                          <p:attrName>style.visibility</p:attrName>
                                        </p:attrNameLst>
                                      </p:cBhvr>
                                      <p:to>
                                        <p:strVal val="visible"/>
                                      </p:to>
                                    </p:set>
                                    <p:animEffect transition="in" filter="wipe(up)">
                                      <p:cBhvr>
                                        <p:cTn id="110" dur="1000"/>
                                        <p:tgtEl>
                                          <p:spTgt spid="111"/>
                                        </p:tgtEl>
                                      </p:cBhvr>
                                    </p:animEffect>
                                  </p:childTnLst>
                                </p:cTn>
                              </p:par>
                            </p:childTnLst>
                          </p:cTn>
                        </p:par>
                        <p:par>
                          <p:cTn id="111" fill="hold" nodeType="afterGroup">
                            <p:stCondLst>
                              <p:cond delay="13000"/>
                            </p:stCondLst>
                            <p:childTnLst>
                              <p:par>
                                <p:cTn id="112" presetID="23" presetClass="entr" presetSubtype="16" fill="hold" grpId="0" nodeType="afterEffect">
                                  <p:stCondLst>
                                    <p:cond delay="0"/>
                                  </p:stCondLst>
                                  <p:childTnLst>
                                    <p:set>
                                      <p:cBhvr>
                                        <p:cTn id="113" dur="1" fill="hold">
                                          <p:stCondLst>
                                            <p:cond delay="0"/>
                                          </p:stCondLst>
                                        </p:cTn>
                                        <p:tgtEl>
                                          <p:spTgt spid="115"/>
                                        </p:tgtEl>
                                        <p:attrNameLst>
                                          <p:attrName>style.visibility</p:attrName>
                                        </p:attrNameLst>
                                      </p:cBhvr>
                                      <p:to>
                                        <p:strVal val="visible"/>
                                      </p:to>
                                    </p:set>
                                    <p:anim calcmode="lin" valueType="num">
                                      <p:cBhvr>
                                        <p:cTn id="114" dur="1000" fill="hold"/>
                                        <p:tgtEl>
                                          <p:spTgt spid="115"/>
                                        </p:tgtEl>
                                        <p:attrNameLst>
                                          <p:attrName>ppt_w</p:attrName>
                                        </p:attrNameLst>
                                      </p:cBhvr>
                                      <p:tavLst>
                                        <p:tav tm="0">
                                          <p:val>
                                            <p:fltVal val="0"/>
                                          </p:val>
                                        </p:tav>
                                        <p:tav tm="100000">
                                          <p:val>
                                            <p:strVal val="#ppt_w"/>
                                          </p:val>
                                        </p:tav>
                                      </p:tavLst>
                                    </p:anim>
                                    <p:anim calcmode="lin" valueType="num">
                                      <p:cBhvr>
                                        <p:cTn id="115" dur="1000" fill="hold"/>
                                        <p:tgtEl>
                                          <p:spTgt spid="115"/>
                                        </p:tgtEl>
                                        <p:attrNameLst>
                                          <p:attrName>ppt_h</p:attrName>
                                        </p:attrNameLst>
                                      </p:cBhvr>
                                      <p:tavLst>
                                        <p:tav tm="0">
                                          <p:val>
                                            <p:fltVal val="0"/>
                                          </p:val>
                                        </p:tav>
                                        <p:tav tm="100000">
                                          <p:val>
                                            <p:strVal val="#ppt_h"/>
                                          </p:val>
                                        </p:tav>
                                      </p:tavLst>
                                    </p:anim>
                                  </p:childTnLst>
                                </p:cTn>
                              </p:par>
                            </p:childTnLst>
                          </p:cTn>
                        </p:par>
                        <p:par>
                          <p:cTn id="116" fill="hold" nodeType="afterGroup">
                            <p:stCondLst>
                              <p:cond delay="14000"/>
                            </p:stCondLst>
                            <p:childTnLst>
                              <p:par>
                                <p:cTn id="117" presetID="23" presetClass="entr" presetSubtype="16" fill="hold" nodeType="afterEffect">
                                  <p:stCondLst>
                                    <p:cond delay="0"/>
                                  </p:stCondLst>
                                  <p:childTnLst>
                                    <p:set>
                                      <p:cBhvr>
                                        <p:cTn id="118" dur="1" fill="hold">
                                          <p:stCondLst>
                                            <p:cond delay="0"/>
                                          </p:stCondLst>
                                        </p:cTn>
                                        <p:tgtEl>
                                          <p:spTgt spid="19490"/>
                                        </p:tgtEl>
                                        <p:attrNameLst>
                                          <p:attrName>style.visibility</p:attrName>
                                        </p:attrNameLst>
                                      </p:cBhvr>
                                      <p:to>
                                        <p:strVal val="visible"/>
                                      </p:to>
                                    </p:set>
                                    <p:anim calcmode="lin" valueType="num">
                                      <p:cBhvr>
                                        <p:cTn id="119" dur="1000" fill="hold"/>
                                        <p:tgtEl>
                                          <p:spTgt spid="19490"/>
                                        </p:tgtEl>
                                        <p:attrNameLst>
                                          <p:attrName>ppt_w</p:attrName>
                                        </p:attrNameLst>
                                      </p:cBhvr>
                                      <p:tavLst>
                                        <p:tav tm="0">
                                          <p:val>
                                            <p:fltVal val="0"/>
                                          </p:val>
                                        </p:tav>
                                        <p:tav tm="100000">
                                          <p:val>
                                            <p:strVal val="#ppt_w"/>
                                          </p:val>
                                        </p:tav>
                                      </p:tavLst>
                                    </p:anim>
                                    <p:anim calcmode="lin" valueType="num">
                                      <p:cBhvr>
                                        <p:cTn id="120" dur="1000" fill="hold"/>
                                        <p:tgtEl>
                                          <p:spTgt spid="19490"/>
                                        </p:tgtEl>
                                        <p:attrNameLst>
                                          <p:attrName>ppt_h</p:attrName>
                                        </p:attrNameLst>
                                      </p:cBhvr>
                                      <p:tavLst>
                                        <p:tav tm="0">
                                          <p:val>
                                            <p:fltVal val="0"/>
                                          </p:val>
                                        </p:tav>
                                        <p:tav tm="100000">
                                          <p:val>
                                            <p:strVal val="#ppt_h"/>
                                          </p:val>
                                        </p:tav>
                                      </p:tavLst>
                                    </p:anim>
                                  </p:childTnLst>
                                </p:cTn>
                              </p:par>
                            </p:childTnLst>
                          </p:cTn>
                        </p:par>
                        <p:par>
                          <p:cTn id="121" fill="hold" nodeType="afterGroup">
                            <p:stCondLst>
                              <p:cond delay="15000"/>
                            </p:stCondLst>
                            <p:childTnLst>
                              <p:par>
                                <p:cTn id="122" presetID="22" presetClass="entr" presetSubtype="4" fill="hold" grpId="0" nodeType="afterEffect">
                                  <p:stCondLst>
                                    <p:cond delay="0"/>
                                  </p:stCondLst>
                                  <p:childTnLst>
                                    <p:set>
                                      <p:cBhvr>
                                        <p:cTn id="123" dur="1" fill="hold">
                                          <p:stCondLst>
                                            <p:cond delay="0"/>
                                          </p:stCondLst>
                                        </p:cTn>
                                        <p:tgtEl>
                                          <p:spTgt spid="123"/>
                                        </p:tgtEl>
                                        <p:attrNameLst>
                                          <p:attrName>style.visibility</p:attrName>
                                        </p:attrNameLst>
                                      </p:cBhvr>
                                      <p:to>
                                        <p:strVal val="visible"/>
                                      </p:to>
                                    </p:set>
                                    <p:animEffect transition="in" filter="wipe(down)">
                                      <p:cBhvr>
                                        <p:cTn id="124" dur="1000"/>
                                        <p:tgtEl>
                                          <p:spTgt spid="123"/>
                                        </p:tgtEl>
                                      </p:cBhvr>
                                    </p:animEffect>
                                  </p:childTnLst>
                                </p:cTn>
                              </p:par>
                            </p:childTnLst>
                          </p:cTn>
                        </p:par>
                        <p:par>
                          <p:cTn id="125" fill="hold" nodeType="afterGroup">
                            <p:stCondLst>
                              <p:cond delay="16000"/>
                            </p:stCondLst>
                            <p:childTnLst>
                              <p:par>
                                <p:cTn id="126" presetID="23" presetClass="entr" presetSubtype="16" fill="hold" grpId="0" nodeType="afterEffect">
                                  <p:stCondLst>
                                    <p:cond delay="0"/>
                                  </p:stCondLst>
                                  <p:childTnLst>
                                    <p:set>
                                      <p:cBhvr>
                                        <p:cTn id="127" dur="1" fill="hold">
                                          <p:stCondLst>
                                            <p:cond delay="0"/>
                                          </p:stCondLst>
                                        </p:cTn>
                                        <p:tgtEl>
                                          <p:spTgt spid="126"/>
                                        </p:tgtEl>
                                        <p:attrNameLst>
                                          <p:attrName>style.visibility</p:attrName>
                                        </p:attrNameLst>
                                      </p:cBhvr>
                                      <p:to>
                                        <p:strVal val="visible"/>
                                      </p:to>
                                    </p:set>
                                    <p:anim calcmode="lin" valueType="num">
                                      <p:cBhvr>
                                        <p:cTn id="128" dur="1000" fill="hold"/>
                                        <p:tgtEl>
                                          <p:spTgt spid="126"/>
                                        </p:tgtEl>
                                        <p:attrNameLst>
                                          <p:attrName>ppt_w</p:attrName>
                                        </p:attrNameLst>
                                      </p:cBhvr>
                                      <p:tavLst>
                                        <p:tav tm="0">
                                          <p:val>
                                            <p:fltVal val="0"/>
                                          </p:val>
                                        </p:tav>
                                        <p:tav tm="100000">
                                          <p:val>
                                            <p:strVal val="#ppt_w"/>
                                          </p:val>
                                        </p:tav>
                                      </p:tavLst>
                                    </p:anim>
                                    <p:anim calcmode="lin" valueType="num">
                                      <p:cBhvr>
                                        <p:cTn id="129" dur="1000" fill="hold"/>
                                        <p:tgtEl>
                                          <p:spTgt spid="126"/>
                                        </p:tgtEl>
                                        <p:attrNameLst>
                                          <p:attrName>ppt_h</p:attrName>
                                        </p:attrNameLst>
                                      </p:cBhvr>
                                      <p:tavLst>
                                        <p:tav tm="0">
                                          <p:val>
                                            <p:fltVal val="0"/>
                                          </p:val>
                                        </p:tav>
                                        <p:tav tm="100000">
                                          <p:val>
                                            <p:strVal val="#ppt_h"/>
                                          </p:val>
                                        </p:tav>
                                      </p:tavLst>
                                    </p:anim>
                                  </p:childTnLst>
                                </p:cTn>
                              </p:par>
                              <p:par>
                                <p:cTn id="130" presetID="23" presetClass="entr" presetSubtype="16" fill="hold" grpId="0" nodeType="withEffect">
                                  <p:stCondLst>
                                    <p:cond delay="0"/>
                                  </p:stCondLst>
                                  <p:childTnLst>
                                    <p:set>
                                      <p:cBhvr>
                                        <p:cTn id="131" dur="1" fill="hold">
                                          <p:stCondLst>
                                            <p:cond delay="0"/>
                                          </p:stCondLst>
                                        </p:cTn>
                                        <p:tgtEl>
                                          <p:spTgt spid="125"/>
                                        </p:tgtEl>
                                        <p:attrNameLst>
                                          <p:attrName>style.visibility</p:attrName>
                                        </p:attrNameLst>
                                      </p:cBhvr>
                                      <p:to>
                                        <p:strVal val="visible"/>
                                      </p:to>
                                    </p:set>
                                    <p:anim calcmode="lin" valueType="num">
                                      <p:cBhvr>
                                        <p:cTn id="132" dur="1000" fill="hold"/>
                                        <p:tgtEl>
                                          <p:spTgt spid="125"/>
                                        </p:tgtEl>
                                        <p:attrNameLst>
                                          <p:attrName>ppt_w</p:attrName>
                                        </p:attrNameLst>
                                      </p:cBhvr>
                                      <p:tavLst>
                                        <p:tav tm="0">
                                          <p:val>
                                            <p:fltVal val="0"/>
                                          </p:val>
                                        </p:tav>
                                        <p:tav tm="100000">
                                          <p:val>
                                            <p:strVal val="#ppt_w"/>
                                          </p:val>
                                        </p:tav>
                                      </p:tavLst>
                                    </p:anim>
                                    <p:anim calcmode="lin" valueType="num">
                                      <p:cBhvr>
                                        <p:cTn id="133" dur="1000" fill="hold"/>
                                        <p:tgtEl>
                                          <p:spTgt spid="125"/>
                                        </p:tgtEl>
                                        <p:attrNameLst>
                                          <p:attrName>ppt_h</p:attrName>
                                        </p:attrNameLst>
                                      </p:cBhvr>
                                      <p:tavLst>
                                        <p:tav tm="0">
                                          <p:val>
                                            <p:fltVal val="0"/>
                                          </p:val>
                                        </p:tav>
                                        <p:tav tm="100000">
                                          <p:val>
                                            <p:strVal val="#ppt_h"/>
                                          </p:val>
                                        </p:tav>
                                      </p:tavLst>
                                    </p:anim>
                                  </p:childTnLst>
                                </p:cTn>
                              </p:par>
                            </p:childTnLst>
                          </p:cTn>
                        </p:par>
                        <p:par>
                          <p:cTn id="134" fill="hold" nodeType="afterGroup">
                            <p:stCondLst>
                              <p:cond delay="17000"/>
                            </p:stCondLst>
                            <p:childTnLst>
                              <p:par>
                                <p:cTn id="135" presetID="22" presetClass="entr" presetSubtype="2" fill="hold" grpId="0" nodeType="afterEffect">
                                  <p:stCondLst>
                                    <p:cond delay="0"/>
                                  </p:stCondLst>
                                  <p:childTnLst>
                                    <p:set>
                                      <p:cBhvr>
                                        <p:cTn id="136" dur="1" fill="hold">
                                          <p:stCondLst>
                                            <p:cond delay="0"/>
                                          </p:stCondLst>
                                        </p:cTn>
                                        <p:tgtEl>
                                          <p:spTgt spid="121"/>
                                        </p:tgtEl>
                                        <p:attrNameLst>
                                          <p:attrName>style.visibility</p:attrName>
                                        </p:attrNameLst>
                                      </p:cBhvr>
                                      <p:to>
                                        <p:strVal val="visible"/>
                                      </p:to>
                                    </p:set>
                                    <p:animEffect transition="in" filter="wipe(right)">
                                      <p:cBhvr>
                                        <p:cTn id="137" dur="1000"/>
                                        <p:tgtEl>
                                          <p:spTgt spid="121"/>
                                        </p:tgtEl>
                                      </p:cBhvr>
                                    </p:animEffect>
                                  </p:childTnLst>
                                </p:cTn>
                              </p:par>
                            </p:childTnLst>
                          </p:cTn>
                        </p:par>
                        <p:par>
                          <p:cTn id="138" fill="hold" nodeType="afterGroup">
                            <p:stCondLst>
                              <p:cond delay="18000"/>
                            </p:stCondLst>
                            <p:childTnLst>
                              <p:par>
                                <p:cTn id="139" presetID="22" presetClass="entr" presetSubtype="1" fill="hold" grpId="0" nodeType="afterEffect">
                                  <p:stCondLst>
                                    <p:cond delay="0"/>
                                  </p:stCondLst>
                                  <p:childTnLst>
                                    <p:set>
                                      <p:cBhvr>
                                        <p:cTn id="140" dur="1" fill="hold">
                                          <p:stCondLst>
                                            <p:cond delay="0"/>
                                          </p:stCondLst>
                                        </p:cTn>
                                        <p:tgtEl>
                                          <p:spTgt spid="122"/>
                                        </p:tgtEl>
                                        <p:attrNameLst>
                                          <p:attrName>style.visibility</p:attrName>
                                        </p:attrNameLst>
                                      </p:cBhvr>
                                      <p:to>
                                        <p:strVal val="visible"/>
                                      </p:to>
                                    </p:set>
                                    <p:animEffect transition="in" filter="wipe(up)">
                                      <p:cBhvr>
                                        <p:cTn id="141"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8" grpId="0"/>
      <p:bldP spid="23569" grpId="0"/>
      <p:bldP spid="23570" grpId="0"/>
      <p:bldP spid="23571" grpId="0"/>
      <p:bldP spid="23572" grpId="0" animBg="1"/>
      <p:bldP spid="23573" grpId="0" animBg="1"/>
      <p:bldP spid="23574" grpId="0" animBg="1"/>
      <p:bldP spid="23575" grpId="0" animBg="1"/>
      <p:bldP spid="23576" grpId="0" animBg="1"/>
      <p:bldP spid="23577" grpId="0" animBg="1"/>
      <p:bldP spid="77" grpId="0" animBg="1"/>
      <p:bldP spid="23579" grpId="0" animBg="1"/>
      <p:bldP spid="79" grpId="0" animBg="1"/>
      <p:bldP spid="23581" grpId="0" animBg="1"/>
      <p:bldP spid="81" grpId="0" animBg="1"/>
      <p:bldP spid="82" grpId="0" animBg="1"/>
      <p:bldP spid="111" grpId="0" animBg="1"/>
      <p:bldP spid="112" grpId="0" animBg="1"/>
      <p:bldP spid="113" grpId="0" animBg="1"/>
      <p:bldP spid="115" grpId="0"/>
      <p:bldP spid="118" grpId="0"/>
      <p:bldP spid="119" grpId="0"/>
      <p:bldP spid="121" grpId="0" animBg="1"/>
      <p:bldP spid="122" grpId="0" animBg="1"/>
      <p:bldP spid="123" grpId="0" animBg="1"/>
      <p:bldP spid="125" grpId="0"/>
      <p:bldP spid="126" grpId="0" animBg="1"/>
      <p:bldP spid="128" grpId="0" animBg="1"/>
      <p:bldP spid="129" grpId="0" animBg="1"/>
      <p:bldP spid="130" grpId="0" animBg="1"/>
      <p:bldP spid="1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20483"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Cost-Benefit Analysis</a:t>
            </a:r>
          </a:p>
        </p:txBody>
      </p:sp>
      <p:sp>
        <p:nvSpPr>
          <p:cNvPr id="20484" name="Rectangle 3"/>
          <p:cNvSpPr>
            <a:spLocks noGrp="1" noChangeArrowheads="1"/>
          </p:cNvSpPr>
          <p:nvPr>
            <p:ph type="body" idx="1"/>
          </p:nvPr>
        </p:nvSpPr>
        <p:spPr>
          <a:xfrm>
            <a:off x="381000" y="990600"/>
            <a:ext cx="8229600" cy="5257800"/>
          </a:xfrm>
        </p:spPr>
        <p:txBody>
          <a:bodyPr/>
          <a:lstStyle/>
          <a:p>
            <a:pPr eaLnBrk="1" hangingPunct="1">
              <a:buClr>
                <a:srgbClr val="3399FF"/>
              </a:buClr>
              <a:buSzPct val="125000"/>
            </a:pPr>
            <a:r>
              <a:rPr lang="en-US" sz="3600" smtClean="0"/>
              <a:t>Cost </a:t>
            </a:r>
          </a:p>
          <a:p>
            <a:pPr lvl="1" eaLnBrk="1" hangingPunct="1">
              <a:buClr>
                <a:srgbClr val="3399FF"/>
              </a:buClr>
              <a:buSzPct val="125000"/>
              <a:buFont typeface="Arial" charset="0"/>
              <a:buChar char="•"/>
            </a:pPr>
            <a:r>
              <a:rPr lang="en-US" sz="3600" smtClean="0"/>
              <a:t>Resources diverted from private good production</a:t>
            </a:r>
          </a:p>
          <a:p>
            <a:pPr lvl="1" eaLnBrk="1" hangingPunct="1">
              <a:buClr>
                <a:srgbClr val="3399FF"/>
              </a:buClr>
              <a:buSzPct val="125000"/>
              <a:buFont typeface="Arial" charset="0"/>
              <a:buChar char="•"/>
            </a:pPr>
            <a:r>
              <a:rPr lang="en-US" sz="3600" smtClean="0"/>
              <a:t>Private goods that will not be produced</a:t>
            </a:r>
          </a:p>
          <a:p>
            <a:pPr eaLnBrk="1" hangingPunct="1">
              <a:buClr>
                <a:srgbClr val="3399FF"/>
              </a:buClr>
              <a:buSzPct val="125000"/>
            </a:pPr>
            <a:r>
              <a:rPr lang="en-US" sz="3600" smtClean="0"/>
              <a:t>Benefit</a:t>
            </a:r>
          </a:p>
          <a:p>
            <a:pPr lvl="1" eaLnBrk="1" hangingPunct="1">
              <a:buClr>
                <a:srgbClr val="3399FF"/>
              </a:buClr>
              <a:buSzPct val="125000"/>
              <a:buFont typeface="Arial" charset="0"/>
              <a:buChar char="•"/>
            </a:pPr>
            <a:r>
              <a:rPr lang="en-US" sz="3600" smtClean="0"/>
              <a:t>The extra satisfaction from the output of more public goods</a:t>
            </a:r>
          </a:p>
          <a:p>
            <a:pPr eaLnBrk="1" hangingPunct="1">
              <a:buClr>
                <a:srgbClr val="3399FF"/>
              </a:buClr>
              <a:buSzPct val="125000"/>
              <a:buFontTx/>
              <a:buNone/>
            </a:pPr>
            <a:endParaRPr lang="en-US" sz="2800" smtClean="0"/>
          </a:p>
        </p:txBody>
      </p:sp>
      <p:sp>
        <p:nvSpPr>
          <p:cNvPr id="20485"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20486" name="Rectangle 5"/>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LO3</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F9D86847-7689-48B7-AC76-6A8543112B01}" type="slidenum">
              <a:rPr lang="en-US" sz="1400">
                <a:solidFill>
                  <a:schemeClr val="bg1"/>
                </a:solidFill>
                <a:cs typeface="Arial" charset="0"/>
              </a:rPr>
              <a:pPr eaLnBrk="1" hangingPunct="1"/>
              <a:t>19</a:t>
            </a:fld>
            <a:endParaRPr lang="en-US" sz="1400">
              <a:solidFill>
                <a:schemeClr val="bg1"/>
              </a:solidFill>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3075"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Market Failures</a:t>
            </a:r>
          </a:p>
        </p:txBody>
      </p:sp>
      <p:sp>
        <p:nvSpPr>
          <p:cNvPr id="3076" name="Rectangle 3"/>
          <p:cNvSpPr>
            <a:spLocks noGrp="1" noChangeArrowheads="1"/>
          </p:cNvSpPr>
          <p:nvPr>
            <p:ph type="body" idx="1"/>
          </p:nvPr>
        </p:nvSpPr>
        <p:spPr>
          <a:xfrm>
            <a:off x="609600" y="990600"/>
            <a:ext cx="8229600" cy="4525963"/>
          </a:xfrm>
        </p:spPr>
        <p:txBody>
          <a:bodyPr/>
          <a:lstStyle/>
          <a:p>
            <a:pPr eaLnBrk="1" hangingPunct="1">
              <a:buClr>
                <a:srgbClr val="3399FF"/>
              </a:buClr>
              <a:buSzPct val="125000"/>
            </a:pPr>
            <a:r>
              <a:rPr lang="en-US" sz="3600" smtClean="0"/>
              <a:t>Market fails to produce the right amount of the product</a:t>
            </a:r>
          </a:p>
          <a:p>
            <a:pPr eaLnBrk="1" hangingPunct="1">
              <a:buClr>
                <a:srgbClr val="3399FF"/>
              </a:buClr>
              <a:buSzPct val="125000"/>
            </a:pPr>
            <a:r>
              <a:rPr lang="en-US" sz="3600" smtClean="0"/>
              <a:t>Resources may be:</a:t>
            </a:r>
          </a:p>
          <a:p>
            <a:pPr lvl="1" eaLnBrk="1" hangingPunct="1">
              <a:buClr>
                <a:srgbClr val="3399FF"/>
              </a:buClr>
              <a:buSzPct val="125000"/>
              <a:buFont typeface="Arial" charset="0"/>
              <a:buChar char="•"/>
            </a:pPr>
            <a:r>
              <a:rPr lang="en-US" sz="3600" smtClean="0"/>
              <a:t>Over-allocated</a:t>
            </a:r>
          </a:p>
          <a:p>
            <a:pPr lvl="1" eaLnBrk="1" hangingPunct="1">
              <a:buClr>
                <a:srgbClr val="3399FF"/>
              </a:buClr>
              <a:buSzPct val="125000"/>
              <a:buFont typeface="Arial" charset="0"/>
              <a:buChar char="•"/>
            </a:pPr>
            <a:r>
              <a:rPr lang="en-US" sz="3600" smtClean="0"/>
              <a:t>Under-allocated</a:t>
            </a:r>
          </a:p>
        </p:txBody>
      </p:sp>
      <p:sp>
        <p:nvSpPr>
          <p:cNvPr id="3077"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3078" name="Rectangle 5"/>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LO1</a:t>
            </a:r>
          </a:p>
        </p:txBody>
      </p:sp>
      <p:sp>
        <p:nvSpPr>
          <p:cNvPr id="1035" name="Text Box 11"/>
          <p:cNvSpPr txBox="1">
            <a:spLocks noChangeArrowheads="1"/>
          </p:cNvSpPr>
          <p:nvPr/>
        </p:nvSpPr>
        <p:spPr bwMode="auto">
          <a:xfrm>
            <a:off x="8382000" y="6553200"/>
            <a:ext cx="439738"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B5198E73-38F7-47CF-8A13-C0774CB25CE7}" type="slidenum">
              <a:rPr lang="en-US" sz="1400">
                <a:solidFill>
                  <a:schemeClr val="bg1"/>
                </a:solidFill>
                <a:cs typeface="Arial" charset="0"/>
              </a:rPr>
              <a:pPr eaLnBrk="1" hangingPunct="1"/>
              <a:t>2</a:t>
            </a:fld>
            <a:endParaRPr lang="en-US" sz="1400">
              <a:solidFill>
                <a:schemeClr val="bg1"/>
              </a:solidFill>
              <a:cs typeface="Arial" charset="0"/>
            </a:endParaRPr>
          </a:p>
        </p:txBody>
      </p:sp>
      <p:pic>
        <p:nvPicPr>
          <p:cNvPr id="3081" name="Picture 9" descr="C:\Users\crbrown\AppData\Local\Microsoft\Windows\Temporary Internet Files\Content.IE5\1HPNF759\MC91021633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2465" y="2438400"/>
            <a:ext cx="2569535" cy="2762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21507"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Cost-Benefit Analysis</a:t>
            </a:r>
          </a:p>
        </p:txBody>
      </p:sp>
      <p:sp>
        <p:nvSpPr>
          <p:cNvPr id="21508"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21509" name="Rectangle 6"/>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LO3</a:t>
            </a:r>
          </a:p>
        </p:txBody>
      </p:sp>
      <p:graphicFrame>
        <p:nvGraphicFramePr>
          <p:cNvPr id="7" name="Table 6"/>
          <p:cNvGraphicFramePr>
            <a:graphicFrameLocks noGrp="1"/>
          </p:cNvGraphicFramePr>
          <p:nvPr/>
        </p:nvGraphicFramePr>
        <p:xfrm>
          <a:off x="76200" y="1544638"/>
          <a:ext cx="9051925" cy="3408681"/>
        </p:xfrm>
        <a:graphic>
          <a:graphicData uri="http://schemas.openxmlformats.org/drawingml/2006/table">
            <a:tbl>
              <a:tblPr/>
              <a:tblGrid>
                <a:gridCol w="2835275"/>
                <a:gridCol w="1371600"/>
                <a:gridCol w="1187450"/>
                <a:gridCol w="1006475"/>
                <a:gridCol w="1189038"/>
                <a:gridCol w="1462087"/>
              </a:tblGrid>
              <a:tr h="371475">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Cost-Benefit Analysis for a National Highway Construction Project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(in Billions)</a:t>
                      </a:r>
                      <a:endParaRPr kumimoji="0" lang="en-US" sz="18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Plan</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Total Cost of Project</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Marginal Cost</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Total Benefit</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Marginal Benefit</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Net Benefit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(4) – (2)</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No new construction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A: Widen existing highways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B: New 2-lane highways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C: New 4-lane highways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D: New 6-lane highways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6418A314-218E-4527-AC24-55B2EE7A3FF0}" type="slidenum">
              <a:rPr lang="en-US" sz="1400">
                <a:solidFill>
                  <a:schemeClr val="bg1"/>
                </a:solidFill>
                <a:cs typeface="Arial" charset="0"/>
              </a:rPr>
              <a:pPr eaLnBrk="1" hangingPunct="1"/>
              <a:t>20</a:t>
            </a:fld>
            <a:endParaRPr lang="en-US" sz="1400">
              <a:solidFill>
                <a:schemeClr val="bg1"/>
              </a:solidFill>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22531"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Quasi-Public Goods</a:t>
            </a:r>
          </a:p>
        </p:txBody>
      </p:sp>
      <p:sp>
        <p:nvSpPr>
          <p:cNvPr id="22532" name="Rectangle 3"/>
          <p:cNvSpPr>
            <a:spLocks noGrp="1" noChangeArrowheads="1"/>
          </p:cNvSpPr>
          <p:nvPr>
            <p:ph type="body" idx="1"/>
          </p:nvPr>
        </p:nvSpPr>
        <p:spPr>
          <a:xfrm>
            <a:off x="609600" y="1066800"/>
            <a:ext cx="8229600" cy="4525963"/>
          </a:xfrm>
        </p:spPr>
        <p:txBody>
          <a:bodyPr/>
          <a:lstStyle/>
          <a:p>
            <a:pPr eaLnBrk="1" hangingPunct="1">
              <a:buClr>
                <a:srgbClr val="3399FF"/>
              </a:buClr>
              <a:buSzPct val="125000"/>
            </a:pPr>
            <a:r>
              <a:rPr lang="en-US" sz="3600" smtClean="0"/>
              <a:t>Could be provided through the market system</a:t>
            </a:r>
          </a:p>
          <a:p>
            <a:pPr eaLnBrk="1" hangingPunct="1">
              <a:buClr>
                <a:srgbClr val="3399FF"/>
              </a:buClr>
              <a:buSzPct val="125000"/>
            </a:pPr>
            <a:r>
              <a:rPr lang="en-US" sz="3600" smtClean="0"/>
              <a:t>Because of positive externalities the government provides them</a:t>
            </a:r>
          </a:p>
          <a:p>
            <a:pPr eaLnBrk="1" hangingPunct="1">
              <a:buClr>
                <a:srgbClr val="3399FF"/>
              </a:buClr>
              <a:buSzPct val="125000"/>
            </a:pPr>
            <a:r>
              <a:rPr lang="en-US" sz="3600" smtClean="0"/>
              <a:t>Examples: education, streets, libraries</a:t>
            </a:r>
          </a:p>
        </p:txBody>
      </p:sp>
      <p:sp>
        <p:nvSpPr>
          <p:cNvPr id="22533"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22534" name="Rectangle 5"/>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LO3</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1E79D19A-3817-4FE4-A4F1-99F14F02F24D}" type="slidenum">
              <a:rPr lang="en-US" sz="1400">
                <a:solidFill>
                  <a:schemeClr val="bg1"/>
                </a:solidFill>
                <a:cs typeface="Arial" charset="0"/>
              </a:rPr>
              <a:pPr eaLnBrk="1" hangingPunct="1"/>
              <a:t>21</a:t>
            </a:fld>
            <a:endParaRPr lang="en-US" sz="1400">
              <a:solidFill>
                <a:schemeClr val="bg1"/>
              </a:solidFill>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23555"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The Reallocation Process</a:t>
            </a:r>
          </a:p>
        </p:txBody>
      </p:sp>
      <p:sp>
        <p:nvSpPr>
          <p:cNvPr id="23556" name="Rectangle 3"/>
          <p:cNvSpPr>
            <a:spLocks noGrp="1" noChangeArrowheads="1"/>
          </p:cNvSpPr>
          <p:nvPr>
            <p:ph type="body" idx="1"/>
          </p:nvPr>
        </p:nvSpPr>
        <p:spPr>
          <a:xfrm>
            <a:off x="533400" y="1066800"/>
            <a:ext cx="8229600" cy="4525963"/>
          </a:xfrm>
        </p:spPr>
        <p:txBody>
          <a:bodyPr/>
          <a:lstStyle/>
          <a:p>
            <a:pPr eaLnBrk="1" hangingPunct="1">
              <a:buClr>
                <a:srgbClr val="3399FF"/>
              </a:buClr>
              <a:buSzPct val="125000"/>
            </a:pPr>
            <a:r>
              <a:rPr lang="en-US" sz="3600" smtClean="0"/>
              <a:t>Government</a:t>
            </a:r>
          </a:p>
          <a:p>
            <a:pPr lvl="1" eaLnBrk="1" hangingPunct="1">
              <a:buClr>
                <a:srgbClr val="3399FF"/>
              </a:buClr>
              <a:buSzPct val="125000"/>
              <a:buFont typeface="Arial" charset="0"/>
              <a:buChar char="•"/>
            </a:pPr>
            <a:r>
              <a:rPr lang="en-US" sz="3600" smtClean="0"/>
              <a:t>Taxes individuals and businesses</a:t>
            </a:r>
          </a:p>
          <a:p>
            <a:pPr lvl="1" eaLnBrk="1" hangingPunct="1">
              <a:buClr>
                <a:srgbClr val="3399FF"/>
              </a:buClr>
              <a:buSzPct val="125000"/>
              <a:buFont typeface="Arial" charset="0"/>
              <a:buChar char="•"/>
            </a:pPr>
            <a:r>
              <a:rPr lang="en-US" sz="3600" smtClean="0"/>
              <a:t>Takes the money and spends on production of public goods</a:t>
            </a:r>
          </a:p>
        </p:txBody>
      </p:sp>
      <p:sp>
        <p:nvSpPr>
          <p:cNvPr id="23557"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23558" name="Rectangle 5"/>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LO3</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DC5CFFE9-0560-47D3-8CE5-1D2CF0E859A8}" type="slidenum">
              <a:rPr lang="en-US" sz="1400">
                <a:solidFill>
                  <a:schemeClr val="bg1"/>
                </a:solidFill>
                <a:cs typeface="Arial" charset="0"/>
              </a:rPr>
              <a:pPr eaLnBrk="1" hangingPunct="1"/>
              <a:t>22</a:t>
            </a:fld>
            <a:endParaRPr lang="en-US" sz="1400">
              <a:solidFill>
                <a:schemeClr val="bg1"/>
              </a:solidFill>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24579"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Externalities</a:t>
            </a:r>
          </a:p>
        </p:txBody>
      </p:sp>
      <p:sp>
        <p:nvSpPr>
          <p:cNvPr id="24580" name="Rectangle 3"/>
          <p:cNvSpPr>
            <a:spLocks noGrp="1" noChangeArrowheads="1"/>
          </p:cNvSpPr>
          <p:nvPr>
            <p:ph type="body" idx="1"/>
          </p:nvPr>
        </p:nvSpPr>
        <p:spPr>
          <a:xfrm>
            <a:off x="533400" y="1143000"/>
            <a:ext cx="8229600" cy="5334000"/>
          </a:xfrm>
        </p:spPr>
        <p:txBody>
          <a:bodyPr/>
          <a:lstStyle/>
          <a:p>
            <a:pPr eaLnBrk="1" hangingPunct="1">
              <a:buClr>
                <a:srgbClr val="3399FF"/>
              </a:buClr>
              <a:buSzPct val="125000"/>
            </a:pPr>
            <a:r>
              <a:rPr lang="en-US" sz="3600" smtClean="0"/>
              <a:t>A cost or benefit accruing to a third party external to the transaction</a:t>
            </a:r>
          </a:p>
          <a:p>
            <a:pPr eaLnBrk="1" hangingPunct="1">
              <a:buClr>
                <a:srgbClr val="3399FF"/>
              </a:buClr>
              <a:buSzPct val="125000"/>
            </a:pPr>
            <a:r>
              <a:rPr lang="en-US" sz="3600" smtClean="0"/>
              <a:t>Positive externalities</a:t>
            </a:r>
          </a:p>
          <a:p>
            <a:pPr lvl="1" eaLnBrk="1" hangingPunct="1">
              <a:buClr>
                <a:srgbClr val="3399FF"/>
              </a:buClr>
              <a:buSzPct val="125000"/>
              <a:buFont typeface="Arial" charset="0"/>
              <a:buChar char="•"/>
            </a:pPr>
            <a:r>
              <a:rPr lang="en-US" sz="3600" smtClean="0"/>
              <a:t>Too little is produced</a:t>
            </a:r>
          </a:p>
          <a:p>
            <a:pPr lvl="1" eaLnBrk="1" hangingPunct="1">
              <a:buClr>
                <a:srgbClr val="3399FF"/>
              </a:buClr>
              <a:buSzPct val="125000"/>
              <a:buFont typeface="Arial" charset="0"/>
              <a:buChar char="•"/>
            </a:pPr>
            <a:r>
              <a:rPr lang="en-US" sz="3600" smtClean="0"/>
              <a:t>Demand-side market failures</a:t>
            </a:r>
          </a:p>
          <a:p>
            <a:pPr eaLnBrk="1" hangingPunct="1">
              <a:buClr>
                <a:srgbClr val="3399FF"/>
              </a:buClr>
              <a:buSzPct val="125000"/>
            </a:pPr>
            <a:r>
              <a:rPr lang="en-US" sz="3600" smtClean="0"/>
              <a:t>Negative externalities</a:t>
            </a:r>
          </a:p>
          <a:p>
            <a:pPr lvl="1" eaLnBrk="1" hangingPunct="1">
              <a:buClr>
                <a:srgbClr val="3399FF"/>
              </a:buClr>
              <a:buSzPct val="125000"/>
              <a:buFont typeface="Arial" charset="0"/>
              <a:buChar char="•"/>
            </a:pPr>
            <a:r>
              <a:rPr lang="en-US" sz="3600" smtClean="0"/>
              <a:t>Too much is produced</a:t>
            </a:r>
          </a:p>
          <a:p>
            <a:pPr lvl="1" eaLnBrk="1" hangingPunct="1">
              <a:buClr>
                <a:srgbClr val="3399FF"/>
              </a:buClr>
              <a:buSzPct val="125000"/>
              <a:buFont typeface="Arial" charset="0"/>
              <a:buChar char="•"/>
            </a:pPr>
            <a:r>
              <a:rPr lang="en-US" sz="3600" smtClean="0"/>
              <a:t>Supply side market failures</a:t>
            </a:r>
          </a:p>
        </p:txBody>
      </p:sp>
      <p:sp>
        <p:nvSpPr>
          <p:cNvPr id="24581"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24582" name="Rectangle 5"/>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3CD83EE5-015E-4429-999E-EF3364B1CDA0}" type="slidenum">
              <a:rPr lang="en-US" sz="1400">
                <a:solidFill>
                  <a:schemeClr val="bg1"/>
                </a:solidFill>
                <a:cs typeface="Arial" charset="0"/>
              </a:rPr>
              <a:pPr eaLnBrk="1" hangingPunct="1"/>
              <a:t>23</a:t>
            </a:fld>
            <a:endParaRPr lang="en-US" sz="1400">
              <a:solidFill>
                <a:schemeClr val="bg1"/>
              </a:solidFill>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5" descr="gridli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514600"/>
            <a:ext cx="3048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4" descr="gridli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438400"/>
            <a:ext cx="29940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Isosceles Triangle 55"/>
          <p:cNvSpPr>
            <a:spLocks noChangeArrowheads="1"/>
          </p:cNvSpPr>
          <p:nvPr/>
        </p:nvSpPr>
        <p:spPr bwMode="auto">
          <a:xfrm rot="-5220000">
            <a:off x="2362200" y="3048000"/>
            <a:ext cx="457200" cy="457200"/>
          </a:xfrm>
          <a:prstGeom prst="triangle">
            <a:avLst>
              <a:gd name="adj" fmla="val 50000"/>
            </a:avLst>
          </a:prstGeom>
          <a:solidFill>
            <a:srgbClr val="B2B2B2"/>
          </a:solidFill>
          <a:ln w="25400" algn="ctr">
            <a:solidFill>
              <a:schemeClr val="bg2"/>
            </a:solidFill>
            <a:miter lim="800000"/>
            <a:headEnd/>
            <a:tailEnd/>
          </a:ln>
        </p:spPr>
        <p:txBody>
          <a:bodyPr vert="eaVert" anchor="ctr"/>
          <a:lstStyle/>
          <a:p>
            <a:pPr algn="ctr">
              <a:defRPr/>
            </a:pPr>
            <a:endParaRPr lang="en-US">
              <a:solidFill>
                <a:schemeClr val="lt1"/>
              </a:solidFill>
              <a:latin typeface="+mn-lt"/>
            </a:endParaRPr>
          </a:p>
        </p:txBody>
      </p:sp>
      <p:sp>
        <p:nvSpPr>
          <p:cNvPr id="55" name="Isosceles Triangle 54"/>
          <p:cNvSpPr>
            <a:spLocks noChangeArrowheads="1"/>
          </p:cNvSpPr>
          <p:nvPr/>
        </p:nvSpPr>
        <p:spPr bwMode="auto">
          <a:xfrm rot="-5400000" flipH="1" flipV="1">
            <a:off x="5837238" y="2925762"/>
            <a:ext cx="457200" cy="549275"/>
          </a:xfrm>
          <a:prstGeom prst="triangle">
            <a:avLst>
              <a:gd name="adj" fmla="val 50000"/>
            </a:avLst>
          </a:prstGeom>
          <a:solidFill>
            <a:srgbClr val="B2B2B2"/>
          </a:solidFill>
          <a:ln w="25400" algn="ctr">
            <a:solidFill>
              <a:schemeClr val="bg2"/>
            </a:solidFill>
            <a:miter lim="800000"/>
            <a:headEnd/>
            <a:tailEnd/>
          </a:ln>
        </p:spPr>
        <p:txBody>
          <a:bodyPr rot="10800000" vert="eaVert" anchor="ctr"/>
          <a:lstStyle/>
          <a:p>
            <a:pPr algn="ctr">
              <a:defRPr/>
            </a:pPr>
            <a:endParaRPr lang="en-US">
              <a:solidFill>
                <a:schemeClr val="lt1"/>
              </a:solidFill>
              <a:latin typeface="+mn-lt"/>
            </a:endParaRPr>
          </a:p>
        </p:txBody>
      </p:sp>
      <p:sp>
        <p:nvSpPr>
          <p:cNvPr id="25606"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25607"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Externalities</a:t>
            </a:r>
          </a:p>
        </p:txBody>
      </p:sp>
      <p:sp>
        <p:nvSpPr>
          <p:cNvPr id="25608"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25609" name="Rectangle 5"/>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LO4</a:t>
            </a:r>
          </a:p>
        </p:txBody>
      </p:sp>
      <p:sp>
        <p:nvSpPr>
          <p:cNvPr id="25610" name="Text Box 5"/>
          <p:cNvSpPr txBox="1">
            <a:spLocks noChangeArrowheads="1"/>
          </p:cNvSpPr>
          <p:nvPr/>
        </p:nvSpPr>
        <p:spPr bwMode="auto">
          <a:xfrm>
            <a:off x="1304925" y="5133975"/>
            <a:ext cx="3236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t>(a)</a:t>
            </a:r>
          </a:p>
          <a:p>
            <a:pPr algn="ctr" eaLnBrk="1" hangingPunct="1"/>
            <a:r>
              <a:rPr lang="en-US" sz="1600" b="1"/>
              <a:t>Negative externalities</a:t>
            </a:r>
          </a:p>
        </p:txBody>
      </p:sp>
      <p:sp>
        <p:nvSpPr>
          <p:cNvPr id="25611" name="Text Box 6"/>
          <p:cNvSpPr txBox="1">
            <a:spLocks noChangeArrowheads="1"/>
          </p:cNvSpPr>
          <p:nvPr/>
        </p:nvSpPr>
        <p:spPr bwMode="auto">
          <a:xfrm>
            <a:off x="5451475" y="5141913"/>
            <a:ext cx="222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t>(b)</a:t>
            </a:r>
          </a:p>
          <a:p>
            <a:pPr algn="ctr" eaLnBrk="1" hangingPunct="1"/>
            <a:r>
              <a:rPr lang="en-US" sz="1600" b="1"/>
              <a:t>Positive externalities</a:t>
            </a:r>
          </a:p>
        </p:txBody>
      </p:sp>
      <p:sp>
        <p:nvSpPr>
          <p:cNvPr id="25612" name="Rectangle 7"/>
          <p:cNvSpPr>
            <a:spLocks noChangeArrowheads="1"/>
          </p:cNvSpPr>
          <p:nvPr/>
        </p:nvSpPr>
        <p:spPr bwMode="auto">
          <a:xfrm>
            <a:off x="1524000" y="2438400"/>
            <a:ext cx="2981325" cy="2066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3" name="Rectangle 8"/>
          <p:cNvSpPr>
            <a:spLocks noChangeArrowheads="1"/>
          </p:cNvSpPr>
          <p:nvPr/>
        </p:nvSpPr>
        <p:spPr bwMode="auto">
          <a:xfrm>
            <a:off x="5054600" y="2505075"/>
            <a:ext cx="2981325" cy="2066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4" name="Text Box 12"/>
          <p:cNvSpPr txBox="1">
            <a:spLocks noChangeArrowheads="1"/>
          </p:cNvSpPr>
          <p:nvPr/>
        </p:nvSpPr>
        <p:spPr bwMode="auto">
          <a:xfrm>
            <a:off x="4830763" y="4335463"/>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0</a:t>
            </a:r>
          </a:p>
        </p:txBody>
      </p:sp>
      <p:sp>
        <p:nvSpPr>
          <p:cNvPr id="25615" name="Line 13"/>
          <p:cNvSpPr>
            <a:spLocks noChangeShapeType="1"/>
          </p:cNvSpPr>
          <p:nvPr/>
        </p:nvSpPr>
        <p:spPr bwMode="auto">
          <a:xfrm>
            <a:off x="1528763" y="2632075"/>
            <a:ext cx="2078037" cy="1455738"/>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6" name="Text Box 14"/>
          <p:cNvSpPr txBox="1">
            <a:spLocks noChangeArrowheads="1"/>
          </p:cNvSpPr>
          <p:nvPr/>
        </p:nvSpPr>
        <p:spPr bwMode="auto">
          <a:xfrm>
            <a:off x="3511550" y="3894138"/>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D</a:t>
            </a:r>
          </a:p>
        </p:txBody>
      </p:sp>
      <p:sp>
        <p:nvSpPr>
          <p:cNvPr id="25617" name="Line 15"/>
          <p:cNvSpPr>
            <a:spLocks noChangeShapeType="1"/>
          </p:cNvSpPr>
          <p:nvPr/>
        </p:nvSpPr>
        <p:spPr bwMode="auto">
          <a:xfrm flipV="1">
            <a:off x="1528763" y="3195638"/>
            <a:ext cx="2370137" cy="836612"/>
          </a:xfrm>
          <a:prstGeom prst="line">
            <a:avLst/>
          </a:prstGeom>
          <a:noFill/>
          <a:ln w="57150">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4" name="Line 16"/>
          <p:cNvSpPr>
            <a:spLocks noChangeShapeType="1"/>
          </p:cNvSpPr>
          <p:nvPr/>
        </p:nvSpPr>
        <p:spPr bwMode="auto">
          <a:xfrm flipV="1">
            <a:off x="1536700" y="2703513"/>
            <a:ext cx="2370138" cy="836612"/>
          </a:xfrm>
          <a:prstGeom prst="line">
            <a:avLst/>
          </a:prstGeom>
          <a:noFill/>
          <a:ln w="57150">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9" name="Text Box 17"/>
          <p:cNvSpPr txBox="1">
            <a:spLocks noChangeArrowheads="1"/>
          </p:cNvSpPr>
          <p:nvPr/>
        </p:nvSpPr>
        <p:spPr bwMode="auto">
          <a:xfrm>
            <a:off x="3819525" y="2990850"/>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S</a:t>
            </a:r>
          </a:p>
        </p:txBody>
      </p:sp>
      <p:sp>
        <p:nvSpPr>
          <p:cNvPr id="25620" name="Text Box 18"/>
          <p:cNvSpPr txBox="1">
            <a:spLocks noChangeArrowheads="1"/>
          </p:cNvSpPr>
          <p:nvPr/>
        </p:nvSpPr>
        <p:spPr bwMode="auto">
          <a:xfrm>
            <a:off x="3794125" y="2498725"/>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S</a:t>
            </a:r>
            <a:r>
              <a:rPr lang="en-US" sz="1600" b="1" i="1" baseline="-25000"/>
              <a:t>t</a:t>
            </a:r>
          </a:p>
        </p:txBody>
      </p:sp>
      <p:sp>
        <p:nvSpPr>
          <p:cNvPr id="32787" name="Line 21"/>
          <p:cNvSpPr>
            <a:spLocks noChangeShapeType="1"/>
          </p:cNvSpPr>
          <p:nvPr/>
        </p:nvSpPr>
        <p:spPr bwMode="auto">
          <a:xfrm>
            <a:off x="2346325" y="3230563"/>
            <a:ext cx="0" cy="12065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2" name="Line 22"/>
          <p:cNvSpPr>
            <a:spLocks noChangeShapeType="1"/>
          </p:cNvSpPr>
          <p:nvPr/>
        </p:nvSpPr>
        <p:spPr bwMode="auto">
          <a:xfrm>
            <a:off x="2809875" y="3557588"/>
            <a:ext cx="0" cy="8794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Oval 19"/>
          <p:cNvSpPr>
            <a:spLocks noChangeArrowheads="1"/>
          </p:cNvSpPr>
          <p:nvPr/>
        </p:nvSpPr>
        <p:spPr bwMode="auto">
          <a:xfrm>
            <a:off x="2747963" y="3497263"/>
            <a:ext cx="136525" cy="136525"/>
          </a:xfrm>
          <a:prstGeom prst="ellipse">
            <a:avLst/>
          </a:prstGeom>
          <a:solidFill>
            <a:schemeClr val="bg1"/>
          </a:solidFill>
          <a:ln w="19050">
            <a:solidFill>
              <a:schemeClr val="tx1"/>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sp>
        <p:nvSpPr>
          <p:cNvPr id="22" name="Oval 20"/>
          <p:cNvSpPr>
            <a:spLocks noChangeArrowheads="1"/>
          </p:cNvSpPr>
          <p:nvPr/>
        </p:nvSpPr>
        <p:spPr bwMode="auto">
          <a:xfrm>
            <a:off x="2278063" y="3171825"/>
            <a:ext cx="136525" cy="136525"/>
          </a:xfrm>
          <a:prstGeom prst="ellipse">
            <a:avLst/>
          </a:prstGeom>
          <a:solidFill>
            <a:schemeClr val="bg1"/>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sp>
        <p:nvSpPr>
          <p:cNvPr id="32791" name="AutoShape 23"/>
          <p:cNvSpPr>
            <a:spLocks/>
          </p:cNvSpPr>
          <p:nvPr/>
        </p:nvSpPr>
        <p:spPr bwMode="auto">
          <a:xfrm rot="-5400000">
            <a:off x="2492375" y="3786188"/>
            <a:ext cx="169863" cy="452437"/>
          </a:xfrm>
          <a:prstGeom prst="leftBrace">
            <a:avLst>
              <a:gd name="adj1" fmla="val 22196"/>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65"/>
          <p:cNvGrpSpPr>
            <a:grpSpLocks/>
          </p:cNvGrpSpPr>
          <p:nvPr/>
        </p:nvGrpSpPr>
        <p:grpSpPr bwMode="auto">
          <a:xfrm>
            <a:off x="2562225" y="4133850"/>
            <a:ext cx="1817688" cy="336550"/>
            <a:chOff x="2562225" y="4133850"/>
            <a:chExt cx="1817688" cy="336550"/>
          </a:xfrm>
        </p:grpSpPr>
        <p:sp>
          <p:nvSpPr>
            <p:cNvPr id="25670" name="Text Box 24"/>
            <p:cNvSpPr txBox="1">
              <a:spLocks noChangeArrowheads="1"/>
            </p:cNvSpPr>
            <p:nvPr/>
          </p:nvSpPr>
          <p:spPr bwMode="auto">
            <a:xfrm>
              <a:off x="2965450" y="4165600"/>
              <a:ext cx="1414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Overallocation</a:t>
              </a:r>
            </a:p>
          </p:txBody>
        </p:sp>
        <p:sp>
          <p:nvSpPr>
            <p:cNvPr id="25671" name="Line 25"/>
            <p:cNvSpPr>
              <a:spLocks noChangeShapeType="1"/>
            </p:cNvSpPr>
            <p:nvPr/>
          </p:nvSpPr>
          <p:spPr bwMode="auto">
            <a:xfrm flipH="1" flipV="1">
              <a:off x="2562225" y="4133850"/>
              <a:ext cx="473075" cy="1793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794" name="AutoShape 26"/>
          <p:cNvSpPr>
            <a:spLocks/>
          </p:cNvSpPr>
          <p:nvPr/>
        </p:nvSpPr>
        <p:spPr bwMode="auto">
          <a:xfrm>
            <a:off x="3255963" y="2882900"/>
            <a:ext cx="169862" cy="452438"/>
          </a:xfrm>
          <a:prstGeom prst="leftBrace">
            <a:avLst>
              <a:gd name="adj1" fmla="val 22196"/>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 name="Group 64"/>
          <p:cNvGrpSpPr>
            <a:grpSpLocks/>
          </p:cNvGrpSpPr>
          <p:nvPr/>
        </p:nvGrpSpPr>
        <p:grpSpPr bwMode="auto">
          <a:xfrm>
            <a:off x="1828800" y="2181225"/>
            <a:ext cx="1238250" cy="1019175"/>
            <a:chOff x="1828800" y="2149475"/>
            <a:chExt cx="1238250" cy="1019175"/>
          </a:xfrm>
        </p:grpSpPr>
        <p:sp>
          <p:nvSpPr>
            <p:cNvPr id="25668" name="Text Box 27"/>
            <p:cNvSpPr txBox="1">
              <a:spLocks noChangeArrowheads="1"/>
            </p:cNvSpPr>
            <p:nvPr/>
          </p:nvSpPr>
          <p:spPr bwMode="auto">
            <a:xfrm>
              <a:off x="1828800" y="2149475"/>
              <a:ext cx="1238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t>Negative</a:t>
              </a:r>
            </a:p>
            <a:p>
              <a:pPr algn="ctr" eaLnBrk="1" hangingPunct="1"/>
              <a:r>
                <a:rPr lang="en-US" sz="1400" b="1"/>
                <a:t>Externalities</a:t>
              </a:r>
            </a:p>
          </p:txBody>
        </p:sp>
        <p:sp>
          <p:nvSpPr>
            <p:cNvPr id="25669" name="Line 28"/>
            <p:cNvSpPr>
              <a:spLocks noChangeShapeType="1"/>
            </p:cNvSpPr>
            <p:nvPr/>
          </p:nvSpPr>
          <p:spPr bwMode="auto">
            <a:xfrm rot="2700000">
              <a:off x="2733675" y="2874963"/>
              <a:ext cx="5873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29" name="Line 29"/>
          <p:cNvSpPr>
            <a:spLocks noChangeShapeType="1"/>
          </p:cNvSpPr>
          <p:nvPr/>
        </p:nvSpPr>
        <p:spPr bwMode="auto">
          <a:xfrm flipV="1">
            <a:off x="5049838" y="2700338"/>
            <a:ext cx="2359025" cy="1095375"/>
          </a:xfrm>
          <a:prstGeom prst="line">
            <a:avLst/>
          </a:prstGeom>
          <a:noFill/>
          <a:ln w="57150">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0" name="Text Box 30"/>
          <p:cNvSpPr txBox="1">
            <a:spLocks noChangeArrowheads="1"/>
          </p:cNvSpPr>
          <p:nvPr/>
        </p:nvSpPr>
        <p:spPr bwMode="auto">
          <a:xfrm>
            <a:off x="7402513" y="2495550"/>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S</a:t>
            </a:r>
            <a:r>
              <a:rPr lang="en-US" sz="1600" b="1" i="1" baseline="-25000"/>
              <a:t>t</a:t>
            </a:r>
          </a:p>
        </p:txBody>
      </p:sp>
      <p:sp>
        <p:nvSpPr>
          <p:cNvPr id="32799" name="Line 31"/>
          <p:cNvSpPr>
            <a:spLocks noChangeShapeType="1"/>
          </p:cNvSpPr>
          <p:nvPr/>
        </p:nvSpPr>
        <p:spPr bwMode="auto">
          <a:xfrm>
            <a:off x="5041900" y="2773363"/>
            <a:ext cx="2530475" cy="812800"/>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2" name="Line 32"/>
          <p:cNvSpPr>
            <a:spLocks noChangeShapeType="1"/>
          </p:cNvSpPr>
          <p:nvPr/>
        </p:nvSpPr>
        <p:spPr bwMode="auto">
          <a:xfrm>
            <a:off x="5049838" y="3259138"/>
            <a:ext cx="2530475" cy="812800"/>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1" name="Line 35"/>
          <p:cNvSpPr>
            <a:spLocks noChangeShapeType="1"/>
          </p:cNvSpPr>
          <p:nvPr/>
        </p:nvSpPr>
        <p:spPr bwMode="auto">
          <a:xfrm>
            <a:off x="5732463" y="3486150"/>
            <a:ext cx="0" cy="9477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2" name="Line 36"/>
          <p:cNvSpPr>
            <a:spLocks noChangeShapeType="1"/>
          </p:cNvSpPr>
          <p:nvPr/>
        </p:nvSpPr>
        <p:spPr bwMode="auto">
          <a:xfrm>
            <a:off x="6362700" y="3170238"/>
            <a:ext cx="0" cy="12636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3" name="AutoShape 37"/>
          <p:cNvSpPr>
            <a:spLocks/>
          </p:cNvSpPr>
          <p:nvPr/>
        </p:nvSpPr>
        <p:spPr bwMode="auto">
          <a:xfrm rot="-5400000">
            <a:off x="5931693" y="3729832"/>
            <a:ext cx="233363" cy="622300"/>
          </a:xfrm>
          <a:prstGeom prst="leftBrace">
            <a:avLst>
              <a:gd name="adj1" fmla="val 22222"/>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Oval 33"/>
          <p:cNvSpPr>
            <a:spLocks noChangeArrowheads="1"/>
          </p:cNvSpPr>
          <p:nvPr/>
        </p:nvSpPr>
        <p:spPr bwMode="auto">
          <a:xfrm>
            <a:off x="5667375" y="3405188"/>
            <a:ext cx="136525" cy="136525"/>
          </a:xfrm>
          <a:prstGeom prst="ellipse">
            <a:avLst/>
          </a:prstGeom>
          <a:solidFill>
            <a:schemeClr val="bg1"/>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sp>
        <p:nvSpPr>
          <p:cNvPr id="32806" name="AutoShape 38"/>
          <p:cNvSpPr>
            <a:spLocks/>
          </p:cNvSpPr>
          <p:nvPr/>
        </p:nvSpPr>
        <p:spPr bwMode="auto">
          <a:xfrm flipH="1">
            <a:off x="6653213" y="3302000"/>
            <a:ext cx="169862" cy="452438"/>
          </a:xfrm>
          <a:prstGeom prst="leftBrace">
            <a:avLst>
              <a:gd name="adj1" fmla="val 22196"/>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 name="Group 69"/>
          <p:cNvGrpSpPr>
            <a:grpSpLocks/>
          </p:cNvGrpSpPr>
          <p:nvPr/>
        </p:nvGrpSpPr>
        <p:grpSpPr bwMode="auto">
          <a:xfrm>
            <a:off x="6048375" y="4164013"/>
            <a:ext cx="1925638" cy="314325"/>
            <a:chOff x="6048375" y="4164013"/>
            <a:chExt cx="1925638" cy="314325"/>
          </a:xfrm>
        </p:grpSpPr>
        <p:sp>
          <p:nvSpPr>
            <p:cNvPr id="25666" name="Text Box 39"/>
            <p:cNvSpPr txBox="1">
              <a:spLocks noChangeArrowheads="1"/>
            </p:cNvSpPr>
            <p:nvPr/>
          </p:nvSpPr>
          <p:spPr bwMode="auto">
            <a:xfrm>
              <a:off x="6451600" y="4173538"/>
              <a:ext cx="1522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Underallocation</a:t>
              </a:r>
            </a:p>
          </p:txBody>
        </p:sp>
        <p:sp>
          <p:nvSpPr>
            <p:cNvPr id="25667" name="Line 40"/>
            <p:cNvSpPr>
              <a:spLocks noChangeShapeType="1"/>
            </p:cNvSpPr>
            <p:nvPr/>
          </p:nvSpPr>
          <p:spPr bwMode="auto">
            <a:xfrm flipH="1" flipV="1">
              <a:off x="6048375" y="4164013"/>
              <a:ext cx="473075" cy="1793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67"/>
          <p:cNvGrpSpPr>
            <a:grpSpLocks/>
          </p:cNvGrpSpPr>
          <p:nvPr/>
        </p:nvGrpSpPr>
        <p:grpSpPr bwMode="auto">
          <a:xfrm>
            <a:off x="6840538" y="2855913"/>
            <a:ext cx="1250950" cy="657225"/>
            <a:chOff x="6840538" y="2855913"/>
            <a:chExt cx="1250950" cy="657225"/>
          </a:xfrm>
        </p:grpSpPr>
        <p:sp>
          <p:nvSpPr>
            <p:cNvPr id="25664" name="Text Box 41"/>
            <p:cNvSpPr txBox="1">
              <a:spLocks noChangeArrowheads="1"/>
            </p:cNvSpPr>
            <p:nvPr/>
          </p:nvSpPr>
          <p:spPr bwMode="auto">
            <a:xfrm>
              <a:off x="6853238" y="2855913"/>
              <a:ext cx="1238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t>Positive</a:t>
              </a:r>
            </a:p>
            <a:p>
              <a:pPr algn="ctr" eaLnBrk="1" hangingPunct="1"/>
              <a:r>
                <a:rPr lang="en-US" sz="1400" b="1"/>
                <a:t>Externalities</a:t>
              </a:r>
            </a:p>
          </p:txBody>
        </p:sp>
        <p:sp>
          <p:nvSpPr>
            <p:cNvPr id="25665" name="Line 42"/>
            <p:cNvSpPr>
              <a:spLocks noChangeShapeType="1"/>
            </p:cNvSpPr>
            <p:nvPr/>
          </p:nvSpPr>
          <p:spPr bwMode="auto">
            <a:xfrm flipH="1">
              <a:off x="6840538" y="3321050"/>
              <a:ext cx="598487" cy="1920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811" name="Text Box 43"/>
          <p:cNvSpPr txBox="1">
            <a:spLocks noChangeArrowheads="1"/>
          </p:cNvSpPr>
          <p:nvPr/>
        </p:nvSpPr>
        <p:spPr bwMode="auto">
          <a:xfrm>
            <a:off x="2124075" y="4495800"/>
            <a:ext cx="42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Q</a:t>
            </a:r>
            <a:r>
              <a:rPr lang="en-US" sz="1600" b="1" i="1" baseline="-25000"/>
              <a:t>o</a:t>
            </a:r>
          </a:p>
        </p:txBody>
      </p:sp>
      <p:sp>
        <p:nvSpPr>
          <p:cNvPr id="32812" name="Text Box 44"/>
          <p:cNvSpPr txBox="1">
            <a:spLocks noChangeArrowheads="1"/>
          </p:cNvSpPr>
          <p:nvPr/>
        </p:nvSpPr>
        <p:spPr bwMode="auto">
          <a:xfrm>
            <a:off x="6145213" y="4540250"/>
            <a:ext cx="42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Q</a:t>
            </a:r>
            <a:r>
              <a:rPr lang="en-US" sz="1600" b="1" i="1" baseline="-25000"/>
              <a:t>o</a:t>
            </a:r>
          </a:p>
        </p:txBody>
      </p:sp>
      <p:sp>
        <p:nvSpPr>
          <p:cNvPr id="25642" name="Text Box 45"/>
          <p:cNvSpPr txBox="1">
            <a:spLocks noChangeArrowheads="1"/>
          </p:cNvSpPr>
          <p:nvPr/>
        </p:nvSpPr>
        <p:spPr bwMode="auto">
          <a:xfrm>
            <a:off x="2587625" y="4495800"/>
            <a:ext cx="420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Q</a:t>
            </a:r>
            <a:r>
              <a:rPr lang="en-US" sz="1600" b="1" i="1" baseline="-25000"/>
              <a:t>e</a:t>
            </a:r>
          </a:p>
        </p:txBody>
      </p:sp>
      <p:sp>
        <p:nvSpPr>
          <p:cNvPr id="32814" name="Text Box 46"/>
          <p:cNvSpPr txBox="1">
            <a:spLocks noChangeArrowheads="1"/>
          </p:cNvSpPr>
          <p:nvPr/>
        </p:nvSpPr>
        <p:spPr bwMode="auto">
          <a:xfrm>
            <a:off x="5518150" y="4540250"/>
            <a:ext cx="420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Q</a:t>
            </a:r>
            <a:r>
              <a:rPr lang="en-US" sz="1600" b="1" i="1" baseline="-25000"/>
              <a:t>e</a:t>
            </a:r>
          </a:p>
        </p:txBody>
      </p:sp>
      <p:grpSp>
        <p:nvGrpSpPr>
          <p:cNvPr id="25644" name="Group 51"/>
          <p:cNvGrpSpPr>
            <a:grpSpLocks/>
          </p:cNvGrpSpPr>
          <p:nvPr/>
        </p:nvGrpSpPr>
        <p:grpSpPr bwMode="auto">
          <a:xfrm>
            <a:off x="1203325" y="2193925"/>
            <a:ext cx="7026275" cy="2682875"/>
            <a:chOff x="1171" y="889"/>
            <a:chExt cx="4426" cy="1690"/>
          </a:xfrm>
        </p:grpSpPr>
        <p:sp>
          <p:nvSpPr>
            <p:cNvPr id="25659" name="Text Box 9"/>
            <p:cNvSpPr txBox="1">
              <a:spLocks noChangeArrowheads="1"/>
            </p:cNvSpPr>
            <p:nvPr/>
          </p:nvSpPr>
          <p:spPr bwMode="auto">
            <a:xfrm>
              <a:off x="1171" y="891"/>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P</a:t>
              </a:r>
            </a:p>
          </p:txBody>
        </p:sp>
        <p:sp>
          <p:nvSpPr>
            <p:cNvPr id="25660" name="Text Box 10"/>
            <p:cNvSpPr txBox="1">
              <a:spLocks noChangeArrowheads="1"/>
            </p:cNvSpPr>
            <p:nvPr/>
          </p:nvSpPr>
          <p:spPr bwMode="auto">
            <a:xfrm>
              <a:off x="3409" y="889"/>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P</a:t>
              </a:r>
            </a:p>
          </p:txBody>
        </p:sp>
        <p:sp>
          <p:nvSpPr>
            <p:cNvPr id="25661" name="Text Box 11"/>
            <p:cNvSpPr txBox="1">
              <a:spLocks noChangeArrowheads="1"/>
            </p:cNvSpPr>
            <p:nvPr/>
          </p:nvSpPr>
          <p:spPr bwMode="auto">
            <a:xfrm>
              <a:off x="1211" y="224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0</a:t>
              </a:r>
            </a:p>
          </p:txBody>
        </p:sp>
        <p:sp>
          <p:nvSpPr>
            <p:cNvPr id="25662" name="Text Box 47"/>
            <p:cNvSpPr txBox="1">
              <a:spLocks noChangeArrowheads="1"/>
            </p:cNvSpPr>
            <p:nvPr/>
          </p:nvSpPr>
          <p:spPr bwMode="auto">
            <a:xfrm>
              <a:off x="3122" y="2367"/>
              <a:ext cx="2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Q</a:t>
              </a:r>
            </a:p>
          </p:txBody>
        </p:sp>
        <p:sp>
          <p:nvSpPr>
            <p:cNvPr id="25663" name="Text Box 48"/>
            <p:cNvSpPr txBox="1">
              <a:spLocks noChangeArrowheads="1"/>
            </p:cNvSpPr>
            <p:nvPr/>
          </p:nvSpPr>
          <p:spPr bwMode="auto">
            <a:xfrm>
              <a:off x="5381" y="2367"/>
              <a:ext cx="2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Q</a:t>
              </a:r>
            </a:p>
          </p:txBody>
        </p:sp>
      </p:grpSp>
      <p:sp>
        <p:nvSpPr>
          <p:cNvPr id="25645" name="Text Box 52"/>
          <p:cNvSpPr txBox="1">
            <a:spLocks noChangeArrowheads="1"/>
          </p:cNvSpPr>
          <p:nvPr/>
        </p:nvSpPr>
        <p:spPr bwMode="auto">
          <a:xfrm>
            <a:off x="7553325" y="3890963"/>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D</a:t>
            </a:r>
          </a:p>
        </p:txBody>
      </p:sp>
      <p:sp>
        <p:nvSpPr>
          <p:cNvPr id="32817" name="Text Box 53"/>
          <p:cNvSpPr txBox="1">
            <a:spLocks noChangeArrowheads="1"/>
          </p:cNvSpPr>
          <p:nvPr/>
        </p:nvSpPr>
        <p:spPr bwMode="auto">
          <a:xfrm>
            <a:off x="7550150" y="3421063"/>
            <a:ext cx="376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D</a:t>
            </a:r>
            <a:r>
              <a:rPr lang="en-US" sz="1600" b="1" i="1" baseline="-25000"/>
              <a:t>t</a:t>
            </a:r>
          </a:p>
        </p:txBody>
      </p:sp>
      <p:sp>
        <p:nvSpPr>
          <p:cNvPr id="32818" name="TextBox 56"/>
          <p:cNvSpPr txBox="1">
            <a:spLocks noChangeArrowheads="1"/>
          </p:cNvSpPr>
          <p:nvPr/>
        </p:nvSpPr>
        <p:spPr bwMode="auto">
          <a:xfrm>
            <a:off x="2209800" y="2819400"/>
            <a:ext cx="30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a</a:t>
            </a:r>
          </a:p>
        </p:txBody>
      </p:sp>
      <p:sp>
        <p:nvSpPr>
          <p:cNvPr id="32819" name="TextBox 57"/>
          <p:cNvSpPr txBox="1">
            <a:spLocks noChangeArrowheads="1"/>
          </p:cNvSpPr>
          <p:nvPr/>
        </p:nvSpPr>
        <p:spPr bwMode="auto">
          <a:xfrm>
            <a:off x="2743200" y="3581400"/>
            <a:ext cx="30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c</a:t>
            </a:r>
          </a:p>
        </p:txBody>
      </p:sp>
      <p:grpSp>
        <p:nvGrpSpPr>
          <p:cNvPr id="7" name="Group 68"/>
          <p:cNvGrpSpPr>
            <a:grpSpLocks/>
          </p:cNvGrpSpPr>
          <p:nvPr/>
        </p:nvGrpSpPr>
        <p:grpSpPr bwMode="auto">
          <a:xfrm>
            <a:off x="6248400" y="2786063"/>
            <a:ext cx="304800" cy="463550"/>
            <a:chOff x="6248400" y="2786063"/>
            <a:chExt cx="304800" cy="463550"/>
          </a:xfrm>
        </p:grpSpPr>
        <p:sp>
          <p:nvSpPr>
            <p:cNvPr id="37" name="Oval 34"/>
            <p:cNvSpPr>
              <a:spLocks noChangeArrowheads="1"/>
            </p:cNvSpPr>
            <p:nvPr/>
          </p:nvSpPr>
          <p:spPr bwMode="auto">
            <a:xfrm>
              <a:off x="6297613" y="3113088"/>
              <a:ext cx="136525" cy="136525"/>
            </a:xfrm>
            <a:prstGeom prst="ellipse">
              <a:avLst/>
            </a:prstGeom>
            <a:solidFill>
              <a:schemeClr val="bg1"/>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sp>
          <p:nvSpPr>
            <p:cNvPr id="25658" name="TextBox 58"/>
            <p:cNvSpPr txBox="1">
              <a:spLocks noChangeArrowheads="1"/>
            </p:cNvSpPr>
            <p:nvPr/>
          </p:nvSpPr>
          <p:spPr bwMode="auto">
            <a:xfrm>
              <a:off x="6248400" y="2786063"/>
              <a:ext cx="30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z</a:t>
              </a:r>
            </a:p>
          </p:txBody>
        </p:sp>
      </p:grpSp>
      <p:sp>
        <p:nvSpPr>
          <p:cNvPr id="32822" name="TextBox 60"/>
          <p:cNvSpPr txBox="1">
            <a:spLocks noChangeArrowheads="1"/>
          </p:cNvSpPr>
          <p:nvPr/>
        </p:nvSpPr>
        <p:spPr bwMode="auto">
          <a:xfrm>
            <a:off x="5486400" y="3471863"/>
            <a:ext cx="30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x</a:t>
            </a:r>
          </a:p>
        </p:txBody>
      </p:sp>
      <p:grpSp>
        <p:nvGrpSpPr>
          <p:cNvPr id="8" name="Group 66"/>
          <p:cNvGrpSpPr>
            <a:grpSpLocks/>
          </p:cNvGrpSpPr>
          <p:nvPr/>
        </p:nvGrpSpPr>
        <p:grpSpPr bwMode="auto">
          <a:xfrm>
            <a:off x="2667000" y="2667000"/>
            <a:ext cx="304800" cy="441325"/>
            <a:chOff x="2667000" y="2667000"/>
            <a:chExt cx="304800" cy="441325"/>
          </a:xfrm>
        </p:grpSpPr>
        <p:sp>
          <p:nvSpPr>
            <p:cNvPr id="25655" name="TextBox 59"/>
            <p:cNvSpPr txBox="1">
              <a:spLocks noChangeArrowheads="1"/>
            </p:cNvSpPr>
            <p:nvPr/>
          </p:nvSpPr>
          <p:spPr bwMode="auto">
            <a:xfrm>
              <a:off x="2667000" y="2667000"/>
              <a:ext cx="30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b</a:t>
              </a:r>
            </a:p>
          </p:txBody>
        </p:sp>
        <p:sp>
          <p:nvSpPr>
            <p:cNvPr id="63" name="Oval 20"/>
            <p:cNvSpPr>
              <a:spLocks noChangeArrowheads="1"/>
            </p:cNvSpPr>
            <p:nvPr/>
          </p:nvSpPr>
          <p:spPr bwMode="auto">
            <a:xfrm>
              <a:off x="2759075" y="2971800"/>
              <a:ext cx="136525" cy="136525"/>
            </a:xfrm>
            <a:prstGeom prst="ellipse">
              <a:avLst/>
            </a:prstGeom>
            <a:solidFill>
              <a:schemeClr val="tx1"/>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grpSp>
      <p:grpSp>
        <p:nvGrpSpPr>
          <p:cNvPr id="9" name="Group 70"/>
          <p:cNvGrpSpPr>
            <a:grpSpLocks/>
          </p:cNvGrpSpPr>
          <p:nvPr/>
        </p:nvGrpSpPr>
        <p:grpSpPr bwMode="auto">
          <a:xfrm>
            <a:off x="5715000" y="2590800"/>
            <a:ext cx="304800" cy="441325"/>
            <a:chOff x="5715000" y="2590800"/>
            <a:chExt cx="304800" cy="441325"/>
          </a:xfrm>
        </p:grpSpPr>
        <p:sp>
          <p:nvSpPr>
            <p:cNvPr id="25653" name="TextBox 61"/>
            <p:cNvSpPr txBox="1">
              <a:spLocks noChangeArrowheads="1"/>
            </p:cNvSpPr>
            <p:nvPr/>
          </p:nvSpPr>
          <p:spPr bwMode="auto">
            <a:xfrm>
              <a:off x="5715000" y="2590800"/>
              <a:ext cx="30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y</a:t>
              </a:r>
            </a:p>
          </p:txBody>
        </p:sp>
        <p:sp>
          <p:nvSpPr>
            <p:cNvPr id="64" name="Oval 20"/>
            <p:cNvSpPr>
              <a:spLocks noChangeArrowheads="1"/>
            </p:cNvSpPr>
            <p:nvPr/>
          </p:nvSpPr>
          <p:spPr bwMode="auto">
            <a:xfrm>
              <a:off x="5715000" y="2895600"/>
              <a:ext cx="136525" cy="136525"/>
            </a:xfrm>
            <a:prstGeom prst="ellipse">
              <a:avLst/>
            </a:prstGeom>
            <a:solidFill>
              <a:schemeClr val="tx1"/>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gr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E259FC1D-C1DB-4FB3-9ED3-BB6715E0A675}" type="slidenum">
              <a:rPr lang="en-US" sz="1400">
                <a:solidFill>
                  <a:schemeClr val="bg1"/>
                </a:solidFill>
                <a:cs typeface="Arial" charset="0"/>
              </a:rPr>
              <a:pPr eaLnBrk="1" hangingPunct="1"/>
              <a:t>24</a:t>
            </a:fld>
            <a:endParaRPr lang="en-US" sz="1400">
              <a:solidFill>
                <a:schemeClr val="bg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1000"/>
                                        <p:tgtEl>
                                          <p:spTgt spid="21"/>
                                        </p:tgtEl>
                                      </p:cBhvr>
                                    </p:animEffect>
                                  </p:childTnLst>
                                </p:cTn>
                              </p:par>
                            </p:childTnLst>
                          </p:cTn>
                        </p:par>
                        <p:par>
                          <p:cTn id="8" fill="hold" nodeType="afterGroup">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32819"/>
                                        </p:tgtEl>
                                        <p:attrNameLst>
                                          <p:attrName>style.visibility</p:attrName>
                                        </p:attrNameLst>
                                      </p:cBhvr>
                                      <p:to>
                                        <p:strVal val="visible"/>
                                      </p:to>
                                    </p:set>
                                    <p:anim calcmode="lin" valueType="num">
                                      <p:cBhvr>
                                        <p:cTn id="11" dur="1000" fill="hold"/>
                                        <p:tgtEl>
                                          <p:spTgt spid="32819"/>
                                        </p:tgtEl>
                                        <p:attrNameLst>
                                          <p:attrName>ppt_w</p:attrName>
                                        </p:attrNameLst>
                                      </p:cBhvr>
                                      <p:tavLst>
                                        <p:tav tm="0">
                                          <p:val>
                                            <p:fltVal val="0"/>
                                          </p:val>
                                        </p:tav>
                                        <p:tav tm="100000">
                                          <p:val>
                                            <p:strVal val="#ppt_w"/>
                                          </p:val>
                                        </p:tav>
                                      </p:tavLst>
                                    </p:anim>
                                    <p:anim calcmode="lin" valueType="num">
                                      <p:cBhvr>
                                        <p:cTn id="12" dur="1000" fill="hold"/>
                                        <p:tgtEl>
                                          <p:spTgt spid="32819"/>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2784"/>
                                        </p:tgtEl>
                                        <p:attrNameLst>
                                          <p:attrName>style.visibility</p:attrName>
                                        </p:attrNameLst>
                                      </p:cBhvr>
                                      <p:to>
                                        <p:strVal val="visible"/>
                                      </p:to>
                                    </p:set>
                                    <p:anim calcmode="lin" valueType="num">
                                      <p:cBhvr>
                                        <p:cTn id="17" dur="1000" fill="hold"/>
                                        <p:tgtEl>
                                          <p:spTgt spid="32784"/>
                                        </p:tgtEl>
                                        <p:attrNameLst>
                                          <p:attrName>ppt_w</p:attrName>
                                        </p:attrNameLst>
                                      </p:cBhvr>
                                      <p:tavLst>
                                        <p:tav tm="0">
                                          <p:val>
                                            <p:fltVal val="0"/>
                                          </p:val>
                                        </p:tav>
                                        <p:tav tm="100000">
                                          <p:val>
                                            <p:strVal val="#ppt_w"/>
                                          </p:val>
                                        </p:tav>
                                      </p:tavLst>
                                    </p:anim>
                                    <p:anim calcmode="lin" valueType="num">
                                      <p:cBhvr>
                                        <p:cTn id="18" dur="1000" fill="hold"/>
                                        <p:tgtEl>
                                          <p:spTgt spid="32784"/>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32794"/>
                                        </p:tgtEl>
                                        <p:attrNameLst>
                                          <p:attrName>style.visibility</p:attrName>
                                        </p:attrNameLst>
                                      </p:cBhvr>
                                      <p:to>
                                        <p:strVal val="visible"/>
                                      </p:to>
                                    </p:set>
                                    <p:animEffect transition="in" filter="wipe(down)">
                                      <p:cBhvr>
                                        <p:cTn id="22" dur="1000"/>
                                        <p:tgtEl>
                                          <p:spTgt spid="32794"/>
                                        </p:tgtEl>
                                      </p:cBhvr>
                                    </p:animEffect>
                                  </p:childTnLst>
                                </p:cTn>
                              </p:par>
                            </p:childTnLst>
                          </p:cTn>
                        </p:par>
                        <p:par>
                          <p:cTn id="23" fill="hold" nodeType="afterGroup">
                            <p:stCondLst>
                              <p:cond delay="2000"/>
                            </p:stCondLst>
                            <p:childTnLst>
                              <p:par>
                                <p:cTn id="24" presetID="22" presetClass="entr" presetSubtype="4"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1000"/>
                                        <p:tgtEl>
                                          <p:spTgt spid="3"/>
                                        </p:tgtEl>
                                      </p:cBhvr>
                                    </p:animEffect>
                                  </p:childTnLst>
                                </p:cTn>
                              </p:par>
                            </p:childTnLst>
                          </p:cTn>
                        </p:par>
                        <p:par>
                          <p:cTn id="27" fill="hold" nodeType="afterGroup">
                            <p:stCondLst>
                              <p:cond delay="3000"/>
                            </p:stCondLst>
                            <p:childTnLst>
                              <p:par>
                                <p:cTn id="28" presetID="22" presetClass="entr" presetSubtype="4"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1000"/>
                                        <p:tgtEl>
                                          <p:spTgt spid="22"/>
                                        </p:tgtEl>
                                      </p:cBhvr>
                                    </p:animEffect>
                                  </p:childTnLst>
                                </p:cTn>
                              </p:par>
                            </p:childTnLst>
                          </p:cTn>
                        </p:par>
                        <p:par>
                          <p:cTn id="31" fill="hold" nodeType="afterGroup">
                            <p:stCondLst>
                              <p:cond delay="4000"/>
                            </p:stCondLst>
                            <p:childTnLst>
                              <p:par>
                                <p:cTn id="32" presetID="22" presetClass="entr" presetSubtype="4" fill="hold" grpId="0" nodeType="afterEffect">
                                  <p:stCondLst>
                                    <p:cond delay="0"/>
                                  </p:stCondLst>
                                  <p:childTnLst>
                                    <p:set>
                                      <p:cBhvr>
                                        <p:cTn id="33" dur="1" fill="hold">
                                          <p:stCondLst>
                                            <p:cond delay="0"/>
                                          </p:stCondLst>
                                        </p:cTn>
                                        <p:tgtEl>
                                          <p:spTgt spid="32818"/>
                                        </p:tgtEl>
                                        <p:attrNameLst>
                                          <p:attrName>style.visibility</p:attrName>
                                        </p:attrNameLst>
                                      </p:cBhvr>
                                      <p:to>
                                        <p:strVal val="visible"/>
                                      </p:to>
                                    </p:set>
                                    <p:animEffect transition="in" filter="wipe(down)">
                                      <p:cBhvr>
                                        <p:cTn id="34" dur="1000"/>
                                        <p:tgtEl>
                                          <p:spTgt spid="32818"/>
                                        </p:tgtEl>
                                      </p:cBhvr>
                                    </p:animEffect>
                                  </p:childTnLst>
                                </p:cTn>
                              </p:par>
                            </p:childTnLst>
                          </p:cTn>
                        </p:par>
                        <p:par>
                          <p:cTn id="35" fill="hold" nodeType="afterGroup">
                            <p:stCondLst>
                              <p:cond delay="5000"/>
                            </p:stCondLst>
                            <p:childTnLst>
                              <p:par>
                                <p:cTn id="36" presetID="22" presetClass="entr" presetSubtype="1" fill="hold" grpId="0" nodeType="afterEffect">
                                  <p:stCondLst>
                                    <p:cond delay="0"/>
                                  </p:stCondLst>
                                  <p:childTnLst>
                                    <p:set>
                                      <p:cBhvr>
                                        <p:cTn id="37" dur="1" fill="hold">
                                          <p:stCondLst>
                                            <p:cond delay="0"/>
                                          </p:stCondLst>
                                        </p:cTn>
                                        <p:tgtEl>
                                          <p:spTgt spid="32787"/>
                                        </p:tgtEl>
                                        <p:attrNameLst>
                                          <p:attrName>style.visibility</p:attrName>
                                        </p:attrNameLst>
                                      </p:cBhvr>
                                      <p:to>
                                        <p:strVal val="visible"/>
                                      </p:to>
                                    </p:set>
                                    <p:animEffect transition="in" filter="wipe(up)">
                                      <p:cBhvr>
                                        <p:cTn id="38" dur="1000"/>
                                        <p:tgtEl>
                                          <p:spTgt spid="32787"/>
                                        </p:tgtEl>
                                      </p:cBhvr>
                                    </p:animEffect>
                                  </p:childTnLst>
                                </p:cTn>
                              </p:par>
                            </p:childTnLst>
                          </p:cTn>
                        </p:par>
                        <p:par>
                          <p:cTn id="39" fill="hold" nodeType="afterGroup">
                            <p:stCondLst>
                              <p:cond delay="6000"/>
                            </p:stCondLst>
                            <p:childTnLst>
                              <p:par>
                                <p:cTn id="40" presetID="22" presetClass="entr" presetSubtype="4" fill="hold" grpId="1" nodeType="afterEffect">
                                  <p:stCondLst>
                                    <p:cond delay="0"/>
                                  </p:stCondLst>
                                  <p:childTnLst>
                                    <p:set>
                                      <p:cBhvr>
                                        <p:cTn id="41" dur="1" fill="hold">
                                          <p:stCondLst>
                                            <p:cond delay="0"/>
                                          </p:stCondLst>
                                        </p:cTn>
                                        <p:tgtEl>
                                          <p:spTgt spid="32811"/>
                                        </p:tgtEl>
                                        <p:attrNameLst>
                                          <p:attrName>style.visibility</p:attrName>
                                        </p:attrNameLst>
                                      </p:cBhvr>
                                      <p:to>
                                        <p:strVal val="visible"/>
                                      </p:to>
                                    </p:set>
                                    <p:animEffect transition="in" filter="wipe(down)">
                                      <p:cBhvr>
                                        <p:cTn id="42" dur="1000"/>
                                        <p:tgtEl>
                                          <p:spTgt spid="32811"/>
                                        </p:tgtEl>
                                      </p:cBhvr>
                                    </p:animEffect>
                                  </p:childTnLst>
                                </p:cTn>
                              </p:par>
                            </p:childTnLst>
                          </p:cTn>
                        </p:par>
                        <p:par>
                          <p:cTn id="43" fill="hold" nodeType="afterGroup">
                            <p:stCondLst>
                              <p:cond delay="7000"/>
                            </p:stCondLst>
                            <p:childTnLst>
                              <p:par>
                                <p:cTn id="44" presetID="22" presetClass="entr" presetSubtype="4" fill="hold" grpId="0" nodeType="afterEffect">
                                  <p:stCondLst>
                                    <p:cond delay="0"/>
                                  </p:stCondLst>
                                  <p:childTnLst>
                                    <p:set>
                                      <p:cBhvr>
                                        <p:cTn id="45" dur="1" fill="hold">
                                          <p:stCondLst>
                                            <p:cond delay="0"/>
                                          </p:stCondLst>
                                        </p:cTn>
                                        <p:tgtEl>
                                          <p:spTgt spid="32811"/>
                                        </p:tgtEl>
                                        <p:attrNameLst>
                                          <p:attrName>style.visibility</p:attrName>
                                        </p:attrNameLst>
                                      </p:cBhvr>
                                      <p:to>
                                        <p:strVal val="visible"/>
                                      </p:to>
                                    </p:set>
                                    <p:animEffect transition="in" filter="wipe(down)">
                                      <p:cBhvr>
                                        <p:cTn id="46" dur="1000"/>
                                        <p:tgtEl>
                                          <p:spTgt spid="32811"/>
                                        </p:tgtEl>
                                      </p:cBhvr>
                                    </p:animEffect>
                                  </p:childTnLst>
                                </p:cTn>
                              </p:par>
                            </p:childTnLst>
                          </p:cTn>
                        </p:par>
                        <p:par>
                          <p:cTn id="47" fill="hold" nodeType="afterGroup">
                            <p:stCondLst>
                              <p:cond delay="8000"/>
                            </p:stCondLst>
                            <p:childTnLst>
                              <p:par>
                                <p:cTn id="48" presetID="22" presetClass="entr" presetSubtype="4" fill="hold" grpId="0" nodeType="afterEffect">
                                  <p:stCondLst>
                                    <p:cond delay="0"/>
                                  </p:stCondLst>
                                  <p:childTnLst>
                                    <p:set>
                                      <p:cBhvr>
                                        <p:cTn id="49" dur="1" fill="hold">
                                          <p:stCondLst>
                                            <p:cond delay="0"/>
                                          </p:stCondLst>
                                        </p:cTn>
                                        <p:tgtEl>
                                          <p:spTgt spid="32791"/>
                                        </p:tgtEl>
                                        <p:attrNameLst>
                                          <p:attrName>style.visibility</p:attrName>
                                        </p:attrNameLst>
                                      </p:cBhvr>
                                      <p:to>
                                        <p:strVal val="visible"/>
                                      </p:to>
                                    </p:set>
                                    <p:animEffect transition="in" filter="wipe(down)">
                                      <p:cBhvr>
                                        <p:cTn id="50" dur="1000"/>
                                        <p:tgtEl>
                                          <p:spTgt spid="32791"/>
                                        </p:tgtEl>
                                      </p:cBhvr>
                                    </p:animEffect>
                                  </p:childTnLst>
                                </p:cTn>
                              </p:par>
                            </p:childTnLst>
                          </p:cTn>
                        </p:par>
                        <p:par>
                          <p:cTn id="51" fill="hold" nodeType="afterGroup">
                            <p:stCondLst>
                              <p:cond delay="9000"/>
                            </p:stCondLst>
                            <p:childTnLst>
                              <p:par>
                                <p:cTn id="52" presetID="23" presetClass="entr" presetSubtype="16"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1000" fill="hold"/>
                                        <p:tgtEl>
                                          <p:spTgt spid="2"/>
                                        </p:tgtEl>
                                        <p:attrNameLst>
                                          <p:attrName>ppt_w</p:attrName>
                                        </p:attrNameLst>
                                      </p:cBhvr>
                                      <p:tavLst>
                                        <p:tav tm="0">
                                          <p:val>
                                            <p:fltVal val="0"/>
                                          </p:val>
                                        </p:tav>
                                        <p:tav tm="100000">
                                          <p:val>
                                            <p:strVal val="#ppt_w"/>
                                          </p:val>
                                        </p:tav>
                                      </p:tavLst>
                                    </p:anim>
                                    <p:anim calcmode="lin" valueType="num">
                                      <p:cBhvr>
                                        <p:cTn id="55" dur="1000" fill="hold"/>
                                        <p:tgtEl>
                                          <p:spTgt spid="2"/>
                                        </p:tgtEl>
                                        <p:attrNameLst>
                                          <p:attrName>ppt_h</p:attrName>
                                        </p:attrNameLst>
                                      </p:cBhvr>
                                      <p:tavLst>
                                        <p:tav tm="0">
                                          <p:val>
                                            <p:fltVal val="0"/>
                                          </p:val>
                                        </p:tav>
                                        <p:tav tm="100000">
                                          <p:val>
                                            <p:strVal val="#ppt_h"/>
                                          </p:val>
                                        </p:tav>
                                      </p:tavLst>
                                    </p:anim>
                                  </p:childTnLst>
                                </p:cTn>
                              </p:par>
                            </p:childTnLst>
                          </p:cTn>
                        </p:par>
                        <p:par>
                          <p:cTn id="56" fill="hold" nodeType="afterGroup">
                            <p:stCondLst>
                              <p:cond delay="10000"/>
                            </p:stCondLst>
                            <p:childTnLst>
                              <p:par>
                                <p:cTn id="57" presetID="22" presetClass="entr" presetSubtype="4"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1000"/>
                                        <p:tgtEl>
                                          <p:spTgt spid="8"/>
                                        </p:tgtEl>
                                      </p:cBhvr>
                                    </p:animEffect>
                                  </p:childTnLst>
                                </p:cTn>
                              </p:par>
                            </p:childTnLst>
                          </p:cTn>
                        </p:par>
                        <p:par>
                          <p:cTn id="60" fill="hold" nodeType="afterGroup">
                            <p:stCondLst>
                              <p:cond delay="11000"/>
                            </p:stCondLst>
                            <p:childTnLst>
                              <p:par>
                                <p:cTn id="61" presetID="23" presetClass="entr" presetSubtype="16"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1000"/>
                                        <p:tgtEl>
                                          <p:spTgt spid="36"/>
                                        </p:tgtEl>
                                      </p:cBhvr>
                                    </p:animEffect>
                                  </p:childTnLst>
                                </p:cTn>
                              </p:par>
                            </p:childTnLst>
                          </p:cTn>
                        </p:par>
                        <p:par>
                          <p:cTn id="70" fill="hold" nodeType="afterGroup">
                            <p:stCondLst>
                              <p:cond delay="1000"/>
                            </p:stCondLst>
                            <p:childTnLst>
                              <p:par>
                                <p:cTn id="71" presetID="22" presetClass="entr" presetSubtype="4" fill="hold" grpId="0" nodeType="afterEffect">
                                  <p:stCondLst>
                                    <p:cond delay="0"/>
                                  </p:stCondLst>
                                  <p:childTnLst>
                                    <p:set>
                                      <p:cBhvr>
                                        <p:cTn id="72" dur="1" fill="hold">
                                          <p:stCondLst>
                                            <p:cond delay="0"/>
                                          </p:stCondLst>
                                        </p:cTn>
                                        <p:tgtEl>
                                          <p:spTgt spid="32822"/>
                                        </p:tgtEl>
                                        <p:attrNameLst>
                                          <p:attrName>style.visibility</p:attrName>
                                        </p:attrNameLst>
                                      </p:cBhvr>
                                      <p:to>
                                        <p:strVal val="visible"/>
                                      </p:to>
                                    </p:set>
                                    <p:animEffect transition="in" filter="wipe(down)">
                                      <p:cBhvr>
                                        <p:cTn id="73" dur="1000"/>
                                        <p:tgtEl>
                                          <p:spTgt spid="32822"/>
                                        </p:tgtEl>
                                      </p:cBhvr>
                                    </p:animEffect>
                                  </p:childTnLst>
                                </p:cTn>
                              </p:par>
                            </p:childTnLst>
                          </p:cTn>
                        </p:par>
                        <p:par>
                          <p:cTn id="74" fill="hold" nodeType="afterGroup">
                            <p:stCondLst>
                              <p:cond delay="2000"/>
                            </p:stCondLst>
                            <p:childTnLst>
                              <p:par>
                                <p:cTn id="75" presetID="22" presetClass="entr" presetSubtype="1" fill="hold" grpId="0" nodeType="afterEffect">
                                  <p:stCondLst>
                                    <p:cond delay="0"/>
                                  </p:stCondLst>
                                  <p:childTnLst>
                                    <p:set>
                                      <p:cBhvr>
                                        <p:cTn id="76" dur="1" fill="hold">
                                          <p:stCondLst>
                                            <p:cond delay="0"/>
                                          </p:stCondLst>
                                        </p:cTn>
                                        <p:tgtEl>
                                          <p:spTgt spid="32801"/>
                                        </p:tgtEl>
                                        <p:attrNameLst>
                                          <p:attrName>style.visibility</p:attrName>
                                        </p:attrNameLst>
                                      </p:cBhvr>
                                      <p:to>
                                        <p:strVal val="visible"/>
                                      </p:to>
                                    </p:set>
                                    <p:animEffect transition="in" filter="wipe(up)">
                                      <p:cBhvr>
                                        <p:cTn id="77" dur="1000"/>
                                        <p:tgtEl>
                                          <p:spTgt spid="32801"/>
                                        </p:tgtEl>
                                      </p:cBhvr>
                                    </p:animEffect>
                                  </p:childTnLst>
                                </p:cTn>
                              </p:par>
                            </p:childTnLst>
                          </p:cTn>
                        </p:par>
                        <p:par>
                          <p:cTn id="78" fill="hold" nodeType="afterGroup">
                            <p:stCondLst>
                              <p:cond delay="3000"/>
                            </p:stCondLst>
                            <p:childTnLst>
                              <p:par>
                                <p:cTn id="79" presetID="22" presetClass="entr" presetSubtype="4" fill="hold" grpId="0" nodeType="afterEffect">
                                  <p:stCondLst>
                                    <p:cond delay="0"/>
                                  </p:stCondLst>
                                  <p:childTnLst>
                                    <p:set>
                                      <p:cBhvr>
                                        <p:cTn id="80" dur="1" fill="hold">
                                          <p:stCondLst>
                                            <p:cond delay="0"/>
                                          </p:stCondLst>
                                        </p:cTn>
                                        <p:tgtEl>
                                          <p:spTgt spid="32814"/>
                                        </p:tgtEl>
                                        <p:attrNameLst>
                                          <p:attrName>style.visibility</p:attrName>
                                        </p:attrNameLst>
                                      </p:cBhvr>
                                      <p:to>
                                        <p:strVal val="visible"/>
                                      </p:to>
                                    </p:set>
                                    <p:animEffect transition="in" filter="wipe(down)">
                                      <p:cBhvr>
                                        <p:cTn id="81" dur="1000"/>
                                        <p:tgtEl>
                                          <p:spTgt spid="3281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3" presetClass="entr" presetSubtype="16" fill="hold" grpId="0" nodeType="clickEffect">
                                  <p:stCondLst>
                                    <p:cond delay="0"/>
                                  </p:stCondLst>
                                  <p:childTnLst>
                                    <p:set>
                                      <p:cBhvr>
                                        <p:cTn id="85" dur="1" fill="hold">
                                          <p:stCondLst>
                                            <p:cond delay="0"/>
                                          </p:stCondLst>
                                        </p:cTn>
                                        <p:tgtEl>
                                          <p:spTgt spid="32799"/>
                                        </p:tgtEl>
                                        <p:attrNameLst>
                                          <p:attrName>style.visibility</p:attrName>
                                        </p:attrNameLst>
                                      </p:cBhvr>
                                      <p:to>
                                        <p:strVal val="visible"/>
                                      </p:to>
                                    </p:set>
                                    <p:anim calcmode="lin" valueType="num">
                                      <p:cBhvr>
                                        <p:cTn id="86" dur="1000" fill="hold"/>
                                        <p:tgtEl>
                                          <p:spTgt spid="32799"/>
                                        </p:tgtEl>
                                        <p:attrNameLst>
                                          <p:attrName>ppt_w</p:attrName>
                                        </p:attrNameLst>
                                      </p:cBhvr>
                                      <p:tavLst>
                                        <p:tav tm="0">
                                          <p:val>
                                            <p:fltVal val="0"/>
                                          </p:val>
                                        </p:tav>
                                        <p:tav tm="100000">
                                          <p:val>
                                            <p:strVal val="#ppt_w"/>
                                          </p:val>
                                        </p:tav>
                                      </p:tavLst>
                                    </p:anim>
                                    <p:anim calcmode="lin" valueType="num">
                                      <p:cBhvr>
                                        <p:cTn id="87" dur="1000" fill="hold"/>
                                        <p:tgtEl>
                                          <p:spTgt spid="32799"/>
                                        </p:tgtEl>
                                        <p:attrNameLst>
                                          <p:attrName>ppt_h</p:attrName>
                                        </p:attrNameLst>
                                      </p:cBhvr>
                                      <p:tavLst>
                                        <p:tav tm="0">
                                          <p:val>
                                            <p:fltVal val="0"/>
                                          </p:val>
                                        </p:tav>
                                        <p:tav tm="100000">
                                          <p:val>
                                            <p:strVal val="#ppt_h"/>
                                          </p:val>
                                        </p:tav>
                                      </p:tavLst>
                                    </p:anim>
                                  </p:childTnLst>
                                </p:cTn>
                              </p:par>
                            </p:childTnLst>
                          </p:cTn>
                        </p:par>
                        <p:par>
                          <p:cTn id="88" fill="hold" nodeType="afterGroup">
                            <p:stCondLst>
                              <p:cond delay="1000"/>
                            </p:stCondLst>
                            <p:childTnLst>
                              <p:par>
                                <p:cTn id="89" presetID="22" presetClass="entr" presetSubtype="4" fill="hold" grpId="0" nodeType="afterEffect">
                                  <p:stCondLst>
                                    <p:cond delay="0"/>
                                  </p:stCondLst>
                                  <p:childTnLst>
                                    <p:set>
                                      <p:cBhvr>
                                        <p:cTn id="90" dur="1" fill="hold">
                                          <p:stCondLst>
                                            <p:cond delay="0"/>
                                          </p:stCondLst>
                                        </p:cTn>
                                        <p:tgtEl>
                                          <p:spTgt spid="32817"/>
                                        </p:tgtEl>
                                        <p:attrNameLst>
                                          <p:attrName>style.visibility</p:attrName>
                                        </p:attrNameLst>
                                      </p:cBhvr>
                                      <p:to>
                                        <p:strVal val="visible"/>
                                      </p:to>
                                    </p:set>
                                    <p:animEffect transition="in" filter="wipe(down)">
                                      <p:cBhvr>
                                        <p:cTn id="91" dur="1000"/>
                                        <p:tgtEl>
                                          <p:spTgt spid="32817"/>
                                        </p:tgtEl>
                                      </p:cBhvr>
                                    </p:animEffect>
                                  </p:childTnLst>
                                </p:cTn>
                              </p:par>
                            </p:childTnLst>
                          </p:cTn>
                        </p:par>
                        <p:par>
                          <p:cTn id="92" fill="hold" nodeType="afterGroup">
                            <p:stCondLst>
                              <p:cond delay="2000"/>
                            </p:stCondLst>
                            <p:childTnLst>
                              <p:par>
                                <p:cTn id="93" presetID="23" presetClass="entr" presetSubtype="16" fill="hold" grpId="0" nodeType="afterEffect">
                                  <p:stCondLst>
                                    <p:cond delay="0"/>
                                  </p:stCondLst>
                                  <p:childTnLst>
                                    <p:set>
                                      <p:cBhvr>
                                        <p:cTn id="94" dur="1" fill="hold">
                                          <p:stCondLst>
                                            <p:cond delay="0"/>
                                          </p:stCondLst>
                                        </p:cTn>
                                        <p:tgtEl>
                                          <p:spTgt spid="32806"/>
                                        </p:tgtEl>
                                        <p:attrNameLst>
                                          <p:attrName>style.visibility</p:attrName>
                                        </p:attrNameLst>
                                      </p:cBhvr>
                                      <p:to>
                                        <p:strVal val="visible"/>
                                      </p:to>
                                    </p:set>
                                    <p:anim calcmode="lin" valueType="num">
                                      <p:cBhvr>
                                        <p:cTn id="95" dur="1000" fill="hold"/>
                                        <p:tgtEl>
                                          <p:spTgt spid="32806"/>
                                        </p:tgtEl>
                                        <p:attrNameLst>
                                          <p:attrName>ppt_w</p:attrName>
                                        </p:attrNameLst>
                                      </p:cBhvr>
                                      <p:tavLst>
                                        <p:tav tm="0">
                                          <p:val>
                                            <p:fltVal val="0"/>
                                          </p:val>
                                        </p:tav>
                                        <p:tav tm="100000">
                                          <p:val>
                                            <p:strVal val="#ppt_w"/>
                                          </p:val>
                                        </p:tav>
                                      </p:tavLst>
                                    </p:anim>
                                    <p:anim calcmode="lin" valueType="num">
                                      <p:cBhvr>
                                        <p:cTn id="96" dur="1000" fill="hold"/>
                                        <p:tgtEl>
                                          <p:spTgt spid="32806"/>
                                        </p:tgtEl>
                                        <p:attrNameLst>
                                          <p:attrName>ppt_h</p:attrName>
                                        </p:attrNameLst>
                                      </p:cBhvr>
                                      <p:tavLst>
                                        <p:tav tm="0">
                                          <p:val>
                                            <p:fltVal val="0"/>
                                          </p:val>
                                        </p:tav>
                                        <p:tav tm="100000">
                                          <p:val>
                                            <p:strVal val="#ppt_h"/>
                                          </p:val>
                                        </p:tav>
                                      </p:tavLst>
                                    </p:anim>
                                  </p:childTnLst>
                                </p:cTn>
                              </p:par>
                            </p:childTnLst>
                          </p:cTn>
                        </p:par>
                        <p:par>
                          <p:cTn id="97" fill="hold" nodeType="afterGroup">
                            <p:stCondLst>
                              <p:cond delay="3000"/>
                            </p:stCondLst>
                            <p:childTnLst>
                              <p:par>
                                <p:cTn id="98" presetID="23" presetClass="entr" presetSubtype="16" fill="hold" nodeType="afterEffect">
                                  <p:stCondLst>
                                    <p:cond delay="0"/>
                                  </p:stCondLst>
                                  <p:childTnLst>
                                    <p:set>
                                      <p:cBhvr>
                                        <p:cTn id="99" dur="1" fill="hold">
                                          <p:stCondLst>
                                            <p:cond delay="0"/>
                                          </p:stCondLst>
                                        </p:cTn>
                                        <p:tgtEl>
                                          <p:spTgt spid="5"/>
                                        </p:tgtEl>
                                        <p:attrNameLst>
                                          <p:attrName>style.visibility</p:attrName>
                                        </p:attrNameLst>
                                      </p:cBhvr>
                                      <p:to>
                                        <p:strVal val="visible"/>
                                      </p:to>
                                    </p:set>
                                    <p:anim calcmode="lin" valueType="num">
                                      <p:cBhvr>
                                        <p:cTn id="100" dur="1000" fill="hold"/>
                                        <p:tgtEl>
                                          <p:spTgt spid="5"/>
                                        </p:tgtEl>
                                        <p:attrNameLst>
                                          <p:attrName>ppt_w</p:attrName>
                                        </p:attrNameLst>
                                      </p:cBhvr>
                                      <p:tavLst>
                                        <p:tav tm="0">
                                          <p:val>
                                            <p:fltVal val="0"/>
                                          </p:val>
                                        </p:tav>
                                        <p:tav tm="100000">
                                          <p:val>
                                            <p:strVal val="#ppt_w"/>
                                          </p:val>
                                        </p:tav>
                                      </p:tavLst>
                                    </p:anim>
                                    <p:anim calcmode="lin" valueType="num">
                                      <p:cBhvr>
                                        <p:cTn id="101" dur="1000" fill="hold"/>
                                        <p:tgtEl>
                                          <p:spTgt spid="5"/>
                                        </p:tgtEl>
                                        <p:attrNameLst>
                                          <p:attrName>ppt_h</p:attrName>
                                        </p:attrNameLst>
                                      </p:cBhvr>
                                      <p:tavLst>
                                        <p:tav tm="0">
                                          <p:val>
                                            <p:fltVal val="0"/>
                                          </p:val>
                                        </p:tav>
                                        <p:tav tm="100000">
                                          <p:val>
                                            <p:strVal val="#ppt_h"/>
                                          </p:val>
                                        </p:tav>
                                      </p:tavLst>
                                    </p:anim>
                                  </p:childTnLst>
                                </p:cTn>
                              </p:par>
                            </p:childTnLst>
                          </p:cTn>
                        </p:par>
                        <p:par>
                          <p:cTn id="102" fill="hold" nodeType="afterGroup">
                            <p:stCondLst>
                              <p:cond delay="4000"/>
                            </p:stCondLst>
                            <p:childTnLst>
                              <p:par>
                                <p:cTn id="103" presetID="22" presetClass="entr" presetSubtype="4" fill="hold" nodeType="afterEffect">
                                  <p:stCondLst>
                                    <p:cond delay="0"/>
                                  </p:stCondLst>
                                  <p:childTnLst>
                                    <p:set>
                                      <p:cBhvr>
                                        <p:cTn id="104" dur="1" fill="hold">
                                          <p:stCondLst>
                                            <p:cond delay="0"/>
                                          </p:stCondLst>
                                        </p:cTn>
                                        <p:tgtEl>
                                          <p:spTgt spid="7"/>
                                        </p:tgtEl>
                                        <p:attrNameLst>
                                          <p:attrName>style.visibility</p:attrName>
                                        </p:attrNameLst>
                                      </p:cBhvr>
                                      <p:to>
                                        <p:strVal val="visible"/>
                                      </p:to>
                                    </p:set>
                                    <p:animEffect transition="in" filter="wipe(down)">
                                      <p:cBhvr>
                                        <p:cTn id="105" dur="1000"/>
                                        <p:tgtEl>
                                          <p:spTgt spid="7"/>
                                        </p:tgtEl>
                                      </p:cBhvr>
                                    </p:animEffect>
                                  </p:childTnLst>
                                </p:cTn>
                              </p:par>
                            </p:childTnLst>
                          </p:cTn>
                        </p:par>
                        <p:par>
                          <p:cTn id="106" fill="hold" nodeType="afterGroup">
                            <p:stCondLst>
                              <p:cond delay="5000"/>
                            </p:stCondLst>
                            <p:childTnLst>
                              <p:par>
                                <p:cTn id="107" presetID="22" presetClass="entr" presetSubtype="1" fill="hold" grpId="0" nodeType="afterEffect">
                                  <p:stCondLst>
                                    <p:cond delay="0"/>
                                  </p:stCondLst>
                                  <p:childTnLst>
                                    <p:set>
                                      <p:cBhvr>
                                        <p:cTn id="108" dur="1" fill="hold">
                                          <p:stCondLst>
                                            <p:cond delay="0"/>
                                          </p:stCondLst>
                                        </p:cTn>
                                        <p:tgtEl>
                                          <p:spTgt spid="32802"/>
                                        </p:tgtEl>
                                        <p:attrNameLst>
                                          <p:attrName>style.visibility</p:attrName>
                                        </p:attrNameLst>
                                      </p:cBhvr>
                                      <p:to>
                                        <p:strVal val="visible"/>
                                      </p:to>
                                    </p:set>
                                    <p:animEffect transition="in" filter="wipe(up)">
                                      <p:cBhvr>
                                        <p:cTn id="109" dur="1000"/>
                                        <p:tgtEl>
                                          <p:spTgt spid="32802"/>
                                        </p:tgtEl>
                                      </p:cBhvr>
                                    </p:animEffect>
                                  </p:childTnLst>
                                </p:cTn>
                              </p:par>
                            </p:childTnLst>
                          </p:cTn>
                        </p:par>
                        <p:par>
                          <p:cTn id="110" fill="hold" nodeType="afterGroup">
                            <p:stCondLst>
                              <p:cond delay="6000"/>
                            </p:stCondLst>
                            <p:childTnLst>
                              <p:par>
                                <p:cTn id="111" presetID="22" presetClass="entr" presetSubtype="4" fill="hold" grpId="0" nodeType="afterEffect">
                                  <p:stCondLst>
                                    <p:cond delay="0"/>
                                  </p:stCondLst>
                                  <p:childTnLst>
                                    <p:set>
                                      <p:cBhvr>
                                        <p:cTn id="112" dur="1" fill="hold">
                                          <p:stCondLst>
                                            <p:cond delay="0"/>
                                          </p:stCondLst>
                                        </p:cTn>
                                        <p:tgtEl>
                                          <p:spTgt spid="32812"/>
                                        </p:tgtEl>
                                        <p:attrNameLst>
                                          <p:attrName>style.visibility</p:attrName>
                                        </p:attrNameLst>
                                      </p:cBhvr>
                                      <p:to>
                                        <p:strVal val="visible"/>
                                      </p:to>
                                    </p:set>
                                    <p:animEffect transition="in" filter="wipe(down)">
                                      <p:cBhvr>
                                        <p:cTn id="113" dur="1000"/>
                                        <p:tgtEl>
                                          <p:spTgt spid="32812"/>
                                        </p:tgtEl>
                                      </p:cBhvr>
                                    </p:animEffect>
                                  </p:childTnLst>
                                </p:cTn>
                              </p:par>
                            </p:childTnLst>
                          </p:cTn>
                        </p:par>
                        <p:par>
                          <p:cTn id="114" fill="hold" nodeType="afterGroup">
                            <p:stCondLst>
                              <p:cond delay="7000"/>
                            </p:stCondLst>
                            <p:childTnLst>
                              <p:par>
                                <p:cTn id="115" presetID="23" presetClass="entr" presetSubtype="16" fill="hold" grpId="0" nodeType="afterEffect">
                                  <p:stCondLst>
                                    <p:cond delay="0"/>
                                  </p:stCondLst>
                                  <p:childTnLst>
                                    <p:set>
                                      <p:cBhvr>
                                        <p:cTn id="116" dur="1" fill="hold">
                                          <p:stCondLst>
                                            <p:cond delay="0"/>
                                          </p:stCondLst>
                                        </p:cTn>
                                        <p:tgtEl>
                                          <p:spTgt spid="32803"/>
                                        </p:tgtEl>
                                        <p:attrNameLst>
                                          <p:attrName>style.visibility</p:attrName>
                                        </p:attrNameLst>
                                      </p:cBhvr>
                                      <p:to>
                                        <p:strVal val="visible"/>
                                      </p:to>
                                    </p:set>
                                    <p:anim calcmode="lin" valueType="num">
                                      <p:cBhvr>
                                        <p:cTn id="117" dur="1000" fill="hold"/>
                                        <p:tgtEl>
                                          <p:spTgt spid="32803"/>
                                        </p:tgtEl>
                                        <p:attrNameLst>
                                          <p:attrName>ppt_w</p:attrName>
                                        </p:attrNameLst>
                                      </p:cBhvr>
                                      <p:tavLst>
                                        <p:tav tm="0">
                                          <p:val>
                                            <p:fltVal val="0"/>
                                          </p:val>
                                        </p:tav>
                                        <p:tav tm="100000">
                                          <p:val>
                                            <p:strVal val="#ppt_w"/>
                                          </p:val>
                                        </p:tav>
                                      </p:tavLst>
                                    </p:anim>
                                    <p:anim calcmode="lin" valueType="num">
                                      <p:cBhvr>
                                        <p:cTn id="118" dur="1000" fill="hold"/>
                                        <p:tgtEl>
                                          <p:spTgt spid="32803"/>
                                        </p:tgtEl>
                                        <p:attrNameLst>
                                          <p:attrName>ppt_h</p:attrName>
                                        </p:attrNameLst>
                                      </p:cBhvr>
                                      <p:tavLst>
                                        <p:tav tm="0">
                                          <p:val>
                                            <p:fltVal val="0"/>
                                          </p:val>
                                        </p:tav>
                                        <p:tav tm="100000">
                                          <p:val>
                                            <p:strVal val="#ppt_h"/>
                                          </p:val>
                                        </p:tav>
                                      </p:tavLst>
                                    </p:anim>
                                  </p:childTnLst>
                                </p:cTn>
                              </p:par>
                            </p:childTnLst>
                          </p:cTn>
                        </p:par>
                        <p:par>
                          <p:cTn id="119" fill="hold" nodeType="afterGroup">
                            <p:stCondLst>
                              <p:cond delay="8000"/>
                            </p:stCondLst>
                            <p:childTnLst>
                              <p:par>
                                <p:cTn id="120" presetID="23" presetClass="entr" presetSubtype="16" fill="hold" nodeType="afterEffect">
                                  <p:stCondLst>
                                    <p:cond delay="0"/>
                                  </p:stCondLst>
                                  <p:childTnLst>
                                    <p:set>
                                      <p:cBhvr>
                                        <p:cTn id="121" dur="1" fill="hold">
                                          <p:stCondLst>
                                            <p:cond delay="0"/>
                                          </p:stCondLst>
                                        </p:cTn>
                                        <p:tgtEl>
                                          <p:spTgt spid="4"/>
                                        </p:tgtEl>
                                        <p:attrNameLst>
                                          <p:attrName>style.visibility</p:attrName>
                                        </p:attrNameLst>
                                      </p:cBhvr>
                                      <p:to>
                                        <p:strVal val="visible"/>
                                      </p:to>
                                    </p:set>
                                    <p:anim calcmode="lin" valueType="num">
                                      <p:cBhvr>
                                        <p:cTn id="122" dur="1000" fill="hold"/>
                                        <p:tgtEl>
                                          <p:spTgt spid="4"/>
                                        </p:tgtEl>
                                        <p:attrNameLst>
                                          <p:attrName>ppt_w</p:attrName>
                                        </p:attrNameLst>
                                      </p:cBhvr>
                                      <p:tavLst>
                                        <p:tav tm="0">
                                          <p:val>
                                            <p:fltVal val="0"/>
                                          </p:val>
                                        </p:tav>
                                        <p:tav tm="100000">
                                          <p:val>
                                            <p:strVal val="#ppt_w"/>
                                          </p:val>
                                        </p:tav>
                                      </p:tavLst>
                                    </p:anim>
                                    <p:anim calcmode="lin" valueType="num">
                                      <p:cBhvr>
                                        <p:cTn id="123" dur="1000" fill="hold"/>
                                        <p:tgtEl>
                                          <p:spTgt spid="4"/>
                                        </p:tgtEl>
                                        <p:attrNameLst>
                                          <p:attrName>ppt_h</p:attrName>
                                        </p:attrNameLst>
                                      </p:cBhvr>
                                      <p:tavLst>
                                        <p:tav tm="0">
                                          <p:val>
                                            <p:fltVal val="0"/>
                                          </p:val>
                                        </p:tav>
                                        <p:tav tm="100000">
                                          <p:val>
                                            <p:strVal val="#ppt_h"/>
                                          </p:val>
                                        </p:tav>
                                      </p:tavLst>
                                    </p:anim>
                                  </p:childTnLst>
                                </p:cTn>
                              </p:par>
                            </p:childTnLst>
                          </p:cTn>
                        </p:par>
                        <p:par>
                          <p:cTn id="124" fill="hold" nodeType="afterGroup">
                            <p:stCondLst>
                              <p:cond delay="9000"/>
                            </p:stCondLst>
                            <p:childTnLst>
                              <p:par>
                                <p:cTn id="125" presetID="22" presetClass="entr" presetSubtype="4" fill="hold" nodeType="after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wipe(down)">
                                      <p:cBhvr>
                                        <p:cTn id="127" dur="1000"/>
                                        <p:tgtEl>
                                          <p:spTgt spid="9"/>
                                        </p:tgtEl>
                                      </p:cBhvr>
                                    </p:animEffect>
                                  </p:childTnLst>
                                </p:cTn>
                              </p:par>
                            </p:childTnLst>
                          </p:cTn>
                        </p:par>
                        <p:par>
                          <p:cTn id="128" fill="hold" nodeType="afterGroup">
                            <p:stCondLst>
                              <p:cond delay="10000"/>
                            </p:stCondLst>
                            <p:childTnLst>
                              <p:par>
                                <p:cTn id="129" presetID="23" presetClass="entr" presetSubtype="16"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 calcmode="lin" valueType="num">
                                      <p:cBhvr>
                                        <p:cTn id="131" dur="1000" fill="hold"/>
                                        <p:tgtEl>
                                          <p:spTgt spid="55"/>
                                        </p:tgtEl>
                                        <p:attrNameLst>
                                          <p:attrName>ppt_w</p:attrName>
                                        </p:attrNameLst>
                                      </p:cBhvr>
                                      <p:tavLst>
                                        <p:tav tm="0">
                                          <p:val>
                                            <p:fltVal val="0"/>
                                          </p:val>
                                        </p:tav>
                                        <p:tav tm="100000">
                                          <p:val>
                                            <p:strVal val="#ppt_w"/>
                                          </p:val>
                                        </p:tav>
                                      </p:tavLst>
                                    </p:anim>
                                    <p:anim calcmode="lin" valueType="num">
                                      <p:cBhvr>
                                        <p:cTn id="132" dur="1000" fill="hold"/>
                                        <p:tgtEl>
                                          <p:spTgt spid="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5" grpId="0" animBg="1"/>
      <p:bldP spid="32784" grpId="0" animBg="1"/>
      <p:bldP spid="32787" grpId="0" animBg="1"/>
      <p:bldP spid="21" grpId="0" animBg="1"/>
      <p:bldP spid="22" grpId="0" animBg="1"/>
      <p:bldP spid="32791" grpId="0" animBg="1"/>
      <p:bldP spid="32794" grpId="0" animBg="1"/>
      <p:bldP spid="32799" grpId="0" animBg="1"/>
      <p:bldP spid="32801" grpId="0" animBg="1"/>
      <p:bldP spid="32802" grpId="0" animBg="1"/>
      <p:bldP spid="32803" grpId="0" animBg="1"/>
      <p:bldP spid="36" grpId="0" animBg="1"/>
      <p:bldP spid="32806" grpId="0" animBg="1"/>
      <p:bldP spid="32811" grpId="0"/>
      <p:bldP spid="32811" grpId="1"/>
      <p:bldP spid="32812" grpId="0"/>
      <p:bldP spid="32814" grpId="0"/>
      <p:bldP spid="32817" grpId="0"/>
      <p:bldP spid="32818" grpId="0"/>
      <p:bldP spid="32819" grpId="0"/>
      <p:bldP spid="328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26627"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Government Intervention</a:t>
            </a:r>
          </a:p>
        </p:txBody>
      </p:sp>
      <p:sp>
        <p:nvSpPr>
          <p:cNvPr id="26628" name="Rectangle 3"/>
          <p:cNvSpPr>
            <a:spLocks noGrp="1" noChangeArrowheads="1"/>
          </p:cNvSpPr>
          <p:nvPr>
            <p:ph type="body" idx="1"/>
          </p:nvPr>
        </p:nvSpPr>
        <p:spPr>
          <a:xfrm>
            <a:off x="457200" y="990600"/>
            <a:ext cx="8229600" cy="4525963"/>
          </a:xfrm>
        </p:spPr>
        <p:txBody>
          <a:bodyPr/>
          <a:lstStyle/>
          <a:p>
            <a:pPr eaLnBrk="1" hangingPunct="1">
              <a:buClr>
                <a:srgbClr val="3399FF"/>
              </a:buClr>
              <a:buSzPct val="125000"/>
            </a:pPr>
            <a:r>
              <a:rPr lang="en-US" sz="3600" smtClean="0"/>
              <a:t>Correct negative externalities</a:t>
            </a:r>
          </a:p>
          <a:p>
            <a:pPr lvl="1" eaLnBrk="1" hangingPunct="1">
              <a:buClr>
                <a:srgbClr val="3399FF"/>
              </a:buClr>
              <a:buSzPct val="125000"/>
              <a:buFont typeface="Arial" charset="0"/>
              <a:buChar char="•"/>
            </a:pPr>
            <a:r>
              <a:rPr lang="en-US" sz="3600" smtClean="0"/>
              <a:t>Direct controls</a:t>
            </a:r>
          </a:p>
          <a:p>
            <a:pPr lvl="1" eaLnBrk="1" hangingPunct="1">
              <a:buClr>
                <a:srgbClr val="3399FF"/>
              </a:buClr>
              <a:buSzPct val="125000"/>
              <a:buFont typeface="Arial" charset="0"/>
              <a:buChar char="•"/>
            </a:pPr>
            <a:r>
              <a:rPr lang="en-US" sz="3600" smtClean="0"/>
              <a:t>Specific taxes</a:t>
            </a:r>
          </a:p>
          <a:p>
            <a:pPr eaLnBrk="1" hangingPunct="1">
              <a:buClr>
                <a:srgbClr val="3399FF"/>
              </a:buClr>
              <a:buSzPct val="125000"/>
            </a:pPr>
            <a:r>
              <a:rPr lang="en-US" sz="3600" smtClean="0"/>
              <a:t>Correct positive externalities</a:t>
            </a:r>
          </a:p>
          <a:p>
            <a:pPr lvl="1" eaLnBrk="1" hangingPunct="1">
              <a:buClr>
                <a:srgbClr val="3399FF"/>
              </a:buClr>
              <a:buSzPct val="125000"/>
              <a:buFont typeface="Arial" charset="0"/>
              <a:buChar char="•"/>
            </a:pPr>
            <a:r>
              <a:rPr lang="en-US" sz="3600" smtClean="0"/>
              <a:t>Subsidies and government provision</a:t>
            </a:r>
          </a:p>
          <a:p>
            <a:pPr lvl="1" eaLnBrk="1" hangingPunct="1">
              <a:buClr>
                <a:srgbClr val="3399FF"/>
              </a:buClr>
              <a:buSzPct val="125000"/>
            </a:pPr>
            <a:endParaRPr lang="en-US" sz="3600" smtClean="0"/>
          </a:p>
        </p:txBody>
      </p:sp>
      <p:sp>
        <p:nvSpPr>
          <p:cNvPr id="26629"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26630" name="Rectangle 6"/>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E75AB0C5-8040-46B8-8F3B-F7CA3123D6A2}" type="slidenum">
              <a:rPr lang="en-US" sz="1400">
                <a:solidFill>
                  <a:schemeClr val="bg1"/>
                </a:solidFill>
                <a:cs typeface="Arial" charset="0"/>
              </a:rPr>
              <a:pPr eaLnBrk="1" hangingPunct="1"/>
              <a:t>25</a:t>
            </a:fld>
            <a:endParaRPr lang="en-US" sz="1400">
              <a:solidFill>
                <a:schemeClr val="bg1"/>
              </a:solidFill>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0" descr="gridli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4088" y="1752600"/>
            <a:ext cx="2994025"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9" descr="gridli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6663" y="1752600"/>
            <a:ext cx="2994025"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27653"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Government Intervention</a:t>
            </a:r>
          </a:p>
        </p:txBody>
      </p:sp>
      <p:sp>
        <p:nvSpPr>
          <p:cNvPr id="27654"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27655" name="Rectangle 5"/>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LO4</a:t>
            </a:r>
          </a:p>
        </p:txBody>
      </p:sp>
      <p:sp>
        <p:nvSpPr>
          <p:cNvPr id="8" name="Text Box 5"/>
          <p:cNvSpPr txBox="1">
            <a:spLocks noChangeArrowheads="1"/>
          </p:cNvSpPr>
          <p:nvPr/>
        </p:nvSpPr>
        <p:spPr bwMode="auto">
          <a:xfrm>
            <a:off x="1304925" y="4448175"/>
            <a:ext cx="2925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t>(a)</a:t>
            </a:r>
          </a:p>
          <a:p>
            <a:pPr algn="ctr" eaLnBrk="1" hangingPunct="1"/>
            <a:r>
              <a:rPr lang="en-US" sz="2000" b="1"/>
              <a:t>Negative  Externalities</a:t>
            </a:r>
          </a:p>
        </p:txBody>
      </p:sp>
      <p:sp>
        <p:nvSpPr>
          <p:cNvPr id="13" name="Line 13"/>
          <p:cNvSpPr>
            <a:spLocks noChangeShapeType="1"/>
          </p:cNvSpPr>
          <p:nvPr/>
        </p:nvSpPr>
        <p:spPr bwMode="auto">
          <a:xfrm>
            <a:off x="1263650" y="1946275"/>
            <a:ext cx="2078038" cy="1455738"/>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Text Box 14"/>
          <p:cNvSpPr txBox="1">
            <a:spLocks noChangeArrowheads="1"/>
          </p:cNvSpPr>
          <p:nvPr/>
        </p:nvSpPr>
        <p:spPr bwMode="auto">
          <a:xfrm>
            <a:off x="3246438" y="3208338"/>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D</a:t>
            </a:r>
          </a:p>
        </p:txBody>
      </p:sp>
      <p:sp>
        <p:nvSpPr>
          <p:cNvPr id="15" name="Line 15"/>
          <p:cNvSpPr>
            <a:spLocks noChangeShapeType="1"/>
          </p:cNvSpPr>
          <p:nvPr/>
        </p:nvSpPr>
        <p:spPr bwMode="auto">
          <a:xfrm flipV="1">
            <a:off x="1250950" y="2509838"/>
            <a:ext cx="2370138" cy="836612"/>
          </a:xfrm>
          <a:prstGeom prst="line">
            <a:avLst/>
          </a:prstGeom>
          <a:noFill/>
          <a:ln w="5715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6"/>
          <p:cNvSpPr>
            <a:spLocks noChangeShapeType="1"/>
          </p:cNvSpPr>
          <p:nvPr/>
        </p:nvSpPr>
        <p:spPr bwMode="auto">
          <a:xfrm flipV="1">
            <a:off x="1258888" y="2017713"/>
            <a:ext cx="2370137" cy="836612"/>
          </a:xfrm>
          <a:prstGeom prst="line">
            <a:avLst/>
          </a:prstGeom>
          <a:noFill/>
          <a:ln w="5715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Text Box 17"/>
          <p:cNvSpPr txBox="1">
            <a:spLocks noChangeArrowheads="1"/>
          </p:cNvSpPr>
          <p:nvPr/>
        </p:nvSpPr>
        <p:spPr bwMode="auto">
          <a:xfrm>
            <a:off x="3554413" y="2305050"/>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S</a:t>
            </a:r>
          </a:p>
        </p:txBody>
      </p:sp>
      <p:sp>
        <p:nvSpPr>
          <p:cNvPr id="18" name="Text Box 18"/>
          <p:cNvSpPr txBox="1">
            <a:spLocks noChangeArrowheads="1"/>
          </p:cNvSpPr>
          <p:nvPr/>
        </p:nvSpPr>
        <p:spPr bwMode="auto">
          <a:xfrm>
            <a:off x="3529013" y="1812925"/>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S</a:t>
            </a:r>
            <a:r>
              <a:rPr lang="en-US" sz="1600" b="1" i="1" baseline="-25000"/>
              <a:t>t</a:t>
            </a:r>
          </a:p>
        </p:txBody>
      </p:sp>
      <p:sp>
        <p:nvSpPr>
          <p:cNvPr id="19" name="Line 21"/>
          <p:cNvSpPr>
            <a:spLocks noChangeShapeType="1"/>
          </p:cNvSpPr>
          <p:nvPr/>
        </p:nvSpPr>
        <p:spPr bwMode="auto">
          <a:xfrm>
            <a:off x="2081213" y="2544763"/>
            <a:ext cx="0" cy="12065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22"/>
          <p:cNvSpPr>
            <a:spLocks noChangeShapeType="1"/>
          </p:cNvSpPr>
          <p:nvPr/>
        </p:nvSpPr>
        <p:spPr bwMode="auto">
          <a:xfrm>
            <a:off x="2544763" y="2871788"/>
            <a:ext cx="0" cy="8794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Oval 19"/>
          <p:cNvSpPr>
            <a:spLocks noChangeArrowheads="1"/>
          </p:cNvSpPr>
          <p:nvPr/>
        </p:nvSpPr>
        <p:spPr bwMode="auto">
          <a:xfrm>
            <a:off x="2482850" y="2811463"/>
            <a:ext cx="136525" cy="136525"/>
          </a:xfrm>
          <a:prstGeom prst="ellipse">
            <a:avLst/>
          </a:prstGeom>
          <a:solidFill>
            <a:schemeClr val="bg1"/>
          </a:solidFill>
          <a:ln w="19050">
            <a:solidFill>
              <a:schemeClr val="tx1"/>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sp>
        <p:nvSpPr>
          <p:cNvPr id="22" name="Oval 20"/>
          <p:cNvSpPr>
            <a:spLocks noChangeArrowheads="1"/>
          </p:cNvSpPr>
          <p:nvPr/>
        </p:nvSpPr>
        <p:spPr bwMode="auto">
          <a:xfrm>
            <a:off x="2012950" y="2486025"/>
            <a:ext cx="136525" cy="136525"/>
          </a:xfrm>
          <a:prstGeom prst="ellipse">
            <a:avLst/>
          </a:prstGeom>
          <a:solidFill>
            <a:schemeClr val="bg1"/>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sp>
        <p:nvSpPr>
          <p:cNvPr id="23" name="AutoShape 23"/>
          <p:cNvSpPr>
            <a:spLocks/>
          </p:cNvSpPr>
          <p:nvPr/>
        </p:nvSpPr>
        <p:spPr bwMode="auto">
          <a:xfrm rot="-5400000">
            <a:off x="2227262" y="3100388"/>
            <a:ext cx="169863" cy="452438"/>
          </a:xfrm>
          <a:prstGeom prst="leftBrace">
            <a:avLst>
              <a:gd name="adj1" fmla="val 22196"/>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24" name="Text Box 24"/>
          <p:cNvSpPr txBox="1">
            <a:spLocks noChangeArrowheads="1"/>
          </p:cNvSpPr>
          <p:nvPr/>
        </p:nvSpPr>
        <p:spPr bwMode="auto">
          <a:xfrm>
            <a:off x="2700338" y="3479800"/>
            <a:ext cx="1611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Overallocation</a:t>
            </a:r>
          </a:p>
        </p:txBody>
      </p:sp>
      <p:sp>
        <p:nvSpPr>
          <p:cNvPr id="25" name="Line 25"/>
          <p:cNvSpPr>
            <a:spLocks noChangeShapeType="1"/>
          </p:cNvSpPr>
          <p:nvPr/>
        </p:nvSpPr>
        <p:spPr bwMode="auto">
          <a:xfrm flipH="1" flipV="1">
            <a:off x="2297113" y="3448050"/>
            <a:ext cx="473075" cy="179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AutoShape 26"/>
          <p:cNvSpPr>
            <a:spLocks/>
          </p:cNvSpPr>
          <p:nvPr/>
        </p:nvSpPr>
        <p:spPr bwMode="auto">
          <a:xfrm>
            <a:off x="2990850" y="2197100"/>
            <a:ext cx="169863" cy="452438"/>
          </a:xfrm>
          <a:prstGeom prst="leftBrace">
            <a:avLst>
              <a:gd name="adj1" fmla="val 22196"/>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Text Box 27"/>
          <p:cNvSpPr txBox="1">
            <a:spLocks noChangeArrowheads="1"/>
          </p:cNvSpPr>
          <p:nvPr/>
        </p:nvSpPr>
        <p:spPr bwMode="auto">
          <a:xfrm>
            <a:off x="1633538" y="1447800"/>
            <a:ext cx="1555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Negative</a:t>
            </a:r>
          </a:p>
          <a:p>
            <a:pPr algn="ctr" eaLnBrk="1" hangingPunct="1"/>
            <a:r>
              <a:rPr lang="en-US" b="1"/>
              <a:t>Externalities</a:t>
            </a:r>
          </a:p>
        </p:txBody>
      </p:sp>
      <p:sp>
        <p:nvSpPr>
          <p:cNvPr id="28" name="Line 28"/>
          <p:cNvSpPr>
            <a:spLocks noChangeShapeType="1"/>
          </p:cNvSpPr>
          <p:nvPr/>
        </p:nvSpPr>
        <p:spPr bwMode="auto">
          <a:xfrm rot="2700000">
            <a:off x="2468562" y="2189163"/>
            <a:ext cx="5873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Text Box 43"/>
          <p:cNvSpPr txBox="1">
            <a:spLocks noChangeArrowheads="1"/>
          </p:cNvSpPr>
          <p:nvPr/>
        </p:nvSpPr>
        <p:spPr bwMode="auto">
          <a:xfrm>
            <a:off x="1858963" y="3810000"/>
            <a:ext cx="458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a:t>Q</a:t>
            </a:r>
            <a:r>
              <a:rPr lang="en-US" b="1" i="1" baseline="-25000"/>
              <a:t>o</a:t>
            </a:r>
          </a:p>
        </p:txBody>
      </p:sp>
      <p:sp>
        <p:nvSpPr>
          <p:cNvPr id="45" name="Text Box 45"/>
          <p:cNvSpPr txBox="1">
            <a:spLocks noChangeArrowheads="1"/>
          </p:cNvSpPr>
          <p:nvPr/>
        </p:nvSpPr>
        <p:spPr bwMode="auto">
          <a:xfrm>
            <a:off x="2322513" y="3810000"/>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a:t>Q</a:t>
            </a:r>
            <a:r>
              <a:rPr lang="en-US" b="1" i="1" baseline="-25000"/>
              <a:t>e</a:t>
            </a:r>
          </a:p>
        </p:txBody>
      </p:sp>
      <p:grpSp>
        <p:nvGrpSpPr>
          <p:cNvPr id="2" name="Group 51"/>
          <p:cNvGrpSpPr>
            <a:grpSpLocks/>
          </p:cNvGrpSpPr>
          <p:nvPr/>
        </p:nvGrpSpPr>
        <p:grpSpPr bwMode="auto">
          <a:xfrm>
            <a:off x="938213" y="1511300"/>
            <a:ext cx="3460750" cy="2636838"/>
            <a:chOff x="1171" y="891"/>
            <a:chExt cx="2180" cy="1661"/>
          </a:xfrm>
        </p:grpSpPr>
        <p:sp>
          <p:nvSpPr>
            <p:cNvPr id="27705" name="Text Box 9"/>
            <p:cNvSpPr txBox="1">
              <a:spLocks noChangeArrowheads="1"/>
            </p:cNvSpPr>
            <p:nvPr/>
          </p:nvSpPr>
          <p:spPr bwMode="auto">
            <a:xfrm>
              <a:off x="1171" y="891"/>
              <a:ext cx="21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a:t>P</a:t>
              </a:r>
            </a:p>
          </p:txBody>
        </p:sp>
        <p:sp>
          <p:nvSpPr>
            <p:cNvPr id="27706" name="Text Box 11"/>
            <p:cNvSpPr txBox="1">
              <a:spLocks noChangeArrowheads="1"/>
            </p:cNvSpPr>
            <p:nvPr/>
          </p:nvSpPr>
          <p:spPr bwMode="auto">
            <a:xfrm>
              <a:off x="1211" y="2240"/>
              <a:ext cx="1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0</a:t>
              </a:r>
            </a:p>
          </p:txBody>
        </p:sp>
        <p:sp>
          <p:nvSpPr>
            <p:cNvPr id="27707" name="Text Box 47"/>
            <p:cNvSpPr txBox="1">
              <a:spLocks noChangeArrowheads="1"/>
            </p:cNvSpPr>
            <p:nvPr/>
          </p:nvSpPr>
          <p:spPr bwMode="auto">
            <a:xfrm>
              <a:off x="3122" y="2319"/>
              <a:ext cx="22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a:t>Q</a:t>
              </a:r>
            </a:p>
          </p:txBody>
        </p:sp>
      </p:grpSp>
      <p:sp>
        <p:nvSpPr>
          <p:cNvPr id="56" name="Isosceles Triangle 55"/>
          <p:cNvSpPr>
            <a:spLocks noChangeArrowheads="1"/>
          </p:cNvSpPr>
          <p:nvPr/>
        </p:nvSpPr>
        <p:spPr bwMode="auto">
          <a:xfrm rot="-5220000">
            <a:off x="2097088" y="2362200"/>
            <a:ext cx="457200" cy="457200"/>
          </a:xfrm>
          <a:prstGeom prst="triangle">
            <a:avLst>
              <a:gd name="adj" fmla="val 50000"/>
            </a:avLst>
          </a:prstGeom>
          <a:solidFill>
            <a:srgbClr val="B2B2B2"/>
          </a:solidFill>
          <a:ln w="25400" algn="ctr">
            <a:solidFill>
              <a:schemeClr val="bg2"/>
            </a:solidFill>
            <a:miter lim="800000"/>
            <a:headEnd/>
            <a:tailEnd/>
          </a:ln>
        </p:spPr>
        <p:txBody>
          <a:bodyPr rot="10800000" anchor="ctr"/>
          <a:lstStyle/>
          <a:p>
            <a:pPr algn="ctr">
              <a:defRPr/>
            </a:pPr>
            <a:endParaRPr lang="en-US">
              <a:solidFill>
                <a:schemeClr val="lt1"/>
              </a:solidFill>
              <a:latin typeface="+mn-lt"/>
            </a:endParaRPr>
          </a:p>
        </p:txBody>
      </p:sp>
      <p:sp>
        <p:nvSpPr>
          <p:cNvPr id="57" name="TextBox 56"/>
          <p:cNvSpPr txBox="1">
            <a:spLocks noChangeArrowheads="1"/>
          </p:cNvSpPr>
          <p:nvPr/>
        </p:nvSpPr>
        <p:spPr bwMode="auto">
          <a:xfrm>
            <a:off x="1944688" y="2133600"/>
            <a:ext cx="30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a</a:t>
            </a:r>
          </a:p>
        </p:txBody>
      </p:sp>
      <p:sp>
        <p:nvSpPr>
          <p:cNvPr id="58" name="TextBox 57"/>
          <p:cNvSpPr txBox="1">
            <a:spLocks noChangeArrowheads="1"/>
          </p:cNvSpPr>
          <p:nvPr/>
        </p:nvSpPr>
        <p:spPr bwMode="auto">
          <a:xfrm>
            <a:off x="2478088" y="2895600"/>
            <a:ext cx="30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c</a:t>
            </a:r>
          </a:p>
        </p:txBody>
      </p:sp>
      <p:sp>
        <p:nvSpPr>
          <p:cNvPr id="60" name="TextBox 59"/>
          <p:cNvSpPr txBox="1">
            <a:spLocks noChangeArrowheads="1"/>
          </p:cNvSpPr>
          <p:nvPr/>
        </p:nvSpPr>
        <p:spPr bwMode="auto">
          <a:xfrm>
            <a:off x="2401888" y="1981200"/>
            <a:ext cx="30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b</a:t>
            </a:r>
          </a:p>
        </p:txBody>
      </p:sp>
      <p:sp>
        <p:nvSpPr>
          <p:cNvPr id="63" name="Oval 20"/>
          <p:cNvSpPr>
            <a:spLocks noChangeArrowheads="1"/>
          </p:cNvSpPr>
          <p:nvPr/>
        </p:nvSpPr>
        <p:spPr bwMode="auto">
          <a:xfrm>
            <a:off x="2493963" y="2286000"/>
            <a:ext cx="136525" cy="136525"/>
          </a:xfrm>
          <a:prstGeom prst="ellipse">
            <a:avLst/>
          </a:prstGeom>
          <a:solidFill>
            <a:schemeClr val="tx1"/>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sp>
        <p:nvSpPr>
          <p:cNvPr id="65" name="Text Box 5"/>
          <p:cNvSpPr txBox="1">
            <a:spLocks noChangeArrowheads="1"/>
          </p:cNvSpPr>
          <p:nvPr/>
        </p:nvSpPr>
        <p:spPr bwMode="auto">
          <a:xfrm>
            <a:off x="4687888" y="4448175"/>
            <a:ext cx="32369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t>(b)</a:t>
            </a:r>
          </a:p>
          <a:p>
            <a:pPr algn="ctr" eaLnBrk="1" hangingPunct="1"/>
            <a:r>
              <a:rPr lang="en-US" sz="2000" b="1"/>
              <a:t>Correct externality with tax</a:t>
            </a:r>
          </a:p>
        </p:txBody>
      </p:sp>
      <p:sp>
        <p:nvSpPr>
          <p:cNvPr id="66" name="Rectangle 7"/>
          <p:cNvSpPr>
            <a:spLocks noChangeArrowheads="1"/>
          </p:cNvSpPr>
          <p:nvPr/>
        </p:nvSpPr>
        <p:spPr bwMode="auto">
          <a:xfrm>
            <a:off x="4768850" y="1752600"/>
            <a:ext cx="2981325" cy="2066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 name="Line 13"/>
          <p:cNvSpPr>
            <a:spLocks noChangeShapeType="1"/>
          </p:cNvSpPr>
          <p:nvPr/>
        </p:nvSpPr>
        <p:spPr bwMode="auto">
          <a:xfrm>
            <a:off x="4760913" y="1946275"/>
            <a:ext cx="2078037" cy="1455738"/>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Text Box 14"/>
          <p:cNvSpPr txBox="1">
            <a:spLocks noChangeArrowheads="1"/>
          </p:cNvSpPr>
          <p:nvPr/>
        </p:nvSpPr>
        <p:spPr bwMode="auto">
          <a:xfrm>
            <a:off x="6756400" y="3208338"/>
            <a:ext cx="35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a:t>D</a:t>
            </a:r>
          </a:p>
        </p:txBody>
      </p:sp>
      <p:sp>
        <p:nvSpPr>
          <p:cNvPr id="69" name="Line 15"/>
          <p:cNvSpPr>
            <a:spLocks noChangeShapeType="1"/>
          </p:cNvSpPr>
          <p:nvPr/>
        </p:nvSpPr>
        <p:spPr bwMode="auto">
          <a:xfrm flipV="1">
            <a:off x="4786313" y="2509838"/>
            <a:ext cx="2370137" cy="836612"/>
          </a:xfrm>
          <a:prstGeom prst="line">
            <a:avLst/>
          </a:prstGeom>
          <a:noFill/>
          <a:ln w="57150">
            <a:solidFill>
              <a:srgbClr val="A50021">
                <a:alpha val="39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16"/>
          <p:cNvSpPr>
            <a:spLocks noChangeShapeType="1"/>
          </p:cNvSpPr>
          <p:nvPr/>
        </p:nvSpPr>
        <p:spPr bwMode="auto">
          <a:xfrm flipV="1">
            <a:off x="4794250" y="2017713"/>
            <a:ext cx="2370138" cy="836612"/>
          </a:xfrm>
          <a:prstGeom prst="line">
            <a:avLst/>
          </a:prstGeom>
          <a:noFill/>
          <a:ln w="5715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Text Box 17"/>
          <p:cNvSpPr txBox="1">
            <a:spLocks noChangeArrowheads="1"/>
          </p:cNvSpPr>
          <p:nvPr/>
        </p:nvSpPr>
        <p:spPr bwMode="auto">
          <a:xfrm>
            <a:off x="7064375" y="230505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a:t>S</a:t>
            </a:r>
          </a:p>
        </p:txBody>
      </p:sp>
      <p:sp>
        <p:nvSpPr>
          <p:cNvPr id="72" name="Text Box 18"/>
          <p:cNvSpPr txBox="1">
            <a:spLocks noChangeArrowheads="1"/>
          </p:cNvSpPr>
          <p:nvPr/>
        </p:nvSpPr>
        <p:spPr bwMode="auto">
          <a:xfrm>
            <a:off x="7038975" y="1812925"/>
            <a:ext cx="390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a:t>S</a:t>
            </a:r>
            <a:r>
              <a:rPr lang="en-US" b="1" i="1" baseline="-25000"/>
              <a:t>t</a:t>
            </a:r>
          </a:p>
        </p:txBody>
      </p:sp>
      <p:sp>
        <p:nvSpPr>
          <p:cNvPr id="73" name="Line 21"/>
          <p:cNvSpPr>
            <a:spLocks noChangeShapeType="1"/>
          </p:cNvSpPr>
          <p:nvPr/>
        </p:nvSpPr>
        <p:spPr bwMode="auto">
          <a:xfrm>
            <a:off x="5591175" y="2544763"/>
            <a:ext cx="0" cy="12065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 name="Line 22"/>
          <p:cNvSpPr>
            <a:spLocks noChangeShapeType="1"/>
          </p:cNvSpPr>
          <p:nvPr/>
        </p:nvSpPr>
        <p:spPr bwMode="auto">
          <a:xfrm>
            <a:off x="6054725" y="2871788"/>
            <a:ext cx="0" cy="8794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 name="Oval 19"/>
          <p:cNvSpPr>
            <a:spLocks noChangeArrowheads="1"/>
          </p:cNvSpPr>
          <p:nvPr/>
        </p:nvSpPr>
        <p:spPr bwMode="auto">
          <a:xfrm>
            <a:off x="5992813" y="2811463"/>
            <a:ext cx="136525" cy="136525"/>
          </a:xfrm>
          <a:prstGeom prst="ellipse">
            <a:avLst/>
          </a:prstGeom>
          <a:solidFill>
            <a:schemeClr val="bg1"/>
          </a:solidFill>
          <a:ln w="19050">
            <a:solidFill>
              <a:schemeClr val="tx1"/>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sp>
        <p:nvSpPr>
          <p:cNvPr id="76" name="Oval 20"/>
          <p:cNvSpPr>
            <a:spLocks noChangeArrowheads="1"/>
          </p:cNvSpPr>
          <p:nvPr/>
        </p:nvSpPr>
        <p:spPr bwMode="auto">
          <a:xfrm>
            <a:off x="5522913" y="2486025"/>
            <a:ext cx="136525" cy="136525"/>
          </a:xfrm>
          <a:prstGeom prst="ellipse">
            <a:avLst/>
          </a:prstGeom>
          <a:solidFill>
            <a:schemeClr val="bg1"/>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sp>
        <p:nvSpPr>
          <p:cNvPr id="80" name="AutoShape 26"/>
          <p:cNvSpPr>
            <a:spLocks/>
          </p:cNvSpPr>
          <p:nvPr/>
        </p:nvSpPr>
        <p:spPr bwMode="auto">
          <a:xfrm flipH="1" flipV="1">
            <a:off x="4840288" y="2824163"/>
            <a:ext cx="169862" cy="452437"/>
          </a:xfrm>
          <a:prstGeom prst="leftBrace">
            <a:avLst>
              <a:gd name="adj1" fmla="val 22196"/>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83" name="Text Box 43"/>
          <p:cNvSpPr txBox="1">
            <a:spLocks noChangeArrowheads="1"/>
          </p:cNvSpPr>
          <p:nvPr/>
        </p:nvSpPr>
        <p:spPr bwMode="auto">
          <a:xfrm>
            <a:off x="5368925" y="3810000"/>
            <a:ext cx="458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a:t>Q</a:t>
            </a:r>
            <a:r>
              <a:rPr lang="en-US" b="1" i="1" baseline="-25000"/>
              <a:t>o</a:t>
            </a:r>
          </a:p>
        </p:txBody>
      </p:sp>
      <p:sp>
        <p:nvSpPr>
          <p:cNvPr id="84" name="Text Box 45"/>
          <p:cNvSpPr txBox="1">
            <a:spLocks noChangeArrowheads="1"/>
          </p:cNvSpPr>
          <p:nvPr/>
        </p:nvSpPr>
        <p:spPr bwMode="auto">
          <a:xfrm>
            <a:off x="5832475" y="3810000"/>
            <a:ext cx="449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a:t>Q</a:t>
            </a:r>
            <a:r>
              <a:rPr lang="en-US" b="1" i="1" baseline="-25000"/>
              <a:t>e</a:t>
            </a:r>
          </a:p>
        </p:txBody>
      </p:sp>
      <p:grpSp>
        <p:nvGrpSpPr>
          <p:cNvPr id="3" name="Group 51"/>
          <p:cNvGrpSpPr>
            <a:grpSpLocks/>
          </p:cNvGrpSpPr>
          <p:nvPr/>
        </p:nvGrpSpPr>
        <p:grpSpPr bwMode="auto">
          <a:xfrm>
            <a:off x="4448175" y="1511300"/>
            <a:ext cx="3460750" cy="2755900"/>
            <a:chOff x="1171" y="891"/>
            <a:chExt cx="2180" cy="1736"/>
          </a:xfrm>
        </p:grpSpPr>
        <p:sp>
          <p:nvSpPr>
            <p:cNvPr id="27702" name="Text Box 9"/>
            <p:cNvSpPr txBox="1">
              <a:spLocks noChangeArrowheads="1"/>
            </p:cNvSpPr>
            <p:nvPr/>
          </p:nvSpPr>
          <p:spPr bwMode="auto">
            <a:xfrm>
              <a:off x="1171" y="891"/>
              <a:ext cx="21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a:t>P</a:t>
              </a:r>
            </a:p>
          </p:txBody>
        </p:sp>
        <p:sp>
          <p:nvSpPr>
            <p:cNvPr id="27703" name="Text Box 11"/>
            <p:cNvSpPr txBox="1">
              <a:spLocks noChangeArrowheads="1"/>
            </p:cNvSpPr>
            <p:nvPr/>
          </p:nvSpPr>
          <p:spPr bwMode="auto">
            <a:xfrm>
              <a:off x="1211" y="2240"/>
              <a:ext cx="1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0</a:t>
              </a:r>
            </a:p>
          </p:txBody>
        </p:sp>
        <p:sp>
          <p:nvSpPr>
            <p:cNvPr id="27704" name="Text Box 47"/>
            <p:cNvSpPr txBox="1">
              <a:spLocks noChangeArrowheads="1"/>
            </p:cNvSpPr>
            <p:nvPr/>
          </p:nvSpPr>
          <p:spPr bwMode="auto">
            <a:xfrm>
              <a:off x="3122" y="2394"/>
              <a:ext cx="22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a:t>Q</a:t>
              </a:r>
            </a:p>
          </p:txBody>
        </p:sp>
      </p:grpSp>
      <p:sp>
        <p:nvSpPr>
          <p:cNvPr id="90" name="TextBox 89"/>
          <p:cNvSpPr txBox="1">
            <a:spLocks noChangeArrowheads="1"/>
          </p:cNvSpPr>
          <p:nvPr/>
        </p:nvSpPr>
        <p:spPr bwMode="auto">
          <a:xfrm>
            <a:off x="5454650" y="21336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35889" name="TextBox 93"/>
          <p:cNvSpPr txBox="1">
            <a:spLocks noChangeArrowheads="1"/>
          </p:cNvSpPr>
          <p:nvPr/>
        </p:nvSpPr>
        <p:spPr bwMode="auto">
          <a:xfrm>
            <a:off x="5068888" y="28194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T</a:t>
            </a:r>
          </a:p>
        </p:txBody>
      </p:sp>
      <p:sp>
        <p:nvSpPr>
          <p:cNvPr id="96" name="Right Arrow 95"/>
          <p:cNvSpPr/>
          <p:nvPr/>
        </p:nvSpPr>
        <p:spPr>
          <a:xfrm flipH="1">
            <a:off x="6135688" y="2362200"/>
            <a:ext cx="457200" cy="304800"/>
          </a:xfrm>
          <a:prstGeom prst="rightArrow">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Right Arrow 96"/>
          <p:cNvSpPr/>
          <p:nvPr/>
        </p:nvSpPr>
        <p:spPr>
          <a:xfrm flipH="1">
            <a:off x="5602288" y="4114800"/>
            <a:ext cx="533400" cy="381000"/>
          </a:xfrm>
          <a:prstGeom prst="rightArrow">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7"/>
          <p:cNvSpPr>
            <a:spLocks noChangeArrowheads="1"/>
          </p:cNvSpPr>
          <p:nvPr/>
        </p:nvSpPr>
        <p:spPr bwMode="auto">
          <a:xfrm>
            <a:off x="1258888" y="1752600"/>
            <a:ext cx="2981325" cy="2066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D6F15321-588E-4F43-9692-78B4B676DF68}" type="slidenum">
              <a:rPr lang="en-US" sz="1400">
                <a:solidFill>
                  <a:schemeClr val="bg1"/>
                </a:solidFill>
                <a:cs typeface="Arial" charset="0"/>
              </a:rPr>
              <a:pPr eaLnBrk="1" hangingPunct="1"/>
              <a:t>26</a:t>
            </a:fld>
            <a:endParaRPr lang="en-US" sz="1400">
              <a:solidFill>
                <a:schemeClr val="bg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nodeType="afterGroup">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7651"/>
                                        </p:tgtEl>
                                        <p:attrNameLst>
                                          <p:attrName>style.visibility</p:attrName>
                                        </p:attrNameLst>
                                      </p:cBhvr>
                                      <p:to>
                                        <p:strVal val="visible"/>
                                      </p:to>
                                    </p:set>
                                    <p:anim calcmode="lin" valueType="num">
                                      <p:cBhvr>
                                        <p:cTn id="15" dur="500" fill="hold"/>
                                        <p:tgtEl>
                                          <p:spTgt spid="27651"/>
                                        </p:tgtEl>
                                        <p:attrNameLst>
                                          <p:attrName>ppt_w</p:attrName>
                                        </p:attrNameLst>
                                      </p:cBhvr>
                                      <p:tavLst>
                                        <p:tav tm="0">
                                          <p:val>
                                            <p:fltVal val="0"/>
                                          </p:val>
                                        </p:tav>
                                        <p:tav tm="100000">
                                          <p:val>
                                            <p:strVal val="#ppt_w"/>
                                          </p:val>
                                        </p:tav>
                                      </p:tavLst>
                                    </p:anim>
                                    <p:anim calcmode="lin" valueType="num">
                                      <p:cBhvr>
                                        <p:cTn id="16" dur="500" fill="hold"/>
                                        <p:tgtEl>
                                          <p:spTgt spid="27651"/>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500"/>
                            </p:stCondLst>
                            <p:childTnLst>
                              <p:par>
                                <p:cTn id="18" presetID="1"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par>
                          <p:cTn id="20" fill="hold" nodeType="afterGroup">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1000"/>
                                        <p:tgtEl>
                                          <p:spTgt spid="13"/>
                                        </p:tgtEl>
                                      </p:cBhvr>
                                    </p:animEffect>
                                  </p:childTnLst>
                                </p:cTn>
                              </p:par>
                            </p:childTnLst>
                          </p:cTn>
                        </p:par>
                        <p:par>
                          <p:cTn id="24" fill="hold" nodeType="afterGroup">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nodeType="afterGroup">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1000"/>
                                        <p:tgtEl>
                                          <p:spTgt spid="15"/>
                                        </p:tgtEl>
                                      </p:cBhvr>
                                    </p:animEffect>
                                  </p:childTnLst>
                                </p:cTn>
                              </p:par>
                            </p:childTnLst>
                          </p:cTn>
                        </p:par>
                        <p:par>
                          <p:cTn id="31" fill="hold" nodeType="afterGroup">
                            <p:stCondLst>
                              <p:cond delay="3500"/>
                            </p:stCondLst>
                            <p:childTnLst>
                              <p:par>
                                <p:cTn id="32" presetID="1"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nodeType="afterGroup">
                            <p:stCondLst>
                              <p:cond delay="3500"/>
                            </p:stCondLst>
                            <p:childTnLst>
                              <p:par>
                                <p:cTn id="35" presetID="23" presetClass="entr" presetSubtype="16"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fltVal val="0"/>
                                          </p:val>
                                        </p:tav>
                                        <p:tav tm="100000">
                                          <p:val>
                                            <p:strVal val="#ppt_w"/>
                                          </p:val>
                                        </p:tav>
                                      </p:tavLst>
                                    </p:anim>
                                    <p:anim calcmode="lin" valueType="num">
                                      <p:cBhvr>
                                        <p:cTn id="38" dur="1000" fill="hold"/>
                                        <p:tgtEl>
                                          <p:spTgt spid="21"/>
                                        </p:tgtEl>
                                        <p:attrNameLst>
                                          <p:attrName>ppt_h</p:attrName>
                                        </p:attrNameLst>
                                      </p:cBhvr>
                                      <p:tavLst>
                                        <p:tav tm="0">
                                          <p:val>
                                            <p:fltVal val="0"/>
                                          </p:val>
                                        </p:tav>
                                        <p:tav tm="100000">
                                          <p:val>
                                            <p:strVal val="#ppt_h"/>
                                          </p:val>
                                        </p:tav>
                                      </p:tavLst>
                                    </p:anim>
                                  </p:childTnLst>
                                </p:cTn>
                              </p:par>
                            </p:childTnLst>
                          </p:cTn>
                        </p:par>
                        <p:par>
                          <p:cTn id="39" fill="hold" nodeType="afterGroup">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1000"/>
                                        <p:tgtEl>
                                          <p:spTgt spid="20"/>
                                        </p:tgtEl>
                                      </p:cBhvr>
                                    </p:animEffect>
                                  </p:childTnLst>
                                </p:cTn>
                              </p:par>
                            </p:childTnLst>
                          </p:cTn>
                        </p:par>
                        <p:par>
                          <p:cTn id="43" fill="hold" nodeType="afterGroup">
                            <p:stCondLst>
                              <p:cond delay="5500"/>
                            </p:stCondLst>
                            <p:childTnLst>
                              <p:par>
                                <p:cTn id="44" presetID="1" presetClass="entr" presetSubtype="0"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childTnLst>
                                </p:cTn>
                              </p:par>
                            </p:childTnLst>
                          </p:cTn>
                        </p:par>
                        <p:par>
                          <p:cTn id="46" fill="hold" nodeType="afterGroup">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1000"/>
                                        <p:tgtEl>
                                          <p:spTgt spid="16"/>
                                        </p:tgtEl>
                                      </p:cBhvr>
                                    </p:animEffect>
                                  </p:childTnLst>
                                </p:cTn>
                              </p:par>
                            </p:childTnLst>
                          </p:cTn>
                        </p:par>
                        <p:par>
                          <p:cTn id="50" fill="hold" nodeType="afterGroup">
                            <p:stCondLst>
                              <p:cond delay="6500"/>
                            </p:stCondLst>
                            <p:childTnLst>
                              <p:par>
                                <p:cTn id="51" presetID="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par>
                          <p:cTn id="53" fill="hold" nodeType="afterGroup">
                            <p:stCondLst>
                              <p:cond delay="6500"/>
                            </p:stCondLst>
                            <p:childTnLst>
                              <p:par>
                                <p:cTn id="54" presetID="22" presetClass="entr" presetSubtype="2"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1000"/>
                                        <p:tgtEl>
                                          <p:spTgt spid="26"/>
                                        </p:tgtEl>
                                      </p:cBhvr>
                                    </p:animEffect>
                                  </p:childTnLst>
                                </p:cTn>
                              </p:par>
                            </p:childTnLst>
                          </p:cTn>
                        </p:par>
                        <p:par>
                          <p:cTn id="57" fill="hold" nodeType="afterGroup">
                            <p:stCondLst>
                              <p:cond delay="7500"/>
                            </p:stCondLst>
                            <p:childTnLst>
                              <p:par>
                                <p:cTn id="58" presetID="22" presetClass="entr" presetSubtype="2"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right)">
                                      <p:cBhvr>
                                        <p:cTn id="60" dur="1000"/>
                                        <p:tgtEl>
                                          <p:spTgt spid="28"/>
                                        </p:tgtEl>
                                      </p:cBhvr>
                                    </p:animEffect>
                                  </p:childTnLst>
                                </p:cTn>
                              </p:par>
                            </p:childTnLst>
                          </p:cTn>
                        </p:par>
                        <p:par>
                          <p:cTn id="61" fill="hold" nodeType="afterGroup">
                            <p:stCondLst>
                              <p:cond delay="8500"/>
                            </p:stCondLst>
                            <p:childTnLst>
                              <p:par>
                                <p:cTn id="62" presetID="1"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childTnLst>
                          </p:cTn>
                        </p:par>
                        <p:par>
                          <p:cTn id="64" fill="hold" nodeType="afterGroup">
                            <p:stCondLst>
                              <p:cond delay="8500"/>
                            </p:stCondLst>
                            <p:childTnLst>
                              <p:par>
                                <p:cTn id="65" presetID="2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1000" fill="hold"/>
                                        <p:tgtEl>
                                          <p:spTgt spid="22"/>
                                        </p:tgtEl>
                                        <p:attrNameLst>
                                          <p:attrName>ppt_w</p:attrName>
                                        </p:attrNameLst>
                                      </p:cBhvr>
                                      <p:tavLst>
                                        <p:tav tm="0">
                                          <p:val>
                                            <p:fltVal val="0"/>
                                          </p:val>
                                        </p:tav>
                                        <p:tav tm="100000">
                                          <p:val>
                                            <p:strVal val="#ppt_w"/>
                                          </p:val>
                                        </p:tav>
                                      </p:tavLst>
                                    </p:anim>
                                    <p:anim calcmode="lin" valueType="num">
                                      <p:cBhvr>
                                        <p:cTn id="68" dur="1000" fill="hold"/>
                                        <p:tgtEl>
                                          <p:spTgt spid="22"/>
                                        </p:tgtEl>
                                        <p:attrNameLst>
                                          <p:attrName>ppt_h</p:attrName>
                                        </p:attrNameLst>
                                      </p:cBhvr>
                                      <p:tavLst>
                                        <p:tav tm="0">
                                          <p:val>
                                            <p:fltVal val="0"/>
                                          </p:val>
                                        </p:tav>
                                        <p:tav tm="100000">
                                          <p:val>
                                            <p:strVal val="#ppt_h"/>
                                          </p:val>
                                        </p:tav>
                                      </p:tavLst>
                                    </p:anim>
                                  </p:childTnLst>
                                </p:cTn>
                              </p:par>
                            </p:childTnLst>
                          </p:cTn>
                        </p:par>
                        <p:par>
                          <p:cTn id="69" fill="hold" nodeType="afterGroup">
                            <p:stCondLst>
                              <p:cond delay="9500"/>
                            </p:stCondLst>
                            <p:childTnLst>
                              <p:par>
                                <p:cTn id="70" presetID="22" presetClass="entr" presetSubtype="1"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up)">
                                      <p:cBhvr>
                                        <p:cTn id="72" dur="1000"/>
                                        <p:tgtEl>
                                          <p:spTgt spid="19"/>
                                        </p:tgtEl>
                                      </p:cBhvr>
                                    </p:animEffect>
                                  </p:childTnLst>
                                </p:cTn>
                              </p:par>
                            </p:childTnLst>
                          </p:cTn>
                        </p:par>
                        <p:par>
                          <p:cTn id="73" fill="hold" nodeType="afterGroup">
                            <p:stCondLst>
                              <p:cond delay="10500"/>
                            </p:stCondLst>
                            <p:childTnLst>
                              <p:par>
                                <p:cTn id="74" presetID="1" presetClass="entr" presetSubtype="0"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childTnLst>
                                </p:cTn>
                              </p:par>
                            </p:childTnLst>
                          </p:cTn>
                        </p:par>
                        <p:par>
                          <p:cTn id="76" fill="hold" nodeType="afterGroup">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up)">
                                      <p:cBhvr>
                                        <p:cTn id="79" dur="1000"/>
                                        <p:tgtEl>
                                          <p:spTgt spid="23"/>
                                        </p:tgtEl>
                                      </p:cBhvr>
                                    </p:animEffect>
                                  </p:childTnLst>
                                </p:cTn>
                              </p:par>
                            </p:childTnLst>
                          </p:cTn>
                        </p:par>
                        <p:par>
                          <p:cTn id="80" fill="hold" nodeType="afterGroup">
                            <p:stCondLst>
                              <p:cond delay="11500"/>
                            </p:stCondLst>
                            <p:childTnLst>
                              <p:par>
                                <p:cTn id="81" presetID="22" presetClass="entr" presetSubtype="8"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left)">
                                      <p:cBhvr>
                                        <p:cTn id="83" dur="1000"/>
                                        <p:tgtEl>
                                          <p:spTgt spid="25"/>
                                        </p:tgtEl>
                                      </p:cBhvr>
                                    </p:animEffect>
                                  </p:childTnLst>
                                </p:cTn>
                              </p:par>
                            </p:childTnLst>
                          </p:cTn>
                        </p:par>
                        <p:par>
                          <p:cTn id="84" fill="hold" nodeType="afterGroup">
                            <p:stCondLst>
                              <p:cond delay="12500"/>
                            </p:stCondLst>
                            <p:childTnLst>
                              <p:par>
                                <p:cTn id="85" presetID="22" presetClass="entr" presetSubtype="8"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1000"/>
                                        <p:tgtEl>
                                          <p:spTgt spid="24"/>
                                        </p:tgtEl>
                                      </p:cBhvr>
                                    </p:animEffect>
                                  </p:childTnLst>
                                </p:cTn>
                              </p:par>
                            </p:childTnLst>
                          </p:cTn>
                        </p:par>
                        <p:par>
                          <p:cTn id="88" fill="hold" nodeType="afterGroup">
                            <p:stCondLst>
                              <p:cond delay="13500"/>
                            </p:stCondLst>
                            <p:childTnLst>
                              <p:par>
                                <p:cTn id="89" presetID="3" presetClass="entr" presetSubtype="10" fill="hold" grpId="0"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blinds(horizontal)">
                                      <p:cBhvr>
                                        <p:cTn id="91" dur="500"/>
                                        <p:tgtEl>
                                          <p:spTgt spid="56"/>
                                        </p:tgtEl>
                                      </p:cBhvr>
                                    </p:animEffect>
                                  </p:childTnLst>
                                </p:cTn>
                              </p:par>
                            </p:childTnLst>
                          </p:cTn>
                        </p:par>
                        <p:par>
                          <p:cTn id="92" fill="hold" nodeType="afterGroup">
                            <p:stCondLst>
                              <p:cond delay="14000"/>
                            </p:stCondLst>
                            <p:childTnLst>
                              <p:par>
                                <p:cTn id="93" presetID="3" presetClass="entr" presetSubtype="1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blinds(horizontal)">
                                      <p:cBhvr>
                                        <p:cTn id="95" dur="500"/>
                                        <p:tgtEl>
                                          <p:spTgt spid="60"/>
                                        </p:tgtEl>
                                      </p:cBhvr>
                                    </p:animEffect>
                                  </p:childTnLst>
                                </p:cTn>
                              </p:par>
                            </p:childTnLst>
                          </p:cTn>
                        </p:par>
                        <p:par>
                          <p:cTn id="96" fill="hold" nodeType="afterGroup">
                            <p:stCondLst>
                              <p:cond delay="14500"/>
                            </p:stCondLst>
                            <p:childTnLst>
                              <p:par>
                                <p:cTn id="97" presetID="3" presetClass="entr" presetSubtype="1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blinds(horizontal)">
                                      <p:cBhvr>
                                        <p:cTn id="99" dur="500"/>
                                        <p:tgtEl>
                                          <p:spTgt spid="58"/>
                                        </p:tgtEl>
                                      </p:cBhvr>
                                    </p:animEffect>
                                  </p:childTnLst>
                                </p:cTn>
                              </p:par>
                            </p:childTnLst>
                          </p:cTn>
                        </p:par>
                        <p:par>
                          <p:cTn id="100" fill="hold" nodeType="afterGroup">
                            <p:stCondLst>
                              <p:cond delay="15000"/>
                            </p:stCondLst>
                            <p:childTnLst>
                              <p:par>
                                <p:cTn id="101" presetID="3" presetClass="entr" presetSubtype="10"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blinds(horizontal)">
                                      <p:cBhvr>
                                        <p:cTn id="103" dur="500"/>
                                        <p:tgtEl>
                                          <p:spTgt spid="57"/>
                                        </p:tgtEl>
                                      </p:cBhvr>
                                    </p:animEffect>
                                  </p:childTnLst>
                                </p:cTn>
                              </p:par>
                            </p:childTnLst>
                          </p:cTn>
                        </p:par>
                        <p:par>
                          <p:cTn id="104" fill="hold" nodeType="afterGroup">
                            <p:stCondLst>
                              <p:cond delay="15500"/>
                            </p:stCondLst>
                            <p:childTnLst>
                              <p:par>
                                <p:cTn id="105" presetID="23" presetClass="entr" presetSubtype="16" fill="hold" grpId="0" nodeType="afterEffect">
                                  <p:stCondLst>
                                    <p:cond delay="0"/>
                                  </p:stCondLst>
                                  <p:childTnLst>
                                    <p:set>
                                      <p:cBhvr>
                                        <p:cTn id="106" dur="1" fill="hold">
                                          <p:stCondLst>
                                            <p:cond delay="0"/>
                                          </p:stCondLst>
                                        </p:cTn>
                                        <p:tgtEl>
                                          <p:spTgt spid="63"/>
                                        </p:tgtEl>
                                        <p:attrNameLst>
                                          <p:attrName>style.visibility</p:attrName>
                                        </p:attrNameLst>
                                      </p:cBhvr>
                                      <p:to>
                                        <p:strVal val="visible"/>
                                      </p:to>
                                    </p:set>
                                    <p:anim calcmode="lin" valueType="num">
                                      <p:cBhvr>
                                        <p:cTn id="107" dur="1000" fill="hold"/>
                                        <p:tgtEl>
                                          <p:spTgt spid="63"/>
                                        </p:tgtEl>
                                        <p:attrNameLst>
                                          <p:attrName>ppt_w</p:attrName>
                                        </p:attrNameLst>
                                      </p:cBhvr>
                                      <p:tavLst>
                                        <p:tav tm="0">
                                          <p:val>
                                            <p:fltVal val="0"/>
                                          </p:val>
                                        </p:tav>
                                        <p:tav tm="100000">
                                          <p:val>
                                            <p:strVal val="#ppt_w"/>
                                          </p:val>
                                        </p:tav>
                                      </p:tavLst>
                                    </p:anim>
                                    <p:anim calcmode="lin" valueType="num">
                                      <p:cBhvr>
                                        <p:cTn id="108" dur="1000" fill="hold"/>
                                        <p:tgtEl>
                                          <p:spTgt spid="63"/>
                                        </p:tgtEl>
                                        <p:attrNameLst>
                                          <p:attrName>ppt_h</p:attrName>
                                        </p:attrNameLst>
                                      </p:cBhvr>
                                      <p:tavLst>
                                        <p:tav tm="0">
                                          <p:val>
                                            <p:fltVal val="0"/>
                                          </p:val>
                                        </p:tav>
                                        <p:tav tm="100000">
                                          <p:val>
                                            <p:strVal val="#ppt_h"/>
                                          </p:val>
                                        </p:tav>
                                      </p:tavLst>
                                    </p:anim>
                                  </p:childTnLst>
                                </p:cTn>
                              </p:par>
                            </p:childTnLst>
                          </p:cTn>
                        </p:par>
                        <p:par>
                          <p:cTn id="109" fill="hold" nodeType="afterGroup">
                            <p:stCondLst>
                              <p:cond delay="16500"/>
                            </p:stCondLst>
                            <p:childTnLst>
                              <p:par>
                                <p:cTn id="110" presetID="22" presetClass="entr" presetSubtype="1"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wipe(up)">
                                      <p:cBhvr>
                                        <p:cTn id="112" dur="1000"/>
                                        <p:tgtEl>
                                          <p:spTgt spid="65"/>
                                        </p:tgtEl>
                                      </p:cBhvr>
                                    </p:animEffect>
                                  </p:childTnLst>
                                </p:cTn>
                              </p:par>
                            </p:childTnLst>
                          </p:cTn>
                        </p:par>
                        <p:par>
                          <p:cTn id="113" fill="hold" nodeType="afterGroup">
                            <p:stCondLst>
                              <p:cond delay="17500"/>
                            </p:stCondLst>
                            <p:childTnLst>
                              <p:par>
                                <p:cTn id="114" presetID="23" presetClass="entr" presetSubtype="16"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 calcmode="lin" valueType="num">
                                      <p:cBhvr>
                                        <p:cTn id="116" dur="500" fill="hold"/>
                                        <p:tgtEl>
                                          <p:spTgt spid="66"/>
                                        </p:tgtEl>
                                        <p:attrNameLst>
                                          <p:attrName>ppt_w</p:attrName>
                                        </p:attrNameLst>
                                      </p:cBhvr>
                                      <p:tavLst>
                                        <p:tav tm="0">
                                          <p:val>
                                            <p:fltVal val="0"/>
                                          </p:val>
                                        </p:tav>
                                        <p:tav tm="100000">
                                          <p:val>
                                            <p:strVal val="#ppt_w"/>
                                          </p:val>
                                        </p:tav>
                                      </p:tavLst>
                                    </p:anim>
                                    <p:anim calcmode="lin" valueType="num">
                                      <p:cBhvr>
                                        <p:cTn id="117" dur="500" fill="hold"/>
                                        <p:tgtEl>
                                          <p:spTgt spid="66"/>
                                        </p:tgtEl>
                                        <p:attrNameLst>
                                          <p:attrName>ppt_h</p:attrName>
                                        </p:attrNameLst>
                                      </p:cBhvr>
                                      <p:tavLst>
                                        <p:tav tm="0">
                                          <p:val>
                                            <p:fltVal val="0"/>
                                          </p:val>
                                        </p:tav>
                                        <p:tav tm="100000">
                                          <p:val>
                                            <p:strVal val="#ppt_h"/>
                                          </p:val>
                                        </p:tav>
                                      </p:tavLst>
                                    </p:anim>
                                  </p:childTnLst>
                                </p:cTn>
                              </p:par>
                              <p:par>
                                <p:cTn id="118" presetID="23" presetClass="entr" presetSubtype="16" fill="hold" nodeType="withEffect">
                                  <p:stCondLst>
                                    <p:cond delay="0"/>
                                  </p:stCondLst>
                                  <p:childTnLst>
                                    <p:set>
                                      <p:cBhvr>
                                        <p:cTn id="119" dur="1" fill="hold">
                                          <p:stCondLst>
                                            <p:cond delay="0"/>
                                          </p:stCondLst>
                                        </p:cTn>
                                        <p:tgtEl>
                                          <p:spTgt spid="27650"/>
                                        </p:tgtEl>
                                        <p:attrNameLst>
                                          <p:attrName>style.visibility</p:attrName>
                                        </p:attrNameLst>
                                      </p:cBhvr>
                                      <p:to>
                                        <p:strVal val="visible"/>
                                      </p:to>
                                    </p:set>
                                    <p:anim calcmode="lin" valueType="num">
                                      <p:cBhvr>
                                        <p:cTn id="120" dur="500" fill="hold"/>
                                        <p:tgtEl>
                                          <p:spTgt spid="27650"/>
                                        </p:tgtEl>
                                        <p:attrNameLst>
                                          <p:attrName>ppt_w</p:attrName>
                                        </p:attrNameLst>
                                      </p:cBhvr>
                                      <p:tavLst>
                                        <p:tav tm="0">
                                          <p:val>
                                            <p:fltVal val="0"/>
                                          </p:val>
                                        </p:tav>
                                        <p:tav tm="100000">
                                          <p:val>
                                            <p:strVal val="#ppt_w"/>
                                          </p:val>
                                        </p:tav>
                                      </p:tavLst>
                                    </p:anim>
                                    <p:anim calcmode="lin" valueType="num">
                                      <p:cBhvr>
                                        <p:cTn id="121" dur="500" fill="hold"/>
                                        <p:tgtEl>
                                          <p:spTgt spid="27650"/>
                                        </p:tgtEl>
                                        <p:attrNameLst>
                                          <p:attrName>ppt_h</p:attrName>
                                        </p:attrNameLst>
                                      </p:cBhvr>
                                      <p:tavLst>
                                        <p:tav tm="0">
                                          <p:val>
                                            <p:fltVal val="0"/>
                                          </p:val>
                                        </p:tav>
                                        <p:tav tm="100000">
                                          <p:val>
                                            <p:strVal val="#ppt_h"/>
                                          </p:val>
                                        </p:tav>
                                      </p:tavLst>
                                    </p:anim>
                                  </p:childTnLst>
                                </p:cTn>
                              </p:par>
                            </p:childTnLst>
                          </p:cTn>
                        </p:par>
                        <p:par>
                          <p:cTn id="122" fill="hold" nodeType="afterGroup">
                            <p:stCondLst>
                              <p:cond delay="18000"/>
                            </p:stCondLst>
                            <p:childTnLst>
                              <p:par>
                                <p:cTn id="123" presetID="1" presetClass="entr" presetSubtype="0" fill="hold" nodeType="afterEffect">
                                  <p:stCondLst>
                                    <p:cond delay="0"/>
                                  </p:stCondLst>
                                  <p:childTnLst>
                                    <p:set>
                                      <p:cBhvr>
                                        <p:cTn id="124" dur="1" fill="hold">
                                          <p:stCondLst>
                                            <p:cond delay="0"/>
                                          </p:stCondLst>
                                        </p:cTn>
                                        <p:tgtEl>
                                          <p:spTgt spid="3"/>
                                        </p:tgtEl>
                                        <p:attrNameLst>
                                          <p:attrName>style.visibility</p:attrName>
                                        </p:attrNameLst>
                                      </p:cBhvr>
                                      <p:to>
                                        <p:strVal val="visible"/>
                                      </p:to>
                                    </p:set>
                                  </p:childTnLst>
                                </p:cTn>
                              </p:par>
                            </p:childTnLst>
                          </p:cTn>
                        </p:par>
                        <p:par>
                          <p:cTn id="125" fill="hold" nodeType="afterGroup">
                            <p:stCondLst>
                              <p:cond delay="18000"/>
                            </p:stCondLst>
                            <p:childTnLst>
                              <p:par>
                                <p:cTn id="126" presetID="22" presetClass="entr" presetSubtype="1" fill="hold" grpId="0"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wipe(up)">
                                      <p:cBhvr>
                                        <p:cTn id="128" dur="1000"/>
                                        <p:tgtEl>
                                          <p:spTgt spid="67"/>
                                        </p:tgtEl>
                                      </p:cBhvr>
                                    </p:animEffect>
                                  </p:childTnLst>
                                </p:cTn>
                              </p:par>
                            </p:childTnLst>
                          </p:cTn>
                        </p:par>
                        <p:par>
                          <p:cTn id="129" fill="hold" nodeType="afterGroup">
                            <p:stCondLst>
                              <p:cond delay="19000"/>
                            </p:stCondLst>
                            <p:childTnLst>
                              <p:par>
                                <p:cTn id="130" presetID="1" presetClass="entr" presetSubtype="0" fill="hold" grpId="0" nodeType="afterEffect">
                                  <p:stCondLst>
                                    <p:cond delay="0"/>
                                  </p:stCondLst>
                                  <p:childTnLst>
                                    <p:set>
                                      <p:cBhvr>
                                        <p:cTn id="131" dur="1" fill="hold">
                                          <p:stCondLst>
                                            <p:cond delay="0"/>
                                          </p:stCondLst>
                                        </p:cTn>
                                        <p:tgtEl>
                                          <p:spTgt spid="68"/>
                                        </p:tgtEl>
                                        <p:attrNameLst>
                                          <p:attrName>style.visibility</p:attrName>
                                        </p:attrNameLst>
                                      </p:cBhvr>
                                      <p:to>
                                        <p:strVal val="visible"/>
                                      </p:to>
                                    </p:set>
                                  </p:childTnLst>
                                </p:cTn>
                              </p:par>
                            </p:childTnLst>
                          </p:cTn>
                        </p:par>
                        <p:par>
                          <p:cTn id="132" fill="hold" nodeType="afterGroup">
                            <p:stCondLst>
                              <p:cond delay="19000"/>
                            </p:stCondLst>
                            <p:childTnLst>
                              <p:par>
                                <p:cTn id="133" presetID="22" presetClass="entr" presetSubtype="4" fill="hold" grpId="0" nodeType="afterEffect">
                                  <p:stCondLst>
                                    <p:cond delay="0"/>
                                  </p:stCondLst>
                                  <p:childTnLst>
                                    <p:set>
                                      <p:cBhvr>
                                        <p:cTn id="134" dur="1" fill="hold">
                                          <p:stCondLst>
                                            <p:cond delay="0"/>
                                          </p:stCondLst>
                                        </p:cTn>
                                        <p:tgtEl>
                                          <p:spTgt spid="69"/>
                                        </p:tgtEl>
                                        <p:attrNameLst>
                                          <p:attrName>style.visibility</p:attrName>
                                        </p:attrNameLst>
                                      </p:cBhvr>
                                      <p:to>
                                        <p:strVal val="visible"/>
                                      </p:to>
                                    </p:set>
                                    <p:animEffect transition="in" filter="wipe(down)">
                                      <p:cBhvr>
                                        <p:cTn id="135" dur="1000"/>
                                        <p:tgtEl>
                                          <p:spTgt spid="69"/>
                                        </p:tgtEl>
                                      </p:cBhvr>
                                    </p:animEffect>
                                  </p:childTnLst>
                                </p:cTn>
                              </p:par>
                            </p:childTnLst>
                          </p:cTn>
                        </p:par>
                        <p:par>
                          <p:cTn id="136" fill="hold" nodeType="afterGroup">
                            <p:stCondLst>
                              <p:cond delay="20000"/>
                            </p:stCondLst>
                            <p:childTnLst>
                              <p:par>
                                <p:cTn id="137" presetID="1" presetClass="entr" presetSubtype="0" fill="hold" grpId="0" nodeType="afterEffect">
                                  <p:stCondLst>
                                    <p:cond delay="0"/>
                                  </p:stCondLst>
                                  <p:childTnLst>
                                    <p:set>
                                      <p:cBhvr>
                                        <p:cTn id="138" dur="1" fill="hold">
                                          <p:stCondLst>
                                            <p:cond delay="0"/>
                                          </p:stCondLst>
                                        </p:cTn>
                                        <p:tgtEl>
                                          <p:spTgt spid="71"/>
                                        </p:tgtEl>
                                        <p:attrNameLst>
                                          <p:attrName>style.visibility</p:attrName>
                                        </p:attrNameLst>
                                      </p:cBhvr>
                                      <p:to>
                                        <p:strVal val="visible"/>
                                      </p:to>
                                    </p:set>
                                  </p:childTnLst>
                                </p:cTn>
                              </p:par>
                            </p:childTnLst>
                          </p:cTn>
                        </p:par>
                        <p:par>
                          <p:cTn id="139" fill="hold" nodeType="afterGroup">
                            <p:stCondLst>
                              <p:cond delay="20000"/>
                            </p:stCondLst>
                            <p:childTnLst>
                              <p:par>
                                <p:cTn id="140" presetID="23" presetClass="entr" presetSubtype="16" fill="hold" grpId="0" nodeType="afterEffect">
                                  <p:stCondLst>
                                    <p:cond delay="0"/>
                                  </p:stCondLst>
                                  <p:childTnLst>
                                    <p:set>
                                      <p:cBhvr>
                                        <p:cTn id="141" dur="1" fill="hold">
                                          <p:stCondLst>
                                            <p:cond delay="0"/>
                                          </p:stCondLst>
                                        </p:cTn>
                                        <p:tgtEl>
                                          <p:spTgt spid="75"/>
                                        </p:tgtEl>
                                        <p:attrNameLst>
                                          <p:attrName>style.visibility</p:attrName>
                                        </p:attrNameLst>
                                      </p:cBhvr>
                                      <p:to>
                                        <p:strVal val="visible"/>
                                      </p:to>
                                    </p:set>
                                    <p:anim calcmode="lin" valueType="num">
                                      <p:cBhvr>
                                        <p:cTn id="142" dur="1000" fill="hold"/>
                                        <p:tgtEl>
                                          <p:spTgt spid="75"/>
                                        </p:tgtEl>
                                        <p:attrNameLst>
                                          <p:attrName>ppt_w</p:attrName>
                                        </p:attrNameLst>
                                      </p:cBhvr>
                                      <p:tavLst>
                                        <p:tav tm="0">
                                          <p:val>
                                            <p:fltVal val="0"/>
                                          </p:val>
                                        </p:tav>
                                        <p:tav tm="100000">
                                          <p:val>
                                            <p:strVal val="#ppt_w"/>
                                          </p:val>
                                        </p:tav>
                                      </p:tavLst>
                                    </p:anim>
                                    <p:anim calcmode="lin" valueType="num">
                                      <p:cBhvr>
                                        <p:cTn id="143" dur="1000" fill="hold"/>
                                        <p:tgtEl>
                                          <p:spTgt spid="75"/>
                                        </p:tgtEl>
                                        <p:attrNameLst>
                                          <p:attrName>ppt_h</p:attrName>
                                        </p:attrNameLst>
                                      </p:cBhvr>
                                      <p:tavLst>
                                        <p:tav tm="0">
                                          <p:val>
                                            <p:fltVal val="0"/>
                                          </p:val>
                                        </p:tav>
                                        <p:tav tm="100000">
                                          <p:val>
                                            <p:strVal val="#ppt_h"/>
                                          </p:val>
                                        </p:tav>
                                      </p:tavLst>
                                    </p:anim>
                                  </p:childTnLst>
                                </p:cTn>
                              </p:par>
                            </p:childTnLst>
                          </p:cTn>
                        </p:par>
                        <p:par>
                          <p:cTn id="144" fill="hold" nodeType="afterGroup">
                            <p:stCondLst>
                              <p:cond delay="21000"/>
                            </p:stCondLst>
                            <p:childTnLst>
                              <p:par>
                                <p:cTn id="145" presetID="22" presetClass="entr" presetSubtype="1" fill="hold" grpId="0" nodeType="afterEffect">
                                  <p:stCondLst>
                                    <p:cond delay="0"/>
                                  </p:stCondLst>
                                  <p:childTnLst>
                                    <p:set>
                                      <p:cBhvr>
                                        <p:cTn id="146" dur="1" fill="hold">
                                          <p:stCondLst>
                                            <p:cond delay="0"/>
                                          </p:stCondLst>
                                        </p:cTn>
                                        <p:tgtEl>
                                          <p:spTgt spid="74"/>
                                        </p:tgtEl>
                                        <p:attrNameLst>
                                          <p:attrName>style.visibility</p:attrName>
                                        </p:attrNameLst>
                                      </p:cBhvr>
                                      <p:to>
                                        <p:strVal val="visible"/>
                                      </p:to>
                                    </p:set>
                                    <p:animEffect transition="in" filter="wipe(up)">
                                      <p:cBhvr>
                                        <p:cTn id="147" dur="1000"/>
                                        <p:tgtEl>
                                          <p:spTgt spid="74"/>
                                        </p:tgtEl>
                                      </p:cBhvr>
                                    </p:animEffect>
                                  </p:childTnLst>
                                </p:cTn>
                              </p:par>
                            </p:childTnLst>
                          </p:cTn>
                        </p:par>
                        <p:par>
                          <p:cTn id="148" fill="hold" nodeType="afterGroup">
                            <p:stCondLst>
                              <p:cond delay="22000"/>
                            </p:stCondLst>
                            <p:childTnLst>
                              <p:par>
                                <p:cTn id="149" presetID="22" presetClass="entr" presetSubtype="2" fill="hold" grpId="0" nodeType="afterEffect">
                                  <p:stCondLst>
                                    <p:cond delay="0"/>
                                  </p:stCondLst>
                                  <p:childTnLst>
                                    <p:set>
                                      <p:cBhvr>
                                        <p:cTn id="150" dur="1" fill="hold">
                                          <p:stCondLst>
                                            <p:cond delay="0"/>
                                          </p:stCondLst>
                                        </p:cTn>
                                        <p:tgtEl>
                                          <p:spTgt spid="96"/>
                                        </p:tgtEl>
                                        <p:attrNameLst>
                                          <p:attrName>style.visibility</p:attrName>
                                        </p:attrNameLst>
                                      </p:cBhvr>
                                      <p:to>
                                        <p:strVal val="visible"/>
                                      </p:to>
                                    </p:set>
                                    <p:animEffect transition="in" filter="wipe(right)">
                                      <p:cBhvr>
                                        <p:cTn id="151" dur="500"/>
                                        <p:tgtEl>
                                          <p:spTgt spid="96"/>
                                        </p:tgtEl>
                                      </p:cBhvr>
                                    </p:animEffect>
                                  </p:childTnLst>
                                </p:cTn>
                              </p:par>
                            </p:childTnLst>
                          </p:cTn>
                        </p:par>
                        <p:par>
                          <p:cTn id="152" fill="hold" nodeType="afterGroup">
                            <p:stCondLst>
                              <p:cond delay="22500"/>
                            </p:stCondLst>
                            <p:childTnLst>
                              <p:par>
                                <p:cTn id="153" presetID="1" presetClass="entr" presetSubtype="0" fill="hold" grpId="0" nodeType="afterEffect">
                                  <p:stCondLst>
                                    <p:cond delay="0"/>
                                  </p:stCondLst>
                                  <p:childTnLst>
                                    <p:set>
                                      <p:cBhvr>
                                        <p:cTn id="154" dur="1" fill="hold">
                                          <p:stCondLst>
                                            <p:cond delay="0"/>
                                          </p:stCondLst>
                                        </p:cTn>
                                        <p:tgtEl>
                                          <p:spTgt spid="84"/>
                                        </p:tgtEl>
                                        <p:attrNameLst>
                                          <p:attrName>style.visibility</p:attrName>
                                        </p:attrNameLst>
                                      </p:cBhvr>
                                      <p:to>
                                        <p:strVal val="visible"/>
                                      </p:to>
                                    </p:set>
                                  </p:childTnLst>
                                </p:cTn>
                              </p:par>
                            </p:childTnLst>
                          </p:cTn>
                        </p:par>
                        <p:par>
                          <p:cTn id="155" fill="hold" nodeType="afterGroup">
                            <p:stCondLst>
                              <p:cond delay="22500"/>
                            </p:stCondLst>
                            <p:childTnLst>
                              <p:par>
                                <p:cTn id="156" presetID="22" presetClass="entr" presetSubtype="8" fill="hold" grpId="0" nodeType="afterEffect">
                                  <p:stCondLst>
                                    <p:cond delay="0"/>
                                  </p:stCondLst>
                                  <p:childTnLst>
                                    <p:set>
                                      <p:cBhvr>
                                        <p:cTn id="157" dur="1" fill="hold">
                                          <p:stCondLst>
                                            <p:cond delay="0"/>
                                          </p:stCondLst>
                                        </p:cTn>
                                        <p:tgtEl>
                                          <p:spTgt spid="70"/>
                                        </p:tgtEl>
                                        <p:attrNameLst>
                                          <p:attrName>style.visibility</p:attrName>
                                        </p:attrNameLst>
                                      </p:cBhvr>
                                      <p:to>
                                        <p:strVal val="visible"/>
                                      </p:to>
                                    </p:set>
                                    <p:animEffect transition="in" filter="wipe(left)">
                                      <p:cBhvr>
                                        <p:cTn id="158" dur="1000"/>
                                        <p:tgtEl>
                                          <p:spTgt spid="70"/>
                                        </p:tgtEl>
                                      </p:cBhvr>
                                    </p:animEffect>
                                  </p:childTnLst>
                                </p:cTn>
                              </p:par>
                            </p:childTnLst>
                          </p:cTn>
                        </p:par>
                        <p:par>
                          <p:cTn id="159" fill="hold" nodeType="afterGroup">
                            <p:stCondLst>
                              <p:cond delay="23500"/>
                            </p:stCondLst>
                            <p:childTnLst>
                              <p:par>
                                <p:cTn id="160" presetID="1" presetClass="entr" presetSubtype="0" fill="hold" grpId="0" nodeType="afterEffect">
                                  <p:stCondLst>
                                    <p:cond delay="0"/>
                                  </p:stCondLst>
                                  <p:childTnLst>
                                    <p:set>
                                      <p:cBhvr>
                                        <p:cTn id="161" dur="1" fill="hold">
                                          <p:stCondLst>
                                            <p:cond delay="0"/>
                                          </p:stCondLst>
                                        </p:cTn>
                                        <p:tgtEl>
                                          <p:spTgt spid="72"/>
                                        </p:tgtEl>
                                        <p:attrNameLst>
                                          <p:attrName>style.visibility</p:attrName>
                                        </p:attrNameLst>
                                      </p:cBhvr>
                                      <p:to>
                                        <p:strVal val="visible"/>
                                      </p:to>
                                    </p:set>
                                  </p:childTnLst>
                                </p:cTn>
                              </p:par>
                            </p:childTnLst>
                          </p:cTn>
                        </p:par>
                        <p:par>
                          <p:cTn id="162" fill="hold" nodeType="afterGroup">
                            <p:stCondLst>
                              <p:cond delay="23500"/>
                            </p:stCondLst>
                            <p:childTnLst>
                              <p:par>
                                <p:cTn id="163" presetID="22" presetClass="entr" presetSubtype="2" fill="hold" grpId="0" nodeType="afterEffect">
                                  <p:stCondLst>
                                    <p:cond delay="0"/>
                                  </p:stCondLst>
                                  <p:childTnLst>
                                    <p:set>
                                      <p:cBhvr>
                                        <p:cTn id="164" dur="1" fill="hold">
                                          <p:stCondLst>
                                            <p:cond delay="0"/>
                                          </p:stCondLst>
                                        </p:cTn>
                                        <p:tgtEl>
                                          <p:spTgt spid="80"/>
                                        </p:tgtEl>
                                        <p:attrNameLst>
                                          <p:attrName>style.visibility</p:attrName>
                                        </p:attrNameLst>
                                      </p:cBhvr>
                                      <p:to>
                                        <p:strVal val="visible"/>
                                      </p:to>
                                    </p:set>
                                    <p:animEffect transition="in" filter="wipe(right)">
                                      <p:cBhvr>
                                        <p:cTn id="165" dur="1000"/>
                                        <p:tgtEl>
                                          <p:spTgt spid="80"/>
                                        </p:tgtEl>
                                      </p:cBhvr>
                                    </p:animEffect>
                                  </p:childTnLst>
                                </p:cTn>
                              </p:par>
                            </p:childTnLst>
                          </p:cTn>
                        </p:par>
                        <p:par>
                          <p:cTn id="166" fill="hold" nodeType="afterGroup">
                            <p:stCondLst>
                              <p:cond delay="24500"/>
                            </p:stCondLst>
                            <p:childTnLst>
                              <p:par>
                                <p:cTn id="167" presetID="23" presetClass="entr" presetSubtype="16" fill="hold" grpId="0" nodeType="afterEffect">
                                  <p:stCondLst>
                                    <p:cond delay="0"/>
                                  </p:stCondLst>
                                  <p:childTnLst>
                                    <p:set>
                                      <p:cBhvr>
                                        <p:cTn id="168" dur="1" fill="hold">
                                          <p:stCondLst>
                                            <p:cond delay="0"/>
                                          </p:stCondLst>
                                        </p:cTn>
                                        <p:tgtEl>
                                          <p:spTgt spid="35889"/>
                                        </p:tgtEl>
                                        <p:attrNameLst>
                                          <p:attrName>style.visibility</p:attrName>
                                        </p:attrNameLst>
                                      </p:cBhvr>
                                      <p:to>
                                        <p:strVal val="visible"/>
                                      </p:to>
                                    </p:set>
                                    <p:anim calcmode="lin" valueType="num">
                                      <p:cBhvr>
                                        <p:cTn id="169" dur="500" fill="hold"/>
                                        <p:tgtEl>
                                          <p:spTgt spid="35889"/>
                                        </p:tgtEl>
                                        <p:attrNameLst>
                                          <p:attrName>ppt_w</p:attrName>
                                        </p:attrNameLst>
                                      </p:cBhvr>
                                      <p:tavLst>
                                        <p:tav tm="0">
                                          <p:val>
                                            <p:fltVal val="0"/>
                                          </p:val>
                                        </p:tav>
                                        <p:tav tm="100000">
                                          <p:val>
                                            <p:strVal val="#ppt_w"/>
                                          </p:val>
                                        </p:tav>
                                      </p:tavLst>
                                    </p:anim>
                                    <p:anim calcmode="lin" valueType="num">
                                      <p:cBhvr>
                                        <p:cTn id="170" dur="500" fill="hold"/>
                                        <p:tgtEl>
                                          <p:spTgt spid="35889"/>
                                        </p:tgtEl>
                                        <p:attrNameLst>
                                          <p:attrName>ppt_h</p:attrName>
                                        </p:attrNameLst>
                                      </p:cBhvr>
                                      <p:tavLst>
                                        <p:tav tm="0">
                                          <p:val>
                                            <p:fltVal val="0"/>
                                          </p:val>
                                        </p:tav>
                                        <p:tav tm="100000">
                                          <p:val>
                                            <p:strVal val="#ppt_h"/>
                                          </p:val>
                                        </p:tav>
                                      </p:tavLst>
                                    </p:anim>
                                  </p:childTnLst>
                                </p:cTn>
                              </p:par>
                            </p:childTnLst>
                          </p:cTn>
                        </p:par>
                        <p:par>
                          <p:cTn id="171" fill="hold" nodeType="afterGroup">
                            <p:stCondLst>
                              <p:cond delay="25000"/>
                            </p:stCondLst>
                            <p:childTnLst>
                              <p:par>
                                <p:cTn id="172" presetID="23" presetClass="entr" presetSubtype="16" fill="hold" grpId="0" nodeType="afterEffect">
                                  <p:stCondLst>
                                    <p:cond delay="0"/>
                                  </p:stCondLst>
                                  <p:childTnLst>
                                    <p:set>
                                      <p:cBhvr>
                                        <p:cTn id="173" dur="1" fill="hold">
                                          <p:stCondLst>
                                            <p:cond delay="0"/>
                                          </p:stCondLst>
                                        </p:cTn>
                                        <p:tgtEl>
                                          <p:spTgt spid="76"/>
                                        </p:tgtEl>
                                        <p:attrNameLst>
                                          <p:attrName>style.visibility</p:attrName>
                                        </p:attrNameLst>
                                      </p:cBhvr>
                                      <p:to>
                                        <p:strVal val="visible"/>
                                      </p:to>
                                    </p:set>
                                    <p:anim calcmode="lin" valueType="num">
                                      <p:cBhvr>
                                        <p:cTn id="174" dur="1000" fill="hold"/>
                                        <p:tgtEl>
                                          <p:spTgt spid="76"/>
                                        </p:tgtEl>
                                        <p:attrNameLst>
                                          <p:attrName>ppt_w</p:attrName>
                                        </p:attrNameLst>
                                      </p:cBhvr>
                                      <p:tavLst>
                                        <p:tav tm="0">
                                          <p:val>
                                            <p:fltVal val="0"/>
                                          </p:val>
                                        </p:tav>
                                        <p:tav tm="100000">
                                          <p:val>
                                            <p:strVal val="#ppt_w"/>
                                          </p:val>
                                        </p:tav>
                                      </p:tavLst>
                                    </p:anim>
                                    <p:anim calcmode="lin" valueType="num">
                                      <p:cBhvr>
                                        <p:cTn id="175" dur="1000" fill="hold"/>
                                        <p:tgtEl>
                                          <p:spTgt spid="76"/>
                                        </p:tgtEl>
                                        <p:attrNameLst>
                                          <p:attrName>ppt_h</p:attrName>
                                        </p:attrNameLst>
                                      </p:cBhvr>
                                      <p:tavLst>
                                        <p:tav tm="0">
                                          <p:val>
                                            <p:fltVal val="0"/>
                                          </p:val>
                                        </p:tav>
                                        <p:tav tm="100000">
                                          <p:val>
                                            <p:strVal val="#ppt_h"/>
                                          </p:val>
                                        </p:tav>
                                      </p:tavLst>
                                    </p:anim>
                                  </p:childTnLst>
                                </p:cTn>
                              </p:par>
                            </p:childTnLst>
                          </p:cTn>
                        </p:par>
                        <p:par>
                          <p:cTn id="176" fill="hold" nodeType="afterGroup">
                            <p:stCondLst>
                              <p:cond delay="26000"/>
                            </p:stCondLst>
                            <p:childTnLst>
                              <p:par>
                                <p:cTn id="177" presetID="22" presetClass="entr" presetSubtype="1" fill="hold" grpId="0" nodeType="afterEffect">
                                  <p:stCondLst>
                                    <p:cond delay="0"/>
                                  </p:stCondLst>
                                  <p:childTnLst>
                                    <p:set>
                                      <p:cBhvr>
                                        <p:cTn id="178" dur="1" fill="hold">
                                          <p:stCondLst>
                                            <p:cond delay="0"/>
                                          </p:stCondLst>
                                        </p:cTn>
                                        <p:tgtEl>
                                          <p:spTgt spid="73"/>
                                        </p:tgtEl>
                                        <p:attrNameLst>
                                          <p:attrName>style.visibility</p:attrName>
                                        </p:attrNameLst>
                                      </p:cBhvr>
                                      <p:to>
                                        <p:strVal val="visible"/>
                                      </p:to>
                                    </p:set>
                                    <p:animEffect transition="in" filter="wipe(up)">
                                      <p:cBhvr>
                                        <p:cTn id="179" dur="1000"/>
                                        <p:tgtEl>
                                          <p:spTgt spid="73"/>
                                        </p:tgtEl>
                                      </p:cBhvr>
                                    </p:animEffect>
                                  </p:childTnLst>
                                </p:cTn>
                              </p:par>
                            </p:childTnLst>
                          </p:cTn>
                        </p:par>
                        <p:par>
                          <p:cTn id="180" fill="hold" nodeType="afterGroup">
                            <p:stCondLst>
                              <p:cond delay="27000"/>
                            </p:stCondLst>
                            <p:childTnLst>
                              <p:par>
                                <p:cTn id="181" presetID="1" presetClass="entr" presetSubtype="0" fill="hold" grpId="0" nodeType="afterEffect">
                                  <p:stCondLst>
                                    <p:cond delay="0"/>
                                  </p:stCondLst>
                                  <p:childTnLst>
                                    <p:set>
                                      <p:cBhvr>
                                        <p:cTn id="182" dur="1" fill="hold">
                                          <p:stCondLst>
                                            <p:cond delay="0"/>
                                          </p:stCondLst>
                                        </p:cTn>
                                        <p:tgtEl>
                                          <p:spTgt spid="83"/>
                                        </p:tgtEl>
                                        <p:attrNameLst>
                                          <p:attrName>style.visibility</p:attrName>
                                        </p:attrNameLst>
                                      </p:cBhvr>
                                      <p:to>
                                        <p:strVal val="visible"/>
                                      </p:to>
                                    </p:set>
                                  </p:childTnLst>
                                </p:cTn>
                              </p:par>
                            </p:childTnLst>
                          </p:cTn>
                        </p:par>
                        <p:par>
                          <p:cTn id="183" fill="hold" nodeType="afterGroup">
                            <p:stCondLst>
                              <p:cond delay="27000"/>
                            </p:stCondLst>
                            <p:childTnLst>
                              <p:par>
                                <p:cTn id="184" presetID="3" presetClass="entr" presetSubtype="10" fill="hold" grpId="0" nodeType="afterEffect">
                                  <p:stCondLst>
                                    <p:cond delay="0"/>
                                  </p:stCondLst>
                                  <p:childTnLst>
                                    <p:set>
                                      <p:cBhvr>
                                        <p:cTn id="185" dur="1" fill="hold">
                                          <p:stCondLst>
                                            <p:cond delay="0"/>
                                          </p:stCondLst>
                                        </p:cTn>
                                        <p:tgtEl>
                                          <p:spTgt spid="90"/>
                                        </p:tgtEl>
                                        <p:attrNameLst>
                                          <p:attrName>style.visibility</p:attrName>
                                        </p:attrNameLst>
                                      </p:cBhvr>
                                      <p:to>
                                        <p:strVal val="visible"/>
                                      </p:to>
                                    </p:set>
                                    <p:animEffect transition="in" filter="blinds(horizontal)">
                                      <p:cBhvr>
                                        <p:cTn id="186" dur="500"/>
                                        <p:tgtEl>
                                          <p:spTgt spid="90"/>
                                        </p:tgtEl>
                                      </p:cBhvr>
                                    </p:animEffect>
                                  </p:childTnLst>
                                </p:cTn>
                              </p:par>
                            </p:childTnLst>
                          </p:cTn>
                        </p:par>
                        <p:par>
                          <p:cTn id="187" fill="hold" nodeType="afterGroup">
                            <p:stCondLst>
                              <p:cond delay="27500"/>
                            </p:stCondLst>
                            <p:childTnLst>
                              <p:par>
                                <p:cTn id="188" presetID="22" presetClass="entr" presetSubtype="2" fill="hold" grpId="0" nodeType="afterEffect">
                                  <p:stCondLst>
                                    <p:cond delay="0"/>
                                  </p:stCondLst>
                                  <p:childTnLst>
                                    <p:set>
                                      <p:cBhvr>
                                        <p:cTn id="189" dur="1" fill="hold">
                                          <p:stCondLst>
                                            <p:cond delay="0"/>
                                          </p:stCondLst>
                                        </p:cTn>
                                        <p:tgtEl>
                                          <p:spTgt spid="97"/>
                                        </p:tgtEl>
                                        <p:attrNameLst>
                                          <p:attrName>style.visibility</p:attrName>
                                        </p:attrNameLst>
                                      </p:cBhvr>
                                      <p:to>
                                        <p:strVal val="visible"/>
                                      </p:to>
                                    </p:set>
                                    <p:animEffect transition="in" filter="wipe(right)">
                                      <p:cBhvr>
                                        <p:cTn id="19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p:bldP spid="15" grpId="0" animBg="1"/>
      <p:bldP spid="16" grpId="0" animBg="1"/>
      <p:bldP spid="17" grpId="0"/>
      <p:bldP spid="18" grpId="0"/>
      <p:bldP spid="19" grpId="0" animBg="1"/>
      <p:bldP spid="20" grpId="0" animBg="1"/>
      <p:bldP spid="21" grpId="0" animBg="1"/>
      <p:bldP spid="22" grpId="0" animBg="1"/>
      <p:bldP spid="23" grpId="0" animBg="1"/>
      <p:bldP spid="24" grpId="0"/>
      <p:bldP spid="25" grpId="0" animBg="1"/>
      <p:bldP spid="26" grpId="0" animBg="1"/>
      <p:bldP spid="27" grpId="0"/>
      <p:bldP spid="28" grpId="0" animBg="1"/>
      <p:bldP spid="43" grpId="0"/>
      <p:bldP spid="45" grpId="0"/>
      <p:bldP spid="56" grpId="0" animBg="1"/>
      <p:bldP spid="57" grpId="0"/>
      <p:bldP spid="58" grpId="0"/>
      <p:bldP spid="60" grpId="0"/>
      <p:bldP spid="63" grpId="0" animBg="1"/>
      <p:bldP spid="65" grpId="0"/>
      <p:bldP spid="66" grpId="0" animBg="1"/>
      <p:bldP spid="67" grpId="0" animBg="1"/>
      <p:bldP spid="68" grpId="0"/>
      <p:bldP spid="69" grpId="0" animBg="1"/>
      <p:bldP spid="70" grpId="0" animBg="1"/>
      <p:bldP spid="71" grpId="0"/>
      <p:bldP spid="72" grpId="0"/>
      <p:bldP spid="73" grpId="0" animBg="1"/>
      <p:bldP spid="74" grpId="0" animBg="1"/>
      <p:bldP spid="75" grpId="0" animBg="1"/>
      <p:bldP spid="76" grpId="0" animBg="1"/>
      <p:bldP spid="80" grpId="0" animBg="1"/>
      <p:bldP spid="83" grpId="0"/>
      <p:bldP spid="84" grpId="0"/>
      <p:bldP spid="90" grpId="0"/>
      <p:bldP spid="35889" grpId="0"/>
      <p:bldP spid="96" grpId="0" animBg="1"/>
      <p:bldP spid="97"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
          <p:cNvGrpSpPr>
            <a:grpSpLocks/>
          </p:cNvGrpSpPr>
          <p:nvPr/>
        </p:nvGrpSpPr>
        <p:grpSpPr bwMode="auto">
          <a:xfrm>
            <a:off x="109538" y="2209800"/>
            <a:ext cx="2873375" cy="2133600"/>
            <a:chOff x="109538" y="2209800"/>
            <a:chExt cx="2873375" cy="2133600"/>
          </a:xfrm>
        </p:grpSpPr>
        <p:pic>
          <p:nvPicPr>
            <p:cNvPr id="28744" name="Picture 69" descr="gridli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8" y="2209800"/>
              <a:ext cx="28622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45" name="Rectangle 8"/>
            <p:cNvSpPr>
              <a:spLocks noChangeArrowheads="1"/>
            </p:cNvSpPr>
            <p:nvPr/>
          </p:nvSpPr>
          <p:spPr bwMode="auto">
            <a:xfrm>
              <a:off x="147638" y="2209800"/>
              <a:ext cx="2835275" cy="2066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1" name="Line 31"/>
          <p:cNvSpPr>
            <a:spLocks noChangeShapeType="1"/>
          </p:cNvSpPr>
          <p:nvPr/>
        </p:nvSpPr>
        <p:spPr bwMode="auto">
          <a:xfrm>
            <a:off x="134938" y="2614613"/>
            <a:ext cx="2530475" cy="812800"/>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9"/>
          <p:cNvSpPr>
            <a:spLocks noChangeShapeType="1"/>
          </p:cNvSpPr>
          <p:nvPr/>
        </p:nvSpPr>
        <p:spPr bwMode="auto">
          <a:xfrm flipV="1">
            <a:off x="142875" y="2541588"/>
            <a:ext cx="2359025" cy="1095375"/>
          </a:xfrm>
          <a:prstGeom prst="line">
            <a:avLst/>
          </a:prstGeom>
          <a:noFill/>
          <a:ln w="57150">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Isosceles Triangle 54"/>
          <p:cNvSpPr>
            <a:spLocks noChangeArrowheads="1"/>
          </p:cNvSpPr>
          <p:nvPr/>
        </p:nvSpPr>
        <p:spPr bwMode="auto">
          <a:xfrm rot="-5400000" flipH="1" flipV="1">
            <a:off x="930276" y="2767012"/>
            <a:ext cx="457200" cy="549275"/>
          </a:xfrm>
          <a:prstGeom prst="triangle">
            <a:avLst>
              <a:gd name="adj" fmla="val 50000"/>
            </a:avLst>
          </a:prstGeom>
          <a:solidFill>
            <a:schemeClr val="bg2"/>
          </a:solidFill>
          <a:ln w="25400" algn="ctr">
            <a:solidFill>
              <a:srgbClr val="B2B2B2"/>
            </a:solidFill>
            <a:miter lim="800000"/>
            <a:headEnd/>
            <a:tailEnd/>
          </a:ln>
        </p:spPr>
        <p:txBody>
          <a:bodyPr rot="10800000" vert="eaVert" anchor="ctr"/>
          <a:lstStyle/>
          <a:p>
            <a:pPr algn="ctr">
              <a:defRPr/>
            </a:pPr>
            <a:endParaRPr lang="en-US">
              <a:solidFill>
                <a:schemeClr val="lt1"/>
              </a:solidFill>
              <a:latin typeface="+mn-lt"/>
            </a:endParaRPr>
          </a:p>
        </p:txBody>
      </p:sp>
      <p:sp>
        <p:nvSpPr>
          <p:cNvPr id="28674"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28675"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Government Intervention</a:t>
            </a:r>
          </a:p>
        </p:txBody>
      </p:sp>
      <p:sp>
        <p:nvSpPr>
          <p:cNvPr id="28676"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28677" name="Rectangle 5"/>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LO4</a:t>
            </a:r>
          </a:p>
        </p:txBody>
      </p:sp>
      <p:sp>
        <p:nvSpPr>
          <p:cNvPr id="9" name="Text Box 6"/>
          <p:cNvSpPr txBox="1">
            <a:spLocks noChangeArrowheads="1"/>
          </p:cNvSpPr>
          <p:nvPr/>
        </p:nvSpPr>
        <p:spPr bwMode="auto">
          <a:xfrm>
            <a:off x="339725" y="4724400"/>
            <a:ext cx="2251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t>(a)</a:t>
            </a:r>
          </a:p>
          <a:p>
            <a:pPr algn="ctr" eaLnBrk="1" hangingPunct="1"/>
            <a:r>
              <a:rPr lang="en-US" sz="1600" b="1"/>
              <a:t>Positive Externalities</a:t>
            </a:r>
          </a:p>
        </p:txBody>
      </p:sp>
      <p:sp>
        <p:nvSpPr>
          <p:cNvPr id="12" name="Text Box 12"/>
          <p:cNvSpPr txBox="1">
            <a:spLocks noChangeArrowheads="1"/>
          </p:cNvSpPr>
          <p:nvPr/>
        </p:nvSpPr>
        <p:spPr bwMode="auto">
          <a:xfrm>
            <a:off x="-76200" y="4176713"/>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0</a:t>
            </a:r>
          </a:p>
        </p:txBody>
      </p:sp>
      <p:sp>
        <p:nvSpPr>
          <p:cNvPr id="30" name="Text Box 30"/>
          <p:cNvSpPr txBox="1">
            <a:spLocks noChangeArrowheads="1"/>
          </p:cNvSpPr>
          <p:nvPr/>
        </p:nvSpPr>
        <p:spPr bwMode="auto">
          <a:xfrm>
            <a:off x="2495550" y="2336800"/>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S</a:t>
            </a:r>
            <a:r>
              <a:rPr lang="en-US" sz="1600" b="1" i="1" baseline="-25000"/>
              <a:t>t</a:t>
            </a:r>
          </a:p>
        </p:txBody>
      </p:sp>
      <p:sp>
        <p:nvSpPr>
          <p:cNvPr id="32" name="Line 32"/>
          <p:cNvSpPr>
            <a:spLocks noChangeShapeType="1"/>
          </p:cNvSpPr>
          <p:nvPr/>
        </p:nvSpPr>
        <p:spPr bwMode="auto">
          <a:xfrm>
            <a:off x="142875" y="3100388"/>
            <a:ext cx="2530475" cy="812800"/>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35"/>
          <p:cNvSpPr>
            <a:spLocks noChangeShapeType="1"/>
          </p:cNvSpPr>
          <p:nvPr/>
        </p:nvSpPr>
        <p:spPr bwMode="auto">
          <a:xfrm>
            <a:off x="825500" y="3327400"/>
            <a:ext cx="0" cy="9477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36"/>
          <p:cNvSpPr>
            <a:spLocks noChangeShapeType="1"/>
          </p:cNvSpPr>
          <p:nvPr/>
        </p:nvSpPr>
        <p:spPr bwMode="auto">
          <a:xfrm>
            <a:off x="1455738" y="3011488"/>
            <a:ext cx="0" cy="12636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AutoShape 37"/>
          <p:cNvSpPr>
            <a:spLocks/>
          </p:cNvSpPr>
          <p:nvPr/>
        </p:nvSpPr>
        <p:spPr bwMode="auto">
          <a:xfrm rot="-5400000">
            <a:off x="1024731" y="3571082"/>
            <a:ext cx="233363" cy="622300"/>
          </a:xfrm>
          <a:prstGeom prst="leftBrace">
            <a:avLst>
              <a:gd name="adj1" fmla="val 22222"/>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Oval 33"/>
          <p:cNvSpPr>
            <a:spLocks noChangeArrowheads="1"/>
          </p:cNvSpPr>
          <p:nvPr/>
        </p:nvSpPr>
        <p:spPr bwMode="auto">
          <a:xfrm>
            <a:off x="760413" y="3246438"/>
            <a:ext cx="136525" cy="136525"/>
          </a:xfrm>
          <a:prstGeom prst="ellipse">
            <a:avLst/>
          </a:prstGeom>
          <a:solidFill>
            <a:schemeClr val="bg1"/>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sp>
        <p:nvSpPr>
          <p:cNvPr id="38" name="AutoShape 38"/>
          <p:cNvSpPr>
            <a:spLocks/>
          </p:cNvSpPr>
          <p:nvPr/>
        </p:nvSpPr>
        <p:spPr bwMode="auto">
          <a:xfrm flipH="1">
            <a:off x="1746250" y="3143250"/>
            <a:ext cx="169863" cy="452438"/>
          </a:xfrm>
          <a:prstGeom prst="leftBrace">
            <a:avLst>
              <a:gd name="adj1" fmla="val 22196"/>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Oval 34"/>
          <p:cNvSpPr>
            <a:spLocks noChangeArrowheads="1"/>
          </p:cNvSpPr>
          <p:nvPr/>
        </p:nvSpPr>
        <p:spPr bwMode="auto">
          <a:xfrm>
            <a:off x="1390650" y="2954338"/>
            <a:ext cx="136525" cy="136525"/>
          </a:xfrm>
          <a:prstGeom prst="ellipse">
            <a:avLst/>
          </a:prstGeom>
          <a:solidFill>
            <a:schemeClr val="bg1"/>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sp>
        <p:nvSpPr>
          <p:cNvPr id="39" name="Text Box 39"/>
          <p:cNvSpPr txBox="1">
            <a:spLocks noChangeArrowheads="1"/>
          </p:cNvSpPr>
          <p:nvPr/>
        </p:nvSpPr>
        <p:spPr bwMode="auto">
          <a:xfrm>
            <a:off x="1544638" y="4014788"/>
            <a:ext cx="1522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Underallocation</a:t>
            </a:r>
          </a:p>
        </p:txBody>
      </p:sp>
      <p:sp>
        <p:nvSpPr>
          <p:cNvPr id="40" name="Line 40"/>
          <p:cNvSpPr>
            <a:spLocks noChangeShapeType="1"/>
          </p:cNvSpPr>
          <p:nvPr/>
        </p:nvSpPr>
        <p:spPr bwMode="auto">
          <a:xfrm flipH="1" flipV="1">
            <a:off x="1141413" y="4005263"/>
            <a:ext cx="473075" cy="1793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Text Box 41"/>
          <p:cNvSpPr txBox="1">
            <a:spLocks noChangeArrowheads="1"/>
          </p:cNvSpPr>
          <p:nvPr/>
        </p:nvSpPr>
        <p:spPr bwMode="auto">
          <a:xfrm>
            <a:off x="1828800" y="2697163"/>
            <a:ext cx="1238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t>Positive</a:t>
            </a:r>
          </a:p>
          <a:p>
            <a:pPr algn="ctr" eaLnBrk="1" hangingPunct="1"/>
            <a:r>
              <a:rPr lang="en-US" sz="1400" b="1"/>
              <a:t>Externalities</a:t>
            </a:r>
          </a:p>
        </p:txBody>
      </p:sp>
      <p:sp>
        <p:nvSpPr>
          <p:cNvPr id="42" name="Line 42"/>
          <p:cNvSpPr>
            <a:spLocks noChangeShapeType="1"/>
          </p:cNvSpPr>
          <p:nvPr/>
        </p:nvSpPr>
        <p:spPr bwMode="auto">
          <a:xfrm flipH="1">
            <a:off x="1933575" y="3162300"/>
            <a:ext cx="598488" cy="1920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Text Box 44"/>
          <p:cNvSpPr txBox="1">
            <a:spLocks noChangeArrowheads="1"/>
          </p:cNvSpPr>
          <p:nvPr/>
        </p:nvSpPr>
        <p:spPr bwMode="auto">
          <a:xfrm>
            <a:off x="1238250" y="4230688"/>
            <a:ext cx="42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Q</a:t>
            </a:r>
            <a:r>
              <a:rPr lang="en-US" sz="1600" b="1" i="1" baseline="-25000"/>
              <a:t>o</a:t>
            </a:r>
          </a:p>
        </p:txBody>
      </p:sp>
      <p:sp>
        <p:nvSpPr>
          <p:cNvPr id="46" name="Text Box 46"/>
          <p:cNvSpPr txBox="1">
            <a:spLocks noChangeArrowheads="1"/>
          </p:cNvSpPr>
          <p:nvPr/>
        </p:nvSpPr>
        <p:spPr bwMode="auto">
          <a:xfrm>
            <a:off x="611188" y="4230688"/>
            <a:ext cx="420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Q</a:t>
            </a:r>
            <a:r>
              <a:rPr lang="en-US" sz="1600" b="1" i="1" baseline="-25000"/>
              <a:t>e</a:t>
            </a:r>
          </a:p>
        </p:txBody>
      </p:sp>
      <p:sp>
        <p:nvSpPr>
          <p:cNvPr id="53" name="Text Box 52"/>
          <p:cNvSpPr txBox="1">
            <a:spLocks noChangeArrowheads="1"/>
          </p:cNvSpPr>
          <p:nvPr/>
        </p:nvSpPr>
        <p:spPr bwMode="auto">
          <a:xfrm>
            <a:off x="2646363" y="3732213"/>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D</a:t>
            </a:r>
          </a:p>
        </p:txBody>
      </p:sp>
      <p:sp>
        <p:nvSpPr>
          <p:cNvPr id="54" name="Text Box 53"/>
          <p:cNvSpPr txBox="1">
            <a:spLocks noChangeArrowheads="1"/>
          </p:cNvSpPr>
          <p:nvPr/>
        </p:nvSpPr>
        <p:spPr bwMode="auto">
          <a:xfrm>
            <a:off x="2643188" y="3262313"/>
            <a:ext cx="3762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D</a:t>
            </a:r>
            <a:r>
              <a:rPr lang="en-US" sz="1600" b="1" i="1" baseline="-25000"/>
              <a:t>t</a:t>
            </a:r>
          </a:p>
        </p:txBody>
      </p:sp>
      <p:sp>
        <p:nvSpPr>
          <p:cNvPr id="59" name="TextBox 58"/>
          <p:cNvSpPr txBox="1">
            <a:spLocks noChangeArrowheads="1"/>
          </p:cNvSpPr>
          <p:nvPr/>
        </p:nvSpPr>
        <p:spPr bwMode="auto">
          <a:xfrm>
            <a:off x="1295400" y="2590800"/>
            <a:ext cx="30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z</a:t>
            </a:r>
          </a:p>
        </p:txBody>
      </p:sp>
      <p:sp>
        <p:nvSpPr>
          <p:cNvPr id="61" name="TextBox 60"/>
          <p:cNvSpPr txBox="1">
            <a:spLocks noChangeArrowheads="1"/>
          </p:cNvSpPr>
          <p:nvPr/>
        </p:nvSpPr>
        <p:spPr bwMode="auto">
          <a:xfrm>
            <a:off x="579438" y="3313113"/>
            <a:ext cx="30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x</a:t>
            </a:r>
          </a:p>
        </p:txBody>
      </p:sp>
      <p:sp>
        <p:nvSpPr>
          <p:cNvPr id="62" name="TextBox 61"/>
          <p:cNvSpPr txBox="1">
            <a:spLocks noChangeArrowheads="1"/>
          </p:cNvSpPr>
          <p:nvPr/>
        </p:nvSpPr>
        <p:spPr bwMode="auto">
          <a:xfrm>
            <a:off x="808038" y="2432050"/>
            <a:ext cx="30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y</a:t>
            </a:r>
          </a:p>
        </p:txBody>
      </p:sp>
      <p:sp>
        <p:nvSpPr>
          <p:cNvPr id="64" name="Oval 20"/>
          <p:cNvSpPr>
            <a:spLocks noChangeArrowheads="1"/>
          </p:cNvSpPr>
          <p:nvPr/>
        </p:nvSpPr>
        <p:spPr bwMode="auto">
          <a:xfrm>
            <a:off x="838200" y="2759075"/>
            <a:ext cx="92075" cy="136525"/>
          </a:xfrm>
          <a:prstGeom prst="ellipse">
            <a:avLst/>
          </a:prstGeom>
          <a:solidFill>
            <a:schemeClr val="tx1"/>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sp>
        <p:nvSpPr>
          <p:cNvPr id="65" name="Text Box 6"/>
          <p:cNvSpPr txBox="1">
            <a:spLocks noChangeArrowheads="1"/>
          </p:cNvSpPr>
          <p:nvPr/>
        </p:nvSpPr>
        <p:spPr bwMode="auto">
          <a:xfrm>
            <a:off x="3276600" y="4724400"/>
            <a:ext cx="2568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t>(b)</a:t>
            </a:r>
          </a:p>
          <a:p>
            <a:pPr algn="ctr" eaLnBrk="1" hangingPunct="1"/>
            <a:r>
              <a:rPr lang="en-US" sz="1600" b="1"/>
              <a:t>Correcting via a subsidy</a:t>
            </a:r>
          </a:p>
          <a:p>
            <a:pPr algn="ctr" eaLnBrk="1" hangingPunct="1"/>
            <a:r>
              <a:rPr lang="en-US" sz="1600" b="1"/>
              <a:t> to consumers</a:t>
            </a:r>
          </a:p>
        </p:txBody>
      </p:sp>
      <p:grpSp>
        <p:nvGrpSpPr>
          <p:cNvPr id="3" name="Group 77"/>
          <p:cNvGrpSpPr>
            <a:grpSpLocks/>
          </p:cNvGrpSpPr>
          <p:nvPr/>
        </p:nvGrpSpPr>
        <p:grpSpPr bwMode="auto">
          <a:xfrm>
            <a:off x="3081338" y="2209800"/>
            <a:ext cx="2873375" cy="2133600"/>
            <a:chOff x="3081338" y="2209800"/>
            <a:chExt cx="2873375" cy="2133600"/>
          </a:xfrm>
        </p:grpSpPr>
        <p:pic>
          <p:nvPicPr>
            <p:cNvPr id="28742" name="Picture 70" descr="gridli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1338" y="2209800"/>
              <a:ext cx="28622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43" name="Rectangle 8"/>
            <p:cNvSpPr>
              <a:spLocks noChangeArrowheads="1"/>
            </p:cNvSpPr>
            <p:nvPr/>
          </p:nvSpPr>
          <p:spPr bwMode="auto">
            <a:xfrm>
              <a:off x="3119438" y="2209800"/>
              <a:ext cx="2835275" cy="2066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7" name="Text Box 12"/>
          <p:cNvSpPr txBox="1">
            <a:spLocks noChangeArrowheads="1"/>
          </p:cNvSpPr>
          <p:nvPr/>
        </p:nvSpPr>
        <p:spPr bwMode="auto">
          <a:xfrm>
            <a:off x="2895600" y="4176713"/>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0</a:t>
            </a:r>
          </a:p>
        </p:txBody>
      </p:sp>
      <p:sp>
        <p:nvSpPr>
          <p:cNvPr id="68" name="Line 29"/>
          <p:cNvSpPr>
            <a:spLocks noChangeShapeType="1"/>
          </p:cNvSpPr>
          <p:nvPr/>
        </p:nvSpPr>
        <p:spPr bwMode="auto">
          <a:xfrm flipV="1">
            <a:off x="3114675" y="2541588"/>
            <a:ext cx="2359025" cy="1095375"/>
          </a:xfrm>
          <a:prstGeom prst="line">
            <a:avLst/>
          </a:prstGeom>
          <a:noFill/>
          <a:ln w="57150">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Text Box 30"/>
          <p:cNvSpPr txBox="1">
            <a:spLocks noChangeArrowheads="1"/>
          </p:cNvSpPr>
          <p:nvPr/>
        </p:nvSpPr>
        <p:spPr bwMode="auto">
          <a:xfrm>
            <a:off x="5410200" y="2336800"/>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S</a:t>
            </a:r>
            <a:r>
              <a:rPr lang="en-US" sz="1600" b="1" i="1" baseline="-25000"/>
              <a:t>t</a:t>
            </a:r>
          </a:p>
        </p:txBody>
      </p:sp>
      <p:sp>
        <p:nvSpPr>
          <p:cNvPr id="70" name="Line 31"/>
          <p:cNvSpPr>
            <a:spLocks noChangeShapeType="1"/>
          </p:cNvSpPr>
          <p:nvPr/>
        </p:nvSpPr>
        <p:spPr bwMode="auto">
          <a:xfrm>
            <a:off x="3106738" y="2614613"/>
            <a:ext cx="2530475" cy="812800"/>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32"/>
          <p:cNvSpPr>
            <a:spLocks noChangeShapeType="1"/>
          </p:cNvSpPr>
          <p:nvPr/>
        </p:nvSpPr>
        <p:spPr bwMode="auto">
          <a:xfrm>
            <a:off x="3114675" y="3100388"/>
            <a:ext cx="2530475" cy="812800"/>
          </a:xfrm>
          <a:prstGeom prst="line">
            <a:avLst/>
          </a:prstGeom>
          <a:noFill/>
          <a:ln w="57150">
            <a:solidFill>
              <a:srgbClr val="008000">
                <a:alpha val="39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35"/>
          <p:cNvSpPr>
            <a:spLocks noChangeShapeType="1"/>
          </p:cNvSpPr>
          <p:nvPr/>
        </p:nvSpPr>
        <p:spPr bwMode="auto">
          <a:xfrm>
            <a:off x="3797300" y="3327400"/>
            <a:ext cx="0" cy="9477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 name="Line 36"/>
          <p:cNvSpPr>
            <a:spLocks noChangeShapeType="1"/>
          </p:cNvSpPr>
          <p:nvPr/>
        </p:nvSpPr>
        <p:spPr bwMode="auto">
          <a:xfrm>
            <a:off x="4427538" y="3011488"/>
            <a:ext cx="0" cy="12636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 name="Oval 33"/>
          <p:cNvSpPr>
            <a:spLocks noChangeArrowheads="1"/>
          </p:cNvSpPr>
          <p:nvPr/>
        </p:nvSpPr>
        <p:spPr bwMode="auto">
          <a:xfrm>
            <a:off x="3732213" y="3246438"/>
            <a:ext cx="136525" cy="136525"/>
          </a:xfrm>
          <a:prstGeom prst="ellipse">
            <a:avLst/>
          </a:prstGeom>
          <a:solidFill>
            <a:schemeClr val="bg1"/>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sp>
        <p:nvSpPr>
          <p:cNvPr id="76" name="Oval 34"/>
          <p:cNvSpPr>
            <a:spLocks noChangeArrowheads="1"/>
          </p:cNvSpPr>
          <p:nvPr/>
        </p:nvSpPr>
        <p:spPr bwMode="auto">
          <a:xfrm>
            <a:off x="4362450" y="2954338"/>
            <a:ext cx="136525" cy="136525"/>
          </a:xfrm>
          <a:prstGeom prst="ellipse">
            <a:avLst/>
          </a:prstGeom>
          <a:solidFill>
            <a:schemeClr val="bg1"/>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sp>
        <p:nvSpPr>
          <p:cNvPr id="77" name="AutoShape 38"/>
          <p:cNvSpPr>
            <a:spLocks/>
          </p:cNvSpPr>
          <p:nvPr/>
        </p:nvSpPr>
        <p:spPr bwMode="auto">
          <a:xfrm flipH="1">
            <a:off x="4718050" y="3143250"/>
            <a:ext cx="169863" cy="452438"/>
          </a:xfrm>
          <a:prstGeom prst="leftBrace">
            <a:avLst>
              <a:gd name="adj1" fmla="val 22196"/>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 name="Text Box 44"/>
          <p:cNvSpPr txBox="1">
            <a:spLocks noChangeArrowheads="1"/>
          </p:cNvSpPr>
          <p:nvPr/>
        </p:nvSpPr>
        <p:spPr bwMode="auto">
          <a:xfrm>
            <a:off x="4210050" y="4230688"/>
            <a:ext cx="42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Q</a:t>
            </a:r>
            <a:r>
              <a:rPr lang="en-US" sz="1600" b="1" i="1" baseline="-25000"/>
              <a:t>o</a:t>
            </a:r>
          </a:p>
        </p:txBody>
      </p:sp>
      <p:sp>
        <p:nvSpPr>
          <p:cNvPr id="83" name="Text Box 46"/>
          <p:cNvSpPr txBox="1">
            <a:spLocks noChangeArrowheads="1"/>
          </p:cNvSpPr>
          <p:nvPr/>
        </p:nvSpPr>
        <p:spPr bwMode="auto">
          <a:xfrm>
            <a:off x="3582988" y="4230688"/>
            <a:ext cx="420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Q</a:t>
            </a:r>
            <a:r>
              <a:rPr lang="en-US" sz="1600" b="1" i="1" baseline="-25000"/>
              <a:t>e</a:t>
            </a:r>
          </a:p>
        </p:txBody>
      </p:sp>
      <p:sp>
        <p:nvSpPr>
          <p:cNvPr id="84" name="Text Box 52"/>
          <p:cNvSpPr txBox="1">
            <a:spLocks noChangeArrowheads="1"/>
          </p:cNvSpPr>
          <p:nvPr/>
        </p:nvSpPr>
        <p:spPr bwMode="auto">
          <a:xfrm>
            <a:off x="5618163" y="3732213"/>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D</a:t>
            </a:r>
          </a:p>
        </p:txBody>
      </p:sp>
      <p:sp>
        <p:nvSpPr>
          <p:cNvPr id="85" name="Text Box 53"/>
          <p:cNvSpPr txBox="1">
            <a:spLocks noChangeArrowheads="1"/>
          </p:cNvSpPr>
          <p:nvPr/>
        </p:nvSpPr>
        <p:spPr bwMode="auto">
          <a:xfrm>
            <a:off x="5614988" y="3262313"/>
            <a:ext cx="3762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D</a:t>
            </a:r>
            <a:r>
              <a:rPr lang="en-US" sz="1600" b="1" i="1" baseline="-25000"/>
              <a:t>t</a:t>
            </a:r>
          </a:p>
        </p:txBody>
      </p:sp>
      <p:sp>
        <p:nvSpPr>
          <p:cNvPr id="91" name="Text Box 6"/>
          <p:cNvSpPr txBox="1">
            <a:spLocks noChangeArrowheads="1"/>
          </p:cNvSpPr>
          <p:nvPr/>
        </p:nvSpPr>
        <p:spPr bwMode="auto">
          <a:xfrm>
            <a:off x="6213475" y="4732338"/>
            <a:ext cx="26257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t>(c)</a:t>
            </a:r>
          </a:p>
          <a:p>
            <a:pPr algn="ctr" eaLnBrk="1" hangingPunct="1"/>
            <a:r>
              <a:rPr lang="en-US" sz="1600" b="1"/>
              <a:t>Correcting via a subsidy </a:t>
            </a:r>
          </a:p>
          <a:p>
            <a:pPr algn="ctr" eaLnBrk="1" hangingPunct="1"/>
            <a:r>
              <a:rPr lang="en-US" sz="1600" b="1"/>
              <a:t>to producers</a:t>
            </a:r>
          </a:p>
        </p:txBody>
      </p:sp>
      <p:grpSp>
        <p:nvGrpSpPr>
          <p:cNvPr id="4" name="Group 78"/>
          <p:cNvGrpSpPr>
            <a:grpSpLocks/>
          </p:cNvGrpSpPr>
          <p:nvPr/>
        </p:nvGrpSpPr>
        <p:grpSpPr bwMode="auto">
          <a:xfrm>
            <a:off x="6091238" y="2209800"/>
            <a:ext cx="2867025" cy="2133600"/>
            <a:chOff x="6091238" y="2209800"/>
            <a:chExt cx="2867025" cy="2133600"/>
          </a:xfrm>
        </p:grpSpPr>
        <p:pic>
          <p:nvPicPr>
            <p:cNvPr id="28740" name="Picture 71" descr="gridli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209800"/>
              <a:ext cx="28622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41" name="Rectangle 8"/>
            <p:cNvSpPr>
              <a:spLocks noChangeArrowheads="1"/>
            </p:cNvSpPr>
            <p:nvPr/>
          </p:nvSpPr>
          <p:spPr bwMode="auto">
            <a:xfrm>
              <a:off x="6091238" y="2209800"/>
              <a:ext cx="2835275" cy="2066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93" name="Text Box 12"/>
          <p:cNvSpPr txBox="1">
            <a:spLocks noChangeArrowheads="1"/>
          </p:cNvSpPr>
          <p:nvPr/>
        </p:nvSpPr>
        <p:spPr bwMode="auto">
          <a:xfrm>
            <a:off x="5867400" y="4176713"/>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0</a:t>
            </a:r>
          </a:p>
        </p:txBody>
      </p:sp>
      <p:sp>
        <p:nvSpPr>
          <p:cNvPr id="94" name="Line 29"/>
          <p:cNvSpPr>
            <a:spLocks noChangeShapeType="1"/>
          </p:cNvSpPr>
          <p:nvPr/>
        </p:nvSpPr>
        <p:spPr bwMode="auto">
          <a:xfrm flipV="1">
            <a:off x="6096000" y="2790825"/>
            <a:ext cx="2359025" cy="1095375"/>
          </a:xfrm>
          <a:prstGeom prst="line">
            <a:avLst/>
          </a:prstGeom>
          <a:noFill/>
          <a:ln w="57150">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Text Box 30"/>
          <p:cNvSpPr txBox="1">
            <a:spLocks noChangeArrowheads="1"/>
          </p:cNvSpPr>
          <p:nvPr/>
        </p:nvSpPr>
        <p:spPr bwMode="auto">
          <a:xfrm>
            <a:off x="8382000" y="2590800"/>
            <a:ext cx="414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S'</a:t>
            </a:r>
            <a:r>
              <a:rPr lang="en-US" sz="1600" b="1" i="1" baseline="-25000"/>
              <a:t>t</a:t>
            </a:r>
          </a:p>
        </p:txBody>
      </p:sp>
      <p:sp>
        <p:nvSpPr>
          <p:cNvPr id="97" name="Line 32"/>
          <p:cNvSpPr>
            <a:spLocks noChangeShapeType="1"/>
          </p:cNvSpPr>
          <p:nvPr/>
        </p:nvSpPr>
        <p:spPr bwMode="auto">
          <a:xfrm>
            <a:off x="6096000" y="2971800"/>
            <a:ext cx="2530475" cy="812800"/>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35"/>
          <p:cNvSpPr>
            <a:spLocks noChangeShapeType="1"/>
          </p:cNvSpPr>
          <p:nvPr/>
        </p:nvSpPr>
        <p:spPr bwMode="auto">
          <a:xfrm>
            <a:off x="6477000" y="3200400"/>
            <a:ext cx="0" cy="10969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 name="Line 36"/>
          <p:cNvSpPr>
            <a:spLocks noChangeShapeType="1"/>
          </p:cNvSpPr>
          <p:nvPr/>
        </p:nvSpPr>
        <p:spPr bwMode="auto">
          <a:xfrm>
            <a:off x="7315200" y="3352800"/>
            <a:ext cx="0" cy="91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 name="Oval 34"/>
          <p:cNvSpPr>
            <a:spLocks noChangeArrowheads="1"/>
          </p:cNvSpPr>
          <p:nvPr/>
        </p:nvSpPr>
        <p:spPr bwMode="auto">
          <a:xfrm>
            <a:off x="7239000" y="3292475"/>
            <a:ext cx="136525" cy="136525"/>
          </a:xfrm>
          <a:prstGeom prst="ellipse">
            <a:avLst/>
          </a:prstGeom>
          <a:solidFill>
            <a:schemeClr val="bg1"/>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sp>
        <p:nvSpPr>
          <p:cNvPr id="103" name="AutoShape 38"/>
          <p:cNvSpPr>
            <a:spLocks/>
          </p:cNvSpPr>
          <p:nvPr/>
        </p:nvSpPr>
        <p:spPr bwMode="auto">
          <a:xfrm flipH="1">
            <a:off x="6154738" y="3276600"/>
            <a:ext cx="169862" cy="452438"/>
          </a:xfrm>
          <a:prstGeom prst="leftBrace">
            <a:avLst>
              <a:gd name="adj1" fmla="val 22196"/>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8" name="Text Box 44"/>
          <p:cNvSpPr txBox="1">
            <a:spLocks noChangeArrowheads="1"/>
          </p:cNvSpPr>
          <p:nvPr/>
        </p:nvSpPr>
        <p:spPr bwMode="auto">
          <a:xfrm>
            <a:off x="7115175" y="4311650"/>
            <a:ext cx="42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Q</a:t>
            </a:r>
            <a:r>
              <a:rPr lang="en-US" sz="1600" b="1" i="1" baseline="-25000"/>
              <a:t>o</a:t>
            </a:r>
          </a:p>
        </p:txBody>
      </p:sp>
      <p:sp>
        <p:nvSpPr>
          <p:cNvPr id="109" name="Text Box 46"/>
          <p:cNvSpPr txBox="1">
            <a:spLocks noChangeArrowheads="1"/>
          </p:cNvSpPr>
          <p:nvPr/>
        </p:nvSpPr>
        <p:spPr bwMode="auto">
          <a:xfrm>
            <a:off x="6248400" y="4311650"/>
            <a:ext cx="420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Q</a:t>
            </a:r>
            <a:r>
              <a:rPr lang="en-US" sz="1600" b="1" i="1" baseline="-25000"/>
              <a:t>e</a:t>
            </a:r>
          </a:p>
        </p:txBody>
      </p:sp>
      <p:sp>
        <p:nvSpPr>
          <p:cNvPr id="110" name="Text Box 52"/>
          <p:cNvSpPr txBox="1">
            <a:spLocks noChangeArrowheads="1"/>
          </p:cNvSpPr>
          <p:nvPr/>
        </p:nvSpPr>
        <p:spPr bwMode="auto">
          <a:xfrm>
            <a:off x="8589963" y="3732213"/>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D</a:t>
            </a:r>
          </a:p>
        </p:txBody>
      </p:sp>
      <p:sp>
        <p:nvSpPr>
          <p:cNvPr id="37950" name="TextBox 116"/>
          <p:cNvSpPr txBox="1">
            <a:spLocks noChangeArrowheads="1"/>
          </p:cNvSpPr>
          <p:nvPr/>
        </p:nvSpPr>
        <p:spPr bwMode="auto">
          <a:xfrm>
            <a:off x="4800600" y="3349625"/>
            <a:ext cx="1006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Subsidy</a:t>
            </a:r>
          </a:p>
        </p:txBody>
      </p:sp>
      <p:sp>
        <p:nvSpPr>
          <p:cNvPr id="118" name="Line 29"/>
          <p:cNvSpPr>
            <a:spLocks noChangeAspect="1" noChangeShapeType="1"/>
          </p:cNvSpPr>
          <p:nvPr/>
        </p:nvSpPr>
        <p:spPr bwMode="auto">
          <a:xfrm flipV="1">
            <a:off x="6096000" y="2362200"/>
            <a:ext cx="1968500" cy="914400"/>
          </a:xfrm>
          <a:prstGeom prst="line">
            <a:avLst/>
          </a:prstGeom>
          <a:noFill/>
          <a:ln w="57150">
            <a:solidFill>
              <a:srgbClr val="990033">
                <a:alpha val="39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Text Box 30"/>
          <p:cNvSpPr txBox="1">
            <a:spLocks noChangeArrowheads="1"/>
          </p:cNvSpPr>
          <p:nvPr/>
        </p:nvSpPr>
        <p:spPr bwMode="auto">
          <a:xfrm>
            <a:off x="8001000" y="2178050"/>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t>S</a:t>
            </a:r>
            <a:r>
              <a:rPr lang="en-US" sz="1600" b="1" i="1" baseline="-25000"/>
              <a:t>t</a:t>
            </a:r>
          </a:p>
        </p:txBody>
      </p:sp>
      <p:sp>
        <p:nvSpPr>
          <p:cNvPr id="120" name="AutoShape 38"/>
          <p:cNvSpPr>
            <a:spLocks/>
          </p:cNvSpPr>
          <p:nvPr/>
        </p:nvSpPr>
        <p:spPr bwMode="auto">
          <a:xfrm flipH="1">
            <a:off x="7826375" y="2519363"/>
            <a:ext cx="169863" cy="452437"/>
          </a:xfrm>
          <a:prstGeom prst="leftBrace">
            <a:avLst>
              <a:gd name="adj1" fmla="val 22196"/>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54" name="TextBox 120"/>
          <p:cNvSpPr txBox="1">
            <a:spLocks noChangeArrowheads="1"/>
          </p:cNvSpPr>
          <p:nvPr/>
        </p:nvSpPr>
        <p:spPr bwMode="auto">
          <a:xfrm>
            <a:off x="7924800" y="2435225"/>
            <a:ext cx="1006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Subsidy</a:t>
            </a:r>
          </a:p>
        </p:txBody>
      </p:sp>
      <p:sp>
        <p:nvSpPr>
          <p:cNvPr id="37955" name="TextBox 121"/>
          <p:cNvSpPr txBox="1">
            <a:spLocks noChangeArrowheads="1"/>
          </p:cNvSpPr>
          <p:nvPr/>
        </p:nvSpPr>
        <p:spPr bwMode="auto">
          <a:xfrm>
            <a:off x="6248400" y="3349625"/>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U</a:t>
            </a:r>
          </a:p>
        </p:txBody>
      </p:sp>
      <p:sp>
        <p:nvSpPr>
          <p:cNvPr id="101" name="Oval 33"/>
          <p:cNvSpPr>
            <a:spLocks noChangeArrowheads="1"/>
          </p:cNvSpPr>
          <p:nvPr/>
        </p:nvSpPr>
        <p:spPr bwMode="auto">
          <a:xfrm>
            <a:off x="6416675" y="3048000"/>
            <a:ext cx="136525" cy="136525"/>
          </a:xfrm>
          <a:prstGeom prst="ellipse">
            <a:avLst/>
          </a:prstGeom>
          <a:solidFill>
            <a:schemeClr val="bg1"/>
          </a:solidFill>
          <a:ln w="19050">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a:solidFill>
                <a:srgbClr val="000000"/>
              </a:solidFill>
            </a:endParaRPr>
          </a:p>
        </p:txBody>
      </p:sp>
      <p:sp>
        <p:nvSpPr>
          <p:cNvPr id="96" name="Right Arrow 95"/>
          <p:cNvSpPr>
            <a:spLocks noChangeArrowheads="1"/>
          </p:cNvSpPr>
          <p:nvPr/>
        </p:nvSpPr>
        <p:spPr bwMode="auto">
          <a:xfrm rot="10835470" flipH="1">
            <a:off x="6629400" y="4572000"/>
            <a:ext cx="457200" cy="304800"/>
          </a:xfrm>
          <a:prstGeom prst="rightArrow">
            <a:avLst>
              <a:gd name="adj1" fmla="val 50000"/>
              <a:gd name="adj2" fmla="val 50000"/>
            </a:avLst>
          </a:prstGeom>
          <a:solidFill>
            <a:srgbClr val="A5002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10800000" anchor="ctr"/>
          <a:lstStyle/>
          <a:p>
            <a:pPr algn="ctr">
              <a:defRPr/>
            </a:pPr>
            <a:endParaRPr lang="en-US">
              <a:solidFill>
                <a:schemeClr val="lt1"/>
              </a:solidFill>
              <a:latin typeface="+mn-lt"/>
            </a:endParaRPr>
          </a:p>
        </p:txBody>
      </p:sp>
      <p:sp>
        <p:nvSpPr>
          <p:cNvPr id="5" name="Right Arrow 95"/>
          <p:cNvSpPr>
            <a:spLocks noChangeArrowheads="1"/>
          </p:cNvSpPr>
          <p:nvPr/>
        </p:nvSpPr>
        <p:spPr bwMode="auto">
          <a:xfrm rot="10835470" flipH="1">
            <a:off x="7239000" y="2743200"/>
            <a:ext cx="457200" cy="304800"/>
          </a:xfrm>
          <a:prstGeom prst="rightArrow">
            <a:avLst>
              <a:gd name="adj1" fmla="val 50000"/>
              <a:gd name="adj2" fmla="val 50000"/>
            </a:avLst>
          </a:prstGeom>
          <a:solidFill>
            <a:srgbClr val="A5002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10800000" anchor="ctr"/>
          <a:lstStyle/>
          <a:p>
            <a:pPr algn="ctr">
              <a:defRPr/>
            </a:pPr>
            <a:endParaRPr lang="en-US">
              <a:solidFill>
                <a:schemeClr val="lt1"/>
              </a:solidFill>
              <a:latin typeface="+mn-lt"/>
            </a:endParaRPr>
          </a:p>
        </p:txBody>
      </p:sp>
      <p:sp>
        <p:nvSpPr>
          <p:cNvPr id="6" name="Right Arrow 95"/>
          <p:cNvSpPr>
            <a:spLocks noChangeArrowheads="1"/>
          </p:cNvSpPr>
          <p:nvPr/>
        </p:nvSpPr>
        <p:spPr bwMode="auto">
          <a:xfrm rot="10835470" flipH="1">
            <a:off x="3886200" y="4495800"/>
            <a:ext cx="457200" cy="304800"/>
          </a:xfrm>
          <a:prstGeom prst="rightArrow">
            <a:avLst>
              <a:gd name="adj1" fmla="val 50000"/>
              <a:gd name="adj2" fmla="val 50000"/>
            </a:avLst>
          </a:prstGeom>
          <a:solidFill>
            <a:srgbClr val="00800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10800000" anchor="ctr"/>
          <a:lstStyle/>
          <a:p>
            <a:pPr algn="ctr">
              <a:defRPr/>
            </a:pPr>
            <a:endParaRPr lang="en-US">
              <a:solidFill>
                <a:schemeClr val="lt1"/>
              </a:solidFill>
              <a:latin typeface="+mn-lt"/>
            </a:endParaRPr>
          </a:p>
        </p:txBody>
      </p:sp>
      <p:sp>
        <p:nvSpPr>
          <p:cNvPr id="7" name="Right Arrow 95"/>
          <p:cNvSpPr>
            <a:spLocks noChangeArrowheads="1"/>
          </p:cNvSpPr>
          <p:nvPr/>
        </p:nvSpPr>
        <p:spPr bwMode="auto">
          <a:xfrm rot="10835470" flipH="1">
            <a:off x="3351213" y="2895600"/>
            <a:ext cx="381000" cy="228600"/>
          </a:xfrm>
          <a:prstGeom prst="rightArrow">
            <a:avLst>
              <a:gd name="adj1" fmla="val 50000"/>
              <a:gd name="adj2" fmla="val 55556"/>
            </a:avLst>
          </a:prstGeom>
          <a:solidFill>
            <a:srgbClr val="00800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10800000" anchor="ctr"/>
          <a:lstStyle/>
          <a:p>
            <a:pPr algn="ctr">
              <a:defRPr/>
            </a:pPr>
            <a:endParaRPr lang="en-US">
              <a:solidFill>
                <a:schemeClr val="lt1"/>
              </a:solidFill>
              <a:latin typeface="+mn-lt"/>
            </a:endParaRP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7783FACB-33D1-4C40-A079-E8F60F7EC808}" type="slidenum">
              <a:rPr lang="en-US" sz="1400">
                <a:solidFill>
                  <a:schemeClr val="bg1"/>
                </a:solidFill>
                <a:cs typeface="Arial" charset="0"/>
              </a:rPr>
              <a:pPr eaLnBrk="1" hangingPunct="1"/>
              <a:t>27</a:t>
            </a:fld>
            <a:endParaRPr lang="en-US" sz="1400">
              <a:solidFill>
                <a:schemeClr val="bg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nodeType="afterGroup">
                            <p:stCondLst>
                              <p:cond delay="1000"/>
                            </p:stCondLst>
                            <p:childTnLst>
                              <p:par>
                                <p:cTn id="9" presetID="2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1000"/>
                                        <p:tgtEl>
                                          <p:spTgt spid="32"/>
                                        </p:tgtEl>
                                      </p:cBhvr>
                                    </p:animEffect>
                                  </p:childTnLst>
                                </p:cTn>
                              </p:par>
                            </p:childTnLst>
                          </p:cTn>
                        </p:par>
                        <p:par>
                          <p:cTn id="19" fill="hold" nodeType="afterGroup">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1000"/>
                                        <p:tgtEl>
                                          <p:spTgt spid="31"/>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23" presetClass="entr" presetSubtype="16"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1000" fill="hold"/>
                                        <p:tgtEl>
                                          <p:spTgt spid="36"/>
                                        </p:tgtEl>
                                        <p:attrNameLst>
                                          <p:attrName>ppt_w</p:attrName>
                                        </p:attrNameLst>
                                      </p:cBhvr>
                                      <p:tavLst>
                                        <p:tav tm="0">
                                          <p:val>
                                            <p:fltVal val="0"/>
                                          </p:val>
                                        </p:tav>
                                        <p:tav tm="100000">
                                          <p:val>
                                            <p:strVal val="#ppt_w"/>
                                          </p:val>
                                        </p:tav>
                                      </p:tavLst>
                                    </p:anim>
                                    <p:anim calcmode="lin" valueType="num">
                                      <p:cBhvr>
                                        <p:cTn id="30" dur="1000" fill="hold"/>
                                        <p:tgtEl>
                                          <p:spTgt spid="36"/>
                                        </p:tgtEl>
                                        <p:attrNameLst>
                                          <p:attrName>ppt_h</p:attrName>
                                        </p:attrNameLst>
                                      </p:cBhvr>
                                      <p:tavLst>
                                        <p:tav tm="0">
                                          <p:val>
                                            <p:fltVal val="0"/>
                                          </p:val>
                                        </p:tav>
                                        <p:tav tm="100000">
                                          <p:val>
                                            <p:strVal val="#ppt_h"/>
                                          </p:val>
                                        </p:tav>
                                      </p:tavLst>
                                    </p:anim>
                                  </p:childTnLst>
                                </p:cTn>
                              </p:par>
                            </p:childTnLst>
                          </p:cTn>
                        </p:par>
                        <p:par>
                          <p:cTn id="31" fill="hold" nodeType="afterGroup">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up)">
                                      <p:cBhvr>
                                        <p:cTn id="34" dur="1000"/>
                                        <p:tgtEl>
                                          <p:spTgt spid="33"/>
                                        </p:tgtEl>
                                      </p:cBhvr>
                                    </p:animEffect>
                                  </p:childTnLst>
                                </p:cTn>
                              </p:par>
                            </p:childTnLst>
                          </p:cTn>
                        </p:par>
                        <p:par>
                          <p:cTn id="35" fill="hold" nodeType="afterGroup">
                            <p:stCondLst>
                              <p:cond delay="4500"/>
                            </p:stCondLst>
                            <p:childTnLst>
                              <p:par>
                                <p:cTn id="36" presetID="1"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childTnLst>
                          </p:cTn>
                        </p:par>
                        <p:par>
                          <p:cTn id="38" fill="hold" nodeType="afterGroup">
                            <p:stCondLst>
                              <p:cond delay="4500"/>
                            </p:stCondLst>
                            <p:childTnLst>
                              <p:par>
                                <p:cTn id="39" presetID="1" presetClass="entr" presetSubtype="0"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par>
                          <p:cTn id="41" fill="hold" nodeType="afterGroup">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1000"/>
                                        <p:tgtEl>
                                          <p:spTgt spid="38"/>
                                        </p:tgtEl>
                                      </p:cBhvr>
                                    </p:animEffect>
                                  </p:childTnLst>
                                </p:cTn>
                              </p:par>
                            </p:childTnLst>
                          </p:cTn>
                        </p:par>
                        <p:par>
                          <p:cTn id="45" fill="hold" nodeType="afterGroup">
                            <p:stCondLst>
                              <p:cond delay="5500"/>
                            </p:stCondLst>
                            <p:childTnLst>
                              <p:par>
                                <p:cTn id="46" presetID="22" presetClass="entr" presetSubtype="8"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left)">
                                      <p:cBhvr>
                                        <p:cTn id="48" dur="1000"/>
                                        <p:tgtEl>
                                          <p:spTgt spid="42"/>
                                        </p:tgtEl>
                                      </p:cBhvr>
                                    </p:animEffect>
                                  </p:childTnLst>
                                </p:cTn>
                              </p:par>
                            </p:childTnLst>
                          </p:cTn>
                        </p:par>
                        <p:par>
                          <p:cTn id="49" fill="hold" nodeType="afterGroup">
                            <p:stCondLst>
                              <p:cond delay="6500"/>
                            </p:stCondLst>
                            <p:childTnLst>
                              <p:par>
                                <p:cTn id="50" presetID="1" presetClass="entr" presetSubtype="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childTnLst>
                                </p:cTn>
                              </p:par>
                            </p:childTnLst>
                          </p:cTn>
                        </p:par>
                        <p:par>
                          <p:cTn id="52" fill="hold" nodeType="afterGroup">
                            <p:stCondLst>
                              <p:cond delay="6500"/>
                            </p:stCondLst>
                            <p:childTnLst>
                              <p:par>
                                <p:cTn id="53" presetID="23" presetClass="entr" presetSubtype="16"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ppt_w</p:attrName>
                                        </p:attrNameLst>
                                      </p:cBhvr>
                                      <p:tavLst>
                                        <p:tav tm="0">
                                          <p:val>
                                            <p:fltVal val="0"/>
                                          </p:val>
                                        </p:tav>
                                        <p:tav tm="100000">
                                          <p:val>
                                            <p:strVal val="#ppt_w"/>
                                          </p:val>
                                        </p:tav>
                                      </p:tavLst>
                                    </p:anim>
                                    <p:anim calcmode="lin" valueType="num">
                                      <p:cBhvr>
                                        <p:cTn id="56" dur="500" fill="hold"/>
                                        <p:tgtEl>
                                          <p:spTgt spid="37"/>
                                        </p:tgtEl>
                                        <p:attrNameLst>
                                          <p:attrName>ppt_h</p:attrName>
                                        </p:attrNameLst>
                                      </p:cBhvr>
                                      <p:tavLst>
                                        <p:tav tm="0">
                                          <p:val>
                                            <p:fltVal val="0"/>
                                          </p:val>
                                        </p:tav>
                                        <p:tav tm="100000">
                                          <p:val>
                                            <p:strVal val="#ppt_h"/>
                                          </p:val>
                                        </p:tav>
                                      </p:tavLst>
                                    </p:anim>
                                  </p:childTnLst>
                                </p:cTn>
                              </p:par>
                            </p:childTnLst>
                          </p:cTn>
                        </p:par>
                        <p:par>
                          <p:cTn id="57" fill="hold" nodeType="afterGroup">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1000"/>
                                        <p:tgtEl>
                                          <p:spTgt spid="29"/>
                                        </p:tgtEl>
                                      </p:cBhvr>
                                    </p:animEffect>
                                  </p:childTnLst>
                                </p:cTn>
                              </p:par>
                            </p:childTnLst>
                          </p:cTn>
                        </p:par>
                        <p:par>
                          <p:cTn id="61" fill="hold" nodeType="afterGroup">
                            <p:stCondLst>
                              <p:cond delay="8000"/>
                            </p:stCondLst>
                            <p:childTnLst>
                              <p:par>
                                <p:cTn id="62" presetID="22" presetClass="entr" presetSubtype="1"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up)">
                                      <p:cBhvr>
                                        <p:cTn id="64" dur="1000"/>
                                        <p:tgtEl>
                                          <p:spTgt spid="34"/>
                                        </p:tgtEl>
                                      </p:cBhvr>
                                    </p:animEffect>
                                  </p:childTnLst>
                                </p:cTn>
                              </p:par>
                            </p:childTnLst>
                          </p:cTn>
                        </p:par>
                        <p:par>
                          <p:cTn id="65" fill="hold" nodeType="afterGroup">
                            <p:stCondLst>
                              <p:cond delay="9000"/>
                            </p:stCondLst>
                            <p:childTnLst>
                              <p:par>
                                <p:cTn id="66" presetID="1" presetClass="entr" presetSubtype="0"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childTnLst>
                                </p:cTn>
                              </p:par>
                            </p:childTnLst>
                          </p:cTn>
                        </p:par>
                        <p:par>
                          <p:cTn id="68" fill="hold" nodeType="afterGroup">
                            <p:stCondLst>
                              <p:cond delay="9000"/>
                            </p:stCondLst>
                            <p:childTnLst>
                              <p:par>
                                <p:cTn id="69" presetID="22" presetClass="entr" presetSubtype="1"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up)">
                                      <p:cBhvr>
                                        <p:cTn id="71" dur="1000"/>
                                        <p:tgtEl>
                                          <p:spTgt spid="35"/>
                                        </p:tgtEl>
                                      </p:cBhvr>
                                    </p:animEffect>
                                  </p:childTnLst>
                                </p:cTn>
                              </p:par>
                            </p:childTnLst>
                          </p:cTn>
                        </p:par>
                        <p:par>
                          <p:cTn id="72" fill="hold" nodeType="afterGroup">
                            <p:stCondLst>
                              <p:cond delay="10000"/>
                            </p:stCondLst>
                            <p:childTnLst>
                              <p:par>
                                <p:cTn id="73" presetID="22" presetClass="entr" presetSubtype="8"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left)">
                                      <p:cBhvr>
                                        <p:cTn id="75" dur="1000"/>
                                        <p:tgtEl>
                                          <p:spTgt spid="40"/>
                                        </p:tgtEl>
                                      </p:cBhvr>
                                    </p:animEffect>
                                  </p:childTnLst>
                                </p:cTn>
                              </p:par>
                            </p:childTnLst>
                          </p:cTn>
                        </p:par>
                        <p:par>
                          <p:cTn id="76" fill="hold" nodeType="afterGroup">
                            <p:stCondLst>
                              <p:cond delay="11000"/>
                            </p:stCondLst>
                            <p:childTnLst>
                              <p:par>
                                <p:cTn id="77" presetID="22" presetClass="entr" presetSubtype="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left)">
                                      <p:cBhvr>
                                        <p:cTn id="79" dur="1000"/>
                                        <p:tgtEl>
                                          <p:spTgt spid="39"/>
                                        </p:tgtEl>
                                      </p:cBhvr>
                                    </p:animEffect>
                                  </p:childTnLst>
                                </p:cTn>
                              </p:par>
                            </p:childTnLst>
                          </p:cTn>
                        </p:par>
                        <p:par>
                          <p:cTn id="80" fill="hold" nodeType="afterGroup">
                            <p:stCondLst>
                              <p:cond delay="12000"/>
                            </p:stCondLst>
                            <p:childTnLst>
                              <p:par>
                                <p:cTn id="81" presetID="23" presetClass="entr" presetSubtype="16" fill="hold" grpId="0"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childTnLst>
                                </p:cTn>
                              </p:par>
                            </p:childTnLst>
                          </p:cTn>
                        </p:par>
                        <p:par>
                          <p:cTn id="85" fill="hold" nodeType="afterGroup">
                            <p:stCondLst>
                              <p:cond delay="13000"/>
                            </p:stCondLst>
                            <p:childTnLst>
                              <p:par>
                                <p:cTn id="86" presetID="3" presetClass="entr" presetSubtype="10" fill="hold" grpId="0"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blinds(horizontal)">
                                      <p:cBhvr>
                                        <p:cTn id="88" dur="500"/>
                                        <p:tgtEl>
                                          <p:spTgt spid="62"/>
                                        </p:tgtEl>
                                      </p:cBhvr>
                                    </p:animEffect>
                                  </p:childTnLst>
                                </p:cTn>
                              </p:par>
                            </p:childTnLst>
                          </p:cTn>
                        </p:par>
                        <p:par>
                          <p:cTn id="89" fill="hold" nodeType="afterGroup">
                            <p:stCondLst>
                              <p:cond delay="13500"/>
                            </p:stCondLst>
                            <p:childTnLst>
                              <p:par>
                                <p:cTn id="90" presetID="3" presetClass="entr" presetSubtype="10" fill="hold" grpId="0" nodeType="after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blinds(horizontal)">
                                      <p:cBhvr>
                                        <p:cTn id="92" dur="500"/>
                                        <p:tgtEl>
                                          <p:spTgt spid="61"/>
                                        </p:tgtEl>
                                      </p:cBhvr>
                                    </p:animEffect>
                                  </p:childTnLst>
                                </p:cTn>
                              </p:par>
                            </p:childTnLst>
                          </p:cTn>
                        </p:par>
                        <p:par>
                          <p:cTn id="93" fill="hold" nodeType="afterGroup">
                            <p:stCondLst>
                              <p:cond delay="14000"/>
                            </p:stCondLst>
                            <p:childTnLst>
                              <p:par>
                                <p:cTn id="94" presetID="3" presetClass="entr" presetSubtype="1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blinds(horizontal)">
                                      <p:cBhvr>
                                        <p:cTn id="96" dur="500"/>
                                        <p:tgtEl>
                                          <p:spTgt spid="59"/>
                                        </p:tgtEl>
                                      </p:cBhvr>
                                    </p:animEffect>
                                  </p:childTnLst>
                                </p:cTn>
                              </p:par>
                            </p:childTnLst>
                          </p:cTn>
                        </p:par>
                        <p:par>
                          <p:cTn id="97" fill="hold" nodeType="afterGroup">
                            <p:stCondLst>
                              <p:cond delay="14500"/>
                            </p:stCondLst>
                            <p:childTnLst>
                              <p:par>
                                <p:cTn id="98" presetID="3" presetClass="entr" presetSubtype="10" fill="hold" grpId="0" nodeType="after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blinds(horizontal)">
                                      <p:cBhvr>
                                        <p:cTn id="100" dur="500"/>
                                        <p:tgtEl>
                                          <p:spTgt spid="55"/>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up)">
                                      <p:cBhvr>
                                        <p:cTn id="103" dur="1000"/>
                                        <p:tgtEl>
                                          <p:spTgt spid="65"/>
                                        </p:tgtEl>
                                      </p:cBhvr>
                                    </p:animEffect>
                                  </p:childTnLst>
                                </p:cTn>
                              </p:par>
                              <p:par>
                                <p:cTn id="104" presetID="23" presetClass="entr" presetSubtype="16" fill="hold" nodeType="withEffect">
                                  <p:stCondLst>
                                    <p:cond delay="0"/>
                                  </p:stCondLst>
                                  <p:childTnLst>
                                    <p:set>
                                      <p:cBhvr>
                                        <p:cTn id="105" dur="1" fill="hold">
                                          <p:stCondLst>
                                            <p:cond delay="0"/>
                                          </p:stCondLst>
                                        </p:cTn>
                                        <p:tgtEl>
                                          <p:spTgt spid="3"/>
                                        </p:tgtEl>
                                        <p:attrNameLst>
                                          <p:attrName>style.visibility</p:attrName>
                                        </p:attrNameLst>
                                      </p:cBhvr>
                                      <p:to>
                                        <p:strVal val="visible"/>
                                      </p:to>
                                    </p:set>
                                    <p:anim calcmode="lin" valueType="num">
                                      <p:cBhvr>
                                        <p:cTn id="106" dur="500" fill="hold"/>
                                        <p:tgtEl>
                                          <p:spTgt spid="3"/>
                                        </p:tgtEl>
                                        <p:attrNameLst>
                                          <p:attrName>ppt_w</p:attrName>
                                        </p:attrNameLst>
                                      </p:cBhvr>
                                      <p:tavLst>
                                        <p:tav tm="0">
                                          <p:val>
                                            <p:fltVal val="0"/>
                                          </p:val>
                                        </p:tav>
                                        <p:tav tm="100000">
                                          <p:val>
                                            <p:strVal val="#ppt_w"/>
                                          </p:val>
                                        </p:tav>
                                      </p:tavLst>
                                    </p:anim>
                                    <p:anim calcmode="lin" valueType="num">
                                      <p:cBhvr>
                                        <p:cTn id="107" dur="500" fill="hold"/>
                                        <p:tgtEl>
                                          <p:spTgt spid="3"/>
                                        </p:tgtEl>
                                        <p:attrNameLst>
                                          <p:attrName>ppt_h</p:attrName>
                                        </p:attrNameLst>
                                      </p:cBhvr>
                                      <p:tavLst>
                                        <p:tav tm="0">
                                          <p:val>
                                            <p:fltVal val="0"/>
                                          </p:val>
                                        </p:tav>
                                        <p:tav tm="100000">
                                          <p:val>
                                            <p:strVal val="#ppt_h"/>
                                          </p:val>
                                        </p:tav>
                                      </p:tavLst>
                                    </p:anim>
                                  </p:childTnLst>
                                </p:cTn>
                              </p:par>
                              <p:par>
                                <p:cTn id="108" presetID="1" presetClass="entr" presetSubtype="0" fill="hold" grpId="0" nodeType="withEffect">
                                  <p:stCondLst>
                                    <p:cond delay="0"/>
                                  </p:stCondLst>
                                  <p:childTnLst>
                                    <p:set>
                                      <p:cBhvr>
                                        <p:cTn id="109" dur="1" fill="hold">
                                          <p:stCondLst>
                                            <p:cond delay="0"/>
                                          </p:stCondLst>
                                        </p:cTn>
                                        <p:tgtEl>
                                          <p:spTgt spid="67"/>
                                        </p:tgtEl>
                                        <p:attrNameLst>
                                          <p:attrName>style.visibility</p:attrName>
                                        </p:attrNameLst>
                                      </p:cBhvr>
                                      <p:to>
                                        <p:strVal val="visible"/>
                                      </p:to>
                                    </p:set>
                                  </p:childTnLst>
                                </p:cTn>
                              </p:par>
                            </p:childTnLst>
                          </p:cTn>
                        </p:par>
                        <p:par>
                          <p:cTn id="110" fill="hold" nodeType="afterGroup">
                            <p:stCondLst>
                              <p:cond delay="15500"/>
                            </p:stCondLst>
                            <p:childTnLst>
                              <p:par>
                                <p:cTn id="111" presetID="22" presetClass="entr" presetSubtype="8" fill="hold" grpId="0" nodeType="afterEffect">
                                  <p:stCondLst>
                                    <p:cond delay="0"/>
                                  </p:stCondLst>
                                  <p:childTnLst>
                                    <p:set>
                                      <p:cBhvr>
                                        <p:cTn id="112" dur="1" fill="hold">
                                          <p:stCondLst>
                                            <p:cond delay="0"/>
                                          </p:stCondLst>
                                        </p:cTn>
                                        <p:tgtEl>
                                          <p:spTgt spid="71"/>
                                        </p:tgtEl>
                                        <p:attrNameLst>
                                          <p:attrName>style.visibility</p:attrName>
                                        </p:attrNameLst>
                                      </p:cBhvr>
                                      <p:to>
                                        <p:strVal val="visible"/>
                                      </p:to>
                                    </p:set>
                                    <p:animEffect transition="in" filter="wipe(left)">
                                      <p:cBhvr>
                                        <p:cTn id="113" dur="1000"/>
                                        <p:tgtEl>
                                          <p:spTgt spid="71"/>
                                        </p:tgtEl>
                                      </p:cBhvr>
                                    </p:animEffect>
                                  </p:childTnLst>
                                </p:cTn>
                              </p:par>
                            </p:childTnLst>
                          </p:cTn>
                        </p:par>
                        <p:par>
                          <p:cTn id="114" fill="hold" nodeType="afterGroup">
                            <p:stCondLst>
                              <p:cond delay="16500"/>
                            </p:stCondLst>
                            <p:childTnLst>
                              <p:par>
                                <p:cTn id="115" presetID="1" presetClass="entr" presetSubtype="0" fill="hold" grpId="0" nodeType="afterEffect">
                                  <p:stCondLst>
                                    <p:cond delay="0"/>
                                  </p:stCondLst>
                                  <p:childTnLst>
                                    <p:set>
                                      <p:cBhvr>
                                        <p:cTn id="116" dur="1" fill="hold">
                                          <p:stCondLst>
                                            <p:cond delay="0"/>
                                          </p:stCondLst>
                                        </p:cTn>
                                        <p:tgtEl>
                                          <p:spTgt spid="84"/>
                                        </p:tgtEl>
                                        <p:attrNameLst>
                                          <p:attrName>style.visibility</p:attrName>
                                        </p:attrNameLst>
                                      </p:cBhvr>
                                      <p:to>
                                        <p:strVal val="visible"/>
                                      </p:to>
                                    </p:set>
                                  </p:childTnLst>
                                </p:cTn>
                              </p:par>
                            </p:childTnLst>
                          </p:cTn>
                        </p:par>
                        <p:par>
                          <p:cTn id="117" fill="hold" nodeType="afterGroup">
                            <p:stCondLst>
                              <p:cond delay="16500"/>
                            </p:stCondLst>
                            <p:childTnLst>
                              <p:par>
                                <p:cTn id="118" presetID="22" presetClass="entr" presetSubtype="8" fill="hold" grpId="0" nodeType="afterEffect">
                                  <p:stCondLst>
                                    <p:cond delay="0"/>
                                  </p:stCondLst>
                                  <p:childTnLst>
                                    <p:set>
                                      <p:cBhvr>
                                        <p:cTn id="119" dur="1" fill="hold">
                                          <p:stCondLst>
                                            <p:cond delay="0"/>
                                          </p:stCondLst>
                                        </p:cTn>
                                        <p:tgtEl>
                                          <p:spTgt spid="68"/>
                                        </p:tgtEl>
                                        <p:attrNameLst>
                                          <p:attrName>style.visibility</p:attrName>
                                        </p:attrNameLst>
                                      </p:cBhvr>
                                      <p:to>
                                        <p:strVal val="visible"/>
                                      </p:to>
                                    </p:set>
                                    <p:animEffect transition="in" filter="wipe(left)">
                                      <p:cBhvr>
                                        <p:cTn id="120" dur="1000"/>
                                        <p:tgtEl>
                                          <p:spTgt spid="68"/>
                                        </p:tgtEl>
                                      </p:cBhvr>
                                    </p:animEffect>
                                  </p:childTnLst>
                                </p:cTn>
                              </p:par>
                            </p:childTnLst>
                          </p:cTn>
                        </p:par>
                        <p:par>
                          <p:cTn id="121" fill="hold" nodeType="afterGroup">
                            <p:stCondLst>
                              <p:cond delay="17500"/>
                            </p:stCondLst>
                            <p:childTnLst>
                              <p:par>
                                <p:cTn id="122" presetID="1" presetClass="entr" presetSubtype="0" fill="hold" grpId="0" nodeType="afterEffect">
                                  <p:stCondLst>
                                    <p:cond delay="0"/>
                                  </p:stCondLst>
                                  <p:childTnLst>
                                    <p:set>
                                      <p:cBhvr>
                                        <p:cTn id="123" dur="1" fill="hold">
                                          <p:stCondLst>
                                            <p:cond delay="0"/>
                                          </p:stCondLst>
                                        </p:cTn>
                                        <p:tgtEl>
                                          <p:spTgt spid="69"/>
                                        </p:tgtEl>
                                        <p:attrNameLst>
                                          <p:attrName>style.visibility</p:attrName>
                                        </p:attrNameLst>
                                      </p:cBhvr>
                                      <p:to>
                                        <p:strVal val="visible"/>
                                      </p:to>
                                    </p:set>
                                  </p:childTnLst>
                                </p:cTn>
                              </p:par>
                            </p:childTnLst>
                          </p:cTn>
                        </p:par>
                        <p:par>
                          <p:cTn id="124" fill="hold" nodeType="afterGroup">
                            <p:stCondLst>
                              <p:cond delay="17500"/>
                            </p:stCondLst>
                            <p:childTnLst>
                              <p:par>
                                <p:cTn id="125" presetID="23" presetClass="entr" presetSubtype="16" fill="hold" grpId="0" nodeType="afterEffect">
                                  <p:stCondLst>
                                    <p:cond delay="0"/>
                                  </p:stCondLst>
                                  <p:childTnLst>
                                    <p:set>
                                      <p:cBhvr>
                                        <p:cTn id="126" dur="1" fill="hold">
                                          <p:stCondLst>
                                            <p:cond delay="0"/>
                                          </p:stCondLst>
                                        </p:cTn>
                                        <p:tgtEl>
                                          <p:spTgt spid="75"/>
                                        </p:tgtEl>
                                        <p:attrNameLst>
                                          <p:attrName>style.visibility</p:attrName>
                                        </p:attrNameLst>
                                      </p:cBhvr>
                                      <p:to>
                                        <p:strVal val="visible"/>
                                      </p:to>
                                    </p:set>
                                    <p:anim calcmode="lin" valueType="num">
                                      <p:cBhvr>
                                        <p:cTn id="127" dur="1000" fill="hold"/>
                                        <p:tgtEl>
                                          <p:spTgt spid="75"/>
                                        </p:tgtEl>
                                        <p:attrNameLst>
                                          <p:attrName>ppt_w</p:attrName>
                                        </p:attrNameLst>
                                      </p:cBhvr>
                                      <p:tavLst>
                                        <p:tav tm="0">
                                          <p:val>
                                            <p:fltVal val="0"/>
                                          </p:val>
                                        </p:tav>
                                        <p:tav tm="100000">
                                          <p:val>
                                            <p:strVal val="#ppt_w"/>
                                          </p:val>
                                        </p:tav>
                                      </p:tavLst>
                                    </p:anim>
                                    <p:anim calcmode="lin" valueType="num">
                                      <p:cBhvr>
                                        <p:cTn id="128" dur="1000" fill="hold"/>
                                        <p:tgtEl>
                                          <p:spTgt spid="75"/>
                                        </p:tgtEl>
                                        <p:attrNameLst>
                                          <p:attrName>ppt_h</p:attrName>
                                        </p:attrNameLst>
                                      </p:cBhvr>
                                      <p:tavLst>
                                        <p:tav tm="0">
                                          <p:val>
                                            <p:fltVal val="0"/>
                                          </p:val>
                                        </p:tav>
                                        <p:tav tm="100000">
                                          <p:val>
                                            <p:strVal val="#ppt_h"/>
                                          </p:val>
                                        </p:tav>
                                      </p:tavLst>
                                    </p:anim>
                                  </p:childTnLst>
                                </p:cTn>
                              </p:par>
                            </p:childTnLst>
                          </p:cTn>
                        </p:par>
                        <p:par>
                          <p:cTn id="129" fill="hold" nodeType="afterGroup">
                            <p:stCondLst>
                              <p:cond delay="18500"/>
                            </p:stCondLst>
                            <p:childTnLst>
                              <p:par>
                                <p:cTn id="130" presetID="22" presetClass="entr" presetSubtype="1" fill="hold" grpId="0"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wipe(up)">
                                      <p:cBhvr>
                                        <p:cTn id="132" dur="1000"/>
                                        <p:tgtEl>
                                          <p:spTgt spid="72"/>
                                        </p:tgtEl>
                                      </p:cBhvr>
                                    </p:animEffect>
                                  </p:childTnLst>
                                </p:cTn>
                              </p:par>
                            </p:childTnLst>
                          </p:cTn>
                        </p:par>
                        <p:par>
                          <p:cTn id="133" fill="hold" nodeType="afterGroup">
                            <p:stCondLst>
                              <p:cond delay="19500"/>
                            </p:stCondLst>
                            <p:childTnLst>
                              <p:par>
                                <p:cTn id="134" presetID="1" presetClass="entr" presetSubtype="0" fill="hold" grpId="0" nodeType="afterEffect">
                                  <p:stCondLst>
                                    <p:cond delay="0"/>
                                  </p:stCondLst>
                                  <p:childTnLst>
                                    <p:set>
                                      <p:cBhvr>
                                        <p:cTn id="135" dur="1" fill="hold">
                                          <p:stCondLst>
                                            <p:cond delay="0"/>
                                          </p:stCondLst>
                                        </p:cTn>
                                        <p:tgtEl>
                                          <p:spTgt spid="83"/>
                                        </p:tgtEl>
                                        <p:attrNameLst>
                                          <p:attrName>style.visibility</p:attrName>
                                        </p:attrNameLst>
                                      </p:cBhvr>
                                      <p:to>
                                        <p:strVal val="visible"/>
                                      </p:to>
                                    </p:set>
                                  </p:childTnLst>
                                </p:cTn>
                              </p:par>
                            </p:childTnLst>
                          </p:cTn>
                        </p:par>
                        <p:par>
                          <p:cTn id="136" fill="hold" nodeType="afterGroup">
                            <p:stCondLst>
                              <p:cond delay="19500"/>
                            </p:stCondLst>
                            <p:childTnLst>
                              <p:par>
                                <p:cTn id="137" presetID="22" presetClass="entr" presetSubtype="8" fill="hold" grpId="0" nodeType="afterEffect">
                                  <p:stCondLst>
                                    <p:cond delay="0"/>
                                  </p:stCondLst>
                                  <p:childTnLst>
                                    <p:set>
                                      <p:cBhvr>
                                        <p:cTn id="138" dur="1" fill="hold">
                                          <p:stCondLst>
                                            <p:cond delay="0"/>
                                          </p:stCondLst>
                                        </p:cTn>
                                        <p:tgtEl>
                                          <p:spTgt spid="7"/>
                                        </p:tgtEl>
                                        <p:attrNameLst>
                                          <p:attrName>style.visibility</p:attrName>
                                        </p:attrNameLst>
                                      </p:cBhvr>
                                      <p:to>
                                        <p:strVal val="visible"/>
                                      </p:to>
                                    </p:set>
                                    <p:animEffect transition="in" filter="wipe(left)">
                                      <p:cBhvr>
                                        <p:cTn id="139" dur="500"/>
                                        <p:tgtEl>
                                          <p:spTgt spid="7"/>
                                        </p:tgtEl>
                                      </p:cBhvr>
                                    </p:animEffect>
                                  </p:childTnLst>
                                </p:cTn>
                              </p:par>
                            </p:childTnLst>
                          </p:cTn>
                        </p:par>
                        <p:par>
                          <p:cTn id="140" fill="hold" nodeType="afterGroup">
                            <p:stCondLst>
                              <p:cond delay="20000"/>
                            </p:stCondLst>
                            <p:childTnLst>
                              <p:par>
                                <p:cTn id="141" presetID="22" presetClass="entr" presetSubtype="8" fill="hold" grpId="0" nodeType="after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ipe(left)">
                                      <p:cBhvr>
                                        <p:cTn id="143" dur="500"/>
                                        <p:tgtEl>
                                          <p:spTgt spid="6"/>
                                        </p:tgtEl>
                                      </p:cBhvr>
                                    </p:animEffect>
                                  </p:childTnLst>
                                </p:cTn>
                              </p:par>
                            </p:childTnLst>
                          </p:cTn>
                        </p:par>
                        <p:par>
                          <p:cTn id="144" fill="hold" nodeType="afterGroup">
                            <p:stCondLst>
                              <p:cond delay="20500"/>
                            </p:stCondLst>
                            <p:childTnLst>
                              <p:par>
                                <p:cTn id="145" presetID="22" presetClass="entr" presetSubtype="8" fill="hold" grpId="0" nodeType="afterEffect">
                                  <p:stCondLst>
                                    <p:cond delay="0"/>
                                  </p:stCondLst>
                                  <p:childTnLst>
                                    <p:set>
                                      <p:cBhvr>
                                        <p:cTn id="146" dur="1" fill="hold">
                                          <p:stCondLst>
                                            <p:cond delay="0"/>
                                          </p:stCondLst>
                                        </p:cTn>
                                        <p:tgtEl>
                                          <p:spTgt spid="70"/>
                                        </p:tgtEl>
                                        <p:attrNameLst>
                                          <p:attrName>style.visibility</p:attrName>
                                        </p:attrNameLst>
                                      </p:cBhvr>
                                      <p:to>
                                        <p:strVal val="visible"/>
                                      </p:to>
                                    </p:set>
                                    <p:animEffect transition="in" filter="wipe(left)">
                                      <p:cBhvr>
                                        <p:cTn id="147" dur="1000"/>
                                        <p:tgtEl>
                                          <p:spTgt spid="70"/>
                                        </p:tgtEl>
                                      </p:cBhvr>
                                    </p:animEffect>
                                  </p:childTnLst>
                                </p:cTn>
                              </p:par>
                            </p:childTnLst>
                          </p:cTn>
                        </p:par>
                        <p:par>
                          <p:cTn id="148" fill="hold" nodeType="afterGroup">
                            <p:stCondLst>
                              <p:cond delay="21500"/>
                            </p:stCondLst>
                            <p:childTnLst>
                              <p:par>
                                <p:cTn id="149" presetID="23" presetClass="entr" presetSubtype="16" fill="hold" grpId="0" nodeType="afterEffect">
                                  <p:stCondLst>
                                    <p:cond delay="0"/>
                                  </p:stCondLst>
                                  <p:childTnLst>
                                    <p:set>
                                      <p:cBhvr>
                                        <p:cTn id="150" dur="1" fill="hold">
                                          <p:stCondLst>
                                            <p:cond delay="0"/>
                                          </p:stCondLst>
                                        </p:cTn>
                                        <p:tgtEl>
                                          <p:spTgt spid="37950"/>
                                        </p:tgtEl>
                                        <p:attrNameLst>
                                          <p:attrName>style.visibility</p:attrName>
                                        </p:attrNameLst>
                                      </p:cBhvr>
                                      <p:to>
                                        <p:strVal val="visible"/>
                                      </p:to>
                                    </p:set>
                                    <p:anim calcmode="lin" valueType="num">
                                      <p:cBhvr>
                                        <p:cTn id="151" dur="500" fill="hold"/>
                                        <p:tgtEl>
                                          <p:spTgt spid="37950"/>
                                        </p:tgtEl>
                                        <p:attrNameLst>
                                          <p:attrName>ppt_w</p:attrName>
                                        </p:attrNameLst>
                                      </p:cBhvr>
                                      <p:tavLst>
                                        <p:tav tm="0">
                                          <p:val>
                                            <p:fltVal val="0"/>
                                          </p:val>
                                        </p:tav>
                                        <p:tav tm="100000">
                                          <p:val>
                                            <p:strVal val="#ppt_w"/>
                                          </p:val>
                                        </p:tav>
                                      </p:tavLst>
                                    </p:anim>
                                    <p:anim calcmode="lin" valueType="num">
                                      <p:cBhvr>
                                        <p:cTn id="152" dur="500" fill="hold"/>
                                        <p:tgtEl>
                                          <p:spTgt spid="37950"/>
                                        </p:tgtEl>
                                        <p:attrNameLst>
                                          <p:attrName>ppt_h</p:attrName>
                                        </p:attrNameLst>
                                      </p:cBhvr>
                                      <p:tavLst>
                                        <p:tav tm="0">
                                          <p:val>
                                            <p:fltVal val="0"/>
                                          </p:val>
                                        </p:tav>
                                        <p:tav tm="100000">
                                          <p:val>
                                            <p:strVal val="#ppt_h"/>
                                          </p:val>
                                        </p:tav>
                                      </p:tavLst>
                                    </p:anim>
                                  </p:childTnLst>
                                </p:cTn>
                              </p:par>
                            </p:childTnLst>
                          </p:cTn>
                        </p:par>
                        <p:par>
                          <p:cTn id="153" fill="hold" nodeType="afterGroup">
                            <p:stCondLst>
                              <p:cond delay="22000"/>
                            </p:stCondLst>
                            <p:childTnLst>
                              <p:par>
                                <p:cTn id="154" presetID="1" presetClass="entr" presetSubtype="0"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childTnLst>
                                </p:cTn>
                              </p:par>
                            </p:childTnLst>
                          </p:cTn>
                        </p:par>
                        <p:par>
                          <p:cTn id="156" fill="hold" nodeType="afterGroup">
                            <p:stCondLst>
                              <p:cond delay="22000"/>
                            </p:stCondLst>
                            <p:childTnLst>
                              <p:par>
                                <p:cTn id="157" presetID="22" presetClass="entr" presetSubtype="8" fill="hold" grpId="0" nodeType="afterEffect">
                                  <p:stCondLst>
                                    <p:cond delay="0"/>
                                  </p:stCondLst>
                                  <p:childTnLst>
                                    <p:set>
                                      <p:cBhvr>
                                        <p:cTn id="158" dur="1" fill="hold">
                                          <p:stCondLst>
                                            <p:cond delay="0"/>
                                          </p:stCondLst>
                                        </p:cTn>
                                        <p:tgtEl>
                                          <p:spTgt spid="77"/>
                                        </p:tgtEl>
                                        <p:attrNameLst>
                                          <p:attrName>style.visibility</p:attrName>
                                        </p:attrNameLst>
                                      </p:cBhvr>
                                      <p:to>
                                        <p:strVal val="visible"/>
                                      </p:to>
                                    </p:set>
                                    <p:animEffect transition="in" filter="wipe(left)">
                                      <p:cBhvr>
                                        <p:cTn id="159" dur="1000"/>
                                        <p:tgtEl>
                                          <p:spTgt spid="77"/>
                                        </p:tgtEl>
                                      </p:cBhvr>
                                    </p:animEffect>
                                  </p:childTnLst>
                                </p:cTn>
                              </p:par>
                            </p:childTnLst>
                          </p:cTn>
                        </p:par>
                        <p:par>
                          <p:cTn id="160" fill="hold" nodeType="afterGroup">
                            <p:stCondLst>
                              <p:cond delay="23000"/>
                            </p:stCondLst>
                            <p:childTnLst>
                              <p:par>
                                <p:cTn id="161" presetID="23" presetClass="entr" presetSubtype="16" fill="hold" grpId="0" nodeType="afterEffect">
                                  <p:stCondLst>
                                    <p:cond delay="0"/>
                                  </p:stCondLst>
                                  <p:childTnLst>
                                    <p:set>
                                      <p:cBhvr>
                                        <p:cTn id="162" dur="1" fill="hold">
                                          <p:stCondLst>
                                            <p:cond delay="0"/>
                                          </p:stCondLst>
                                        </p:cTn>
                                        <p:tgtEl>
                                          <p:spTgt spid="76"/>
                                        </p:tgtEl>
                                        <p:attrNameLst>
                                          <p:attrName>style.visibility</p:attrName>
                                        </p:attrNameLst>
                                      </p:cBhvr>
                                      <p:to>
                                        <p:strVal val="visible"/>
                                      </p:to>
                                    </p:set>
                                    <p:anim calcmode="lin" valueType="num">
                                      <p:cBhvr>
                                        <p:cTn id="163" dur="500" fill="hold"/>
                                        <p:tgtEl>
                                          <p:spTgt spid="76"/>
                                        </p:tgtEl>
                                        <p:attrNameLst>
                                          <p:attrName>ppt_w</p:attrName>
                                        </p:attrNameLst>
                                      </p:cBhvr>
                                      <p:tavLst>
                                        <p:tav tm="0">
                                          <p:val>
                                            <p:fltVal val="0"/>
                                          </p:val>
                                        </p:tav>
                                        <p:tav tm="100000">
                                          <p:val>
                                            <p:strVal val="#ppt_w"/>
                                          </p:val>
                                        </p:tav>
                                      </p:tavLst>
                                    </p:anim>
                                    <p:anim calcmode="lin" valueType="num">
                                      <p:cBhvr>
                                        <p:cTn id="164" dur="500" fill="hold"/>
                                        <p:tgtEl>
                                          <p:spTgt spid="76"/>
                                        </p:tgtEl>
                                        <p:attrNameLst>
                                          <p:attrName>ppt_h</p:attrName>
                                        </p:attrNameLst>
                                      </p:cBhvr>
                                      <p:tavLst>
                                        <p:tav tm="0">
                                          <p:val>
                                            <p:fltVal val="0"/>
                                          </p:val>
                                        </p:tav>
                                        <p:tav tm="100000">
                                          <p:val>
                                            <p:strVal val="#ppt_h"/>
                                          </p:val>
                                        </p:tav>
                                      </p:tavLst>
                                    </p:anim>
                                  </p:childTnLst>
                                </p:cTn>
                              </p:par>
                            </p:childTnLst>
                          </p:cTn>
                        </p:par>
                        <p:par>
                          <p:cTn id="165" fill="hold" nodeType="afterGroup">
                            <p:stCondLst>
                              <p:cond delay="23500"/>
                            </p:stCondLst>
                            <p:childTnLst>
                              <p:par>
                                <p:cTn id="166" presetID="22" presetClass="entr" presetSubtype="1" fill="hold" grpId="0" nodeType="afterEffect">
                                  <p:stCondLst>
                                    <p:cond delay="0"/>
                                  </p:stCondLst>
                                  <p:childTnLst>
                                    <p:set>
                                      <p:cBhvr>
                                        <p:cTn id="167" dur="1" fill="hold">
                                          <p:stCondLst>
                                            <p:cond delay="0"/>
                                          </p:stCondLst>
                                        </p:cTn>
                                        <p:tgtEl>
                                          <p:spTgt spid="73"/>
                                        </p:tgtEl>
                                        <p:attrNameLst>
                                          <p:attrName>style.visibility</p:attrName>
                                        </p:attrNameLst>
                                      </p:cBhvr>
                                      <p:to>
                                        <p:strVal val="visible"/>
                                      </p:to>
                                    </p:set>
                                    <p:animEffect transition="in" filter="wipe(up)">
                                      <p:cBhvr>
                                        <p:cTn id="168" dur="1000"/>
                                        <p:tgtEl>
                                          <p:spTgt spid="73"/>
                                        </p:tgtEl>
                                      </p:cBhvr>
                                    </p:animEffect>
                                  </p:childTnLst>
                                </p:cTn>
                              </p:par>
                            </p:childTnLst>
                          </p:cTn>
                        </p:par>
                        <p:par>
                          <p:cTn id="169" fill="hold" nodeType="afterGroup">
                            <p:stCondLst>
                              <p:cond delay="24500"/>
                            </p:stCondLst>
                            <p:childTnLst>
                              <p:par>
                                <p:cTn id="170" presetID="1" presetClass="entr" presetSubtype="0" fill="hold" grpId="0" nodeType="afterEffect">
                                  <p:stCondLst>
                                    <p:cond delay="0"/>
                                  </p:stCondLst>
                                  <p:childTnLst>
                                    <p:set>
                                      <p:cBhvr>
                                        <p:cTn id="171" dur="1" fill="hold">
                                          <p:stCondLst>
                                            <p:cond delay="0"/>
                                          </p:stCondLst>
                                        </p:cTn>
                                        <p:tgtEl>
                                          <p:spTgt spid="82"/>
                                        </p:tgtEl>
                                        <p:attrNameLst>
                                          <p:attrName>style.visibility</p:attrName>
                                        </p:attrNameLst>
                                      </p:cBhvr>
                                      <p:to>
                                        <p:strVal val="visible"/>
                                      </p:to>
                                    </p:set>
                                  </p:childTnLst>
                                </p:cTn>
                              </p:par>
                            </p:childTnLst>
                          </p:cTn>
                        </p:par>
                        <p:par>
                          <p:cTn id="172" fill="hold" nodeType="afterGroup">
                            <p:stCondLst>
                              <p:cond delay="24500"/>
                            </p:stCondLst>
                            <p:childTnLst>
                              <p:par>
                                <p:cTn id="173" presetID="22" presetClass="entr" presetSubtype="1" fill="hold" grpId="0" nodeType="afterEffect">
                                  <p:stCondLst>
                                    <p:cond delay="0"/>
                                  </p:stCondLst>
                                  <p:childTnLst>
                                    <p:set>
                                      <p:cBhvr>
                                        <p:cTn id="174" dur="1" fill="hold">
                                          <p:stCondLst>
                                            <p:cond delay="0"/>
                                          </p:stCondLst>
                                        </p:cTn>
                                        <p:tgtEl>
                                          <p:spTgt spid="91"/>
                                        </p:tgtEl>
                                        <p:attrNameLst>
                                          <p:attrName>style.visibility</p:attrName>
                                        </p:attrNameLst>
                                      </p:cBhvr>
                                      <p:to>
                                        <p:strVal val="visible"/>
                                      </p:to>
                                    </p:set>
                                    <p:animEffect transition="in" filter="wipe(up)">
                                      <p:cBhvr>
                                        <p:cTn id="175" dur="1000"/>
                                        <p:tgtEl>
                                          <p:spTgt spid="91"/>
                                        </p:tgtEl>
                                      </p:cBhvr>
                                    </p:animEffect>
                                  </p:childTnLst>
                                </p:cTn>
                              </p:par>
                            </p:childTnLst>
                          </p:cTn>
                        </p:par>
                        <p:par>
                          <p:cTn id="176" fill="hold" nodeType="afterGroup">
                            <p:stCondLst>
                              <p:cond delay="25500"/>
                            </p:stCondLst>
                            <p:childTnLst>
                              <p:par>
                                <p:cTn id="177" presetID="23" presetClass="entr" presetSubtype="16" fill="hold" nodeType="afterEffect">
                                  <p:stCondLst>
                                    <p:cond delay="0"/>
                                  </p:stCondLst>
                                  <p:childTnLst>
                                    <p:set>
                                      <p:cBhvr>
                                        <p:cTn id="178" dur="1" fill="hold">
                                          <p:stCondLst>
                                            <p:cond delay="0"/>
                                          </p:stCondLst>
                                        </p:cTn>
                                        <p:tgtEl>
                                          <p:spTgt spid="4"/>
                                        </p:tgtEl>
                                        <p:attrNameLst>
                                          <p:attrName>style.visibility</p:attrName>
                                        </p:attrNameLst>
                                      </p:cBhvr>
                                      <p:to>
                                        <p:strVal val="visible"/>
                                      </p:to>
                                    </p:set>
                                    <p:anim calcmode="lin" valueType="num">
                                      <p:cBhvr>
                                        <p:cTn id="179" dur="500" fill="hold"/>
                                        <p:tgtEl>
                                          <p:spTgt spid="4"/>
                                        </p:tgtEl>
                                        <p:attrNameLst>
                                          <p:attrName>ppt_w</p:attrName>
                                        </p:attrNameLst>
                                      </p:cBhvr>
                                      <p:tavLst>
                                        <p:tav tm="0">
                                          <p:val>
                                            <p:fltVal val="0"/>
                                          </p:val>
                                        </p:tav>
                                        <p:tav tm="100000">
                                          <p:val>
                                            <p:strVal val="#ppt_w"/>
                                          </p:val>
                                        </p:tav>
                                      </p:tavLst>
                                    </p:anim>
                                    <p:anim calcmode="lin" valueType="num">
                                      <p:cBhvr>
                                        <p:cTn id="180" dur="500" fill="hold"/>
                                        <p:tgtEl>
                                          <p:spTgt spid="4"/>
                                        </p:tgtEl>
                                        <p:attrNameLst>
                                          <p:attrName>ppt_h</p:attrName>
                                        </p:attrNameLst>
                                      </p:cBhvr>
                                      <p:tavLst>
                                        <p:tav tm="0">
                                          <p:val>
                                            <p:fltVal val="0"/>
                                          </p:val>
                                        </p:tav>
                                        <p:tav tm="100000">
                                          <p:val>
                                            <p:strVal val="#ppt_h"/>
                                          </p:val>
                                        </p:tav>
                                      </p:tavLst>
                                    </p:anim>
                                  </p:childTnLst>
                                </p:cTn>
                              </p:par>
                            </p:childTnLst>
                          </p:cTn>
                        </p:par>
                        <p:par>
                          <p:cTn id="181" fill="hold" nodeType="afterGroup">
                            <p:stCondLst>
                              <p:cond delay="26000"/>
                            </p:stCondLst>
                            <p:childTnLst>
                              <p:par>
                                <p:cTn id="182" presetID="1" presetClass="entr" presetSubtype="0" fill="hold" grpId="0" nodeType="afterEffect">
                                  <p:stCondLst>
                                    <p:cond delay="0"/>
                                  </p:stCondLst>
                                  <p:childTnLst>
                                    <p:set>
                                      <p:cBhvr>
                                        <p:cTn id="183" dur="1" fill="hold">
                                          <p:stCondLst>
                                            <p:cond delay="0"/>
                                          </p:stCondLst>
                                        </p:cTn>
                                        <p:tgtEl>
                                          <p:spTgt spid="93"/>
                                        </p:tgtEl>
                                        <p:attrNameLst>
                                          <p:attrName>style.visibility</p:attrName>
                                        </p:attrNameLst>
                                      </p:cBhvr>
                                      <p:to>
                                        <p:strVal val="visible"/>
                                      </p:to>
                                    </p:set>
                                  </p:childTnLst>
                                </p:cTn>
                              </p:par>
                            </p:childTnLst>
                          </p:cTn>
                        </p:par>
                        <p:par>
                          <p:cTn id="184" fill="hold" nodeType="afterGroup">
                            <p:stCondLst>
                              <p:cond delay="26000"/>
                            </p:stCondLst>
                            <p:childTnLst>
                              <p:par>
                                <p:cTn id="185" presetID="22" presetClass="entr" presetSubtype="8" fill="hold" grpId="0" nodeType="afterEffect">
                                  <p:stCondLst>
                                    <p:cond delay="0"/>
                                  </p:stCondLst>
                                  <p:childTnLst>
                                    <p:set>
                                      <p:cBhvr>
                                        <p:cTn id="186" dur="1" fill="hold">
                                          <p:stCondLst>
                                            <p:cond delay="0"/>
                                          </p:stCondLst>
                                        </p:cTn>
                                        <p:tgtEl>
                                          <p:spTgt spid="97"/>
                                        </p:tgtEl>
                                        <p:attrNameLst>
                                          <p:attrName>style.visibility</p:attrName>
                                        </p:attrNameLst>
                                      </p:cBhvr>
                                      <p:to>
                                        <p:strVal val="visible"/>
                                      </p:to>
                                    </p:set>
                                    <p:animEffect transition="in" filter="wipe(left)">
                                      <p:cBhvr>
                                        <p:cTn id="187" dur="1000"/>
                                        <p:tgtEl>
                                          <p:spTgt spid="97"/>
                                        </p:tgtEl>
                                      </p:cBhvr>
                                    </p:animEffect>
                                  </p:childTnLst>
                                </p:cTn>
                              </p:par>
                            </p:childTnLst>
                          </p:cTn>
                        </p:par>
                        <p:par>
                          <p:cTn id="188" fill="hold" nodeType="afterGroup">
                            <p:stCondLst>
                              <p:cond delay="27000"/>
                            </p:stCondLst>
                            <p:childTnLst>
                              <p:par>
                                <p:cTn id="189" presetID="1" presetClass="entr" presetSubtype="0" fill="hold" grpId="0" nodeType="afterEffect">
                                  <p:stCondLst>
                                    <p:cond delay="0"/>
                                  </p:stCondLst>
                                  <p:childTnLst>
                                    <p:set>
                                      <p:cBhvr>
                                        <p:cTn id="190" dur="1" fill="hold">
                                          <p:stCondLst>
                                            <p:cond delay="0"/>
                                          </p:stCondLst>
                                        </p:cTn>
                                        <p:tgtEl>
                                          <p:spTgt spid="110"/>
                                        </p:tgtEl>
                                        <p:attrNameLst>
                                          <p:attrName>style.visibility</p:attrName>
                                        </p:attrNameLst>
                                      </p:cBhvr>
                                      <p:to>
                                        <p:strVal val="visible"/>
                                      </p:to>
                                    </p:set>
                                  </p:childTnLst>
                                </p:cTn>
                              </p:par>
                            </p:childTnLst>
                          </p:cTn>
                        </p:par>
                        <p:par>
                          <p:cTn id="191" fill="hold" nodeType="afterGroup">
                            <p:stCondLst>
                              <p:cond delay="27000"/>
                            </p:stCondLst>
                            <p:childTnLst>
                              <p:par>
                                <p:cTn id="192" presetID="22" presetClass="entr" presetSubtype="8" fill="hold" grpId="0" nodeType="afterEffect">
                                  <p:stCondLst>
                                    <p:cond delay="0"/>
                                  </p:stCondLst>
                                  <p:childTnLst>
                                    <p:set>
                                      <p:cBhvr>
                                        <p:cTn id="193" dur="1" fill="hold">
                                          <p:stCondLst>
                                            <p:cond delay="0"/>
                                          </p:stCondLst>
                                        </p:cTn>
                                        <p:tgtEl>
                                          <p:spTgt spid="118"/>
                                        </p:tgtEl>
                                        <p:attrNameLst>
                                          <p:attrName>style.visibility</p:attrName>
                                        </p:attrNameLst>
                                      </p:cBhvr>
                                      <p:to>
                                        <p:strVal val="visible"/>
                                      </p:to>
                                    </p:set>
                                    <p:animEffect transition="in" filter="wipe(left)">
                                      <p:cBhvr>
                                        <p:cTn id="194" dur="1000"/>
                                        <p:tgtEl>
                                          <p:spTgt spid="118"/>
                                        </p:tgtEl>
                                      </p:cBhvr>
                                    </p:animEffect>
                                  </p:childTnLst>
                                </p:cTn>
                              </p:par>
                            </p:childTnLst>
                          </p:cTn>
                        </p:par>
                        <p:par>
                          <p:cTn id="195" fill="hold" nodeType="afterGroup">
                            <p:stCondLst>
                              <p:cond delay="28000"/>
                            </p:stCondLst>
                            <p:childTnLst>
                              <p:par>
                                <p:cTn id="196" presetID="23" presetClass="entr" presetSubtype="16" fill="hold" grpId="0" nodeType="afterEffect">
                                  <p:stCondLst>
                                    <p:cond delay="0"/>
                                  </p:stCondLst>
                                  <p:childTnLst>
                                    <p:set>
                                      <p:cBhvr>
                                        <p:cTn id="197" dur="1" fill="hold">
                                          <p:stCondLst>
                                            <p:cond delay="0"/>
                                          </p:stCondLst>
                                        </p:cTn>
                                        <p:tgtEl>
                                          <p:spTgt spid="101"/>
                                        </p:tgtEl>
                                        <p:attrNameLst>
                                          <p:attrName>style.visibility</p:attrName>
                                        </p:attrNameLst>
                                      </p:cBhvr>
                                      <p:to>
                                        <p:strVal val="visible"/>
                                      </p:to>
                                    </p:set>
                                    <p:anim calcmode="lin" valueType="num">
                                      <p:cBhvr>
                                        <p:cTn id="198" dur="1000" fill="hold"/>
                                        <p:tgtEl>
                                          <p:spTgt spid="101"/>
                                        </p:tgtEl>
                                        <p:attrNameLst>
                                          <p:attrName>ppt_w</p:attrName>
                                        </p:attrNameLst>
                                      </p:cBhvr>
                                      <p:tavLst>
                                        <p:tav tm="0">
                                          <p:val>
                                            <p:fltVal val="0"/>
                                          </p:val>
                                        </p:tav>
                                        <p:tav tm="100000">
                                          <p:val>
                                            <p:strVal val="#ppt_w"/>
                                          </p:val>
                                        </p:tav>
                                      </p:tavLst>
                                    </p:anim>
                                    <p:anim calcmode="lin" valueType="num">
                                      <p:cBhvr>
                                        <p:cTn id="199" dur="1000" fill="hold"/>
                                        <p:tgtEl>
                                          <p:spTgt spid="101"/>
                                        </p:tgtEl>
                                        <p:attrNameLst>
                                          <p:attrName>ppt_h</p:attrName>
                                        </p:attrNameLst>
                                      </p:cBhvr>
                                      <p:tavLst>
                                        <p:tav tm="0">
                                          <p:val>
                                            <p:fltVal val="0"/>
                                          </p:val>
                                        </p:tav>
                                        <p:tav tm="100000">
                                          <p:val>
                                            <p:strVal val="#ppt_h"/>
                                          </p:val>
                                        </p:tav>
                                      </p:tavLst>
                                    </p:anim>
                                  </p:childTnLst>
                                </p:cTn>
                              </p:par>
                            </p:childTnLst>
                          </p:cTn>
                        </p:par>
                        <p:par>
                          <p:cTn id="200" fill="hold" nodeType="afterGroup">
                            <p:stCondLst>
                              <p:cond delay="29000"/>
                            </p:stCondLst>
                            <p:childTnLst>
                              <p:par>
                                <p:cTn id="201" presetID="22" presetClass="entr" presetSubtype="1" fill="hold" grpId="0" nodeType="afterEffect">
                                  <p:stCondLst>
                                    <p:cond delay="0"/>
                                  </p:stCondLst>
                                  <p:childTnLst>
                                    <p:set>
                                      <p:cBhvr>
                                        <p:cTn id="202" dur="1" fill="hold">
                                          <p:stCondLst>
                                            <p:cond delay="0"/>
                                          </p:stCondLst>
                                        </p:cTn>
                                        <p:tgtEl>
                                          <p:spTgt spid="98"/>
                                        </p:tgtEl>
                                        <p:attrNameLst>
                                          <p:attrName>style.visibility</p:attrName>
                                        </p:attrNameLst>
                                      </p:cBhvr>
                                      <p:to>
                                        <p:strVal val="visible"/>
                                      </p:to>
                                    </p:set>
                                    <p:animEffect transition="in" filter="wipe(up)">
                                      <p:cBhvr>
                                        <p:cTn id="203" dur="1000"/>
                                        <p:tgtEl>
                                          <p:spTgt spid="98"/>
                                        </p:tgtEl>
                                      </p:cBhvr>
                                    </p:animEffect>
                                  </p:childTnLst>
                                </p:cTn>
                              </p:par>
                            </p:childTnLst>
                          </p:cTn>
                        </p:par>
                        <p:par>
                          <p:cTn id="204" fill="hold" nodeType="afterGroup">
                            <p:stCondLst>
                              <p:cond delay="30000"/>
                            </p:stCondLst>
                            <p:childTnLst>
                              <p:par>
                                <p:cTn id="205" presetID="1" presetClass="entr" presetSubtype="0" fill="hold" grpId="0" nodeType="afterEffect">
                                  <p:stCondLst>
                                    <p:cond delay="0"/>
                                  </p:stCondLst>
                                  <p:childTnLst>
                                    <p:set>
                                      <p:cBhvr>
                                        <p:cTn id="206" dur="1" fill="hold">
                                          <p:stCondLst>
                                            <p:cond delay="0"/>
                                          </p:stCondLst>
                                        </p:cTn>
                                        <p:tgtEl>
                                          <p:spTgt spid="109"/>
                                        </p:tgtEl>
                                        <p:attrNameLst>
                                          <p:attrName>style.visibility</p:attrName>
                                        </p:attrNameLst>
                                      </p:cBhvr>
                                      <p:to>
                                        <p:strVal val="visible"/>
                                      </p:to>
                                    </p:set>
                                  </p:childTnLst>
                                </p:cTn>
                              </p:par>
                            </p:childTnLst>
                          </p:cTn>
                        </p:par>
                        <p:par>
                          <p:cTn id="207" fill="hold" nodeType="afterGroup">
                            <p:stCondLst>
                              <p:cond delay="30000"/>
                            </p:stCondLst>
                            <p:childTnLst>
                              <p:par>
                                <p:cTn id="208" presetID="22" presetClass="entr" presetSubtype="8"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ipe(left)">
                                      <p:cBhvr>
                                        <p:cTn id="210" dur="500"/>
                                        <p:tgtEl>
                                          <p:spTgt spid="96"/>
                                        </p:tgtEl>
                                      </p:cBhvr>
                                    </p:animEffect>
                                  </p:childTnLst>
                                </p:cTn>
                              </p:par>
                            </p:childTnLst>
                          </p:cTn>
                        </p:par>
                        <p:par>
                          <p:cTn id="211" fill="hold" nodeType="afterGroup">
                            <p:stCondLst>
                              <p:cond delay="30500"/>
                            </p:stCondLst>
                            <p:childTnLst>
                              <p:par>
                                <p:cTn id="212" presetID="22" presetClass="entr" presetSubtype="8" fill="hold" grpId="0" nodeType="afterEffect">
                                  <p:stCondLst>
                                    <p:cond delay="0"/>
                                  </p:stCondLst>
                                  <p:childTnLst>
                                    <p:set>
                                      <p:cBhvr>
                                        <p:cTn id="213" dur="1" fill="hold">
                                          <p:stCondLst>
                                            <p:cond delay="0"/>
                                          </p:stCondLst>
                                        </p:cTn>
                                        <p:tgtEl>
                                          <p:spTgt spid="5"/>
                                        </p:tgtEl>
                                        <p:attrNameLst>
                                          <p:attrName>style.visibility</p:attrName>
                                        </p:attrNameLst>
                                      </p:cBhvr>
                                      <p:to>
                                        <p:strVal val="visible"/>
                                      </p:to>
                                    </p:set>
                                    <p:animEffect transition="in" filter="wipe(left)">
                                      <p:cBhvr>
                                        <p:cTn id="214" dur="500"/>
                                        <p:tgtEl>
                                          <p:spTgt spid="5"/>
                                        </p:tgtEl>
                                      </p:cBhvr>
                                    </p:animEffect>
                                  </p:childTnLst>
                                </p:cTn>
                              </p:par>
                            </p:childTnLst>
                          </p:cTn>
                        </p:par>
                        <p:par>
                          <p:cTn id="215" fill="hold" nodeType="afterGroup">
                            <p:stCondLst>
                              <p:cond delay="31000"/>
                            </p:stCondLst>
                            <p:childTnLst>
                              <p:par>
                                <p:cTn id="216" presetID="22" presetClass="entr" presetSubtype="8" fill="hold" grpId="0" nodeType="afterEffect">
                                  <p:stCondLst>
                                    <p:cond delay="0"/>
                                  </p:stCondLst>
                                  <p:childTnLst>
                                    <p:set>
                                      <p:cBhvr>
                                        <p:cTn id="217" dur="1" fill="hold">
                                          <p:stCondLst>
                                            <p:cond delay="0"/>
                                          </p:stCondLst>
                                        </p:cTn>
                                        <p:tgtEl>
                                          <p:spTgt spid="94"/>
                                        </p:tgtEl>
                                        <p:attrNameLst>
                                          <p:attrName>style.visibility</p:attrName>
                                        </p:attrNameLst>
                                      </p:cBhvr>
                                      <p:to>
                                        <p:strVal val="visible"/>
                                      </p:to>
                                    </p:set>
                                    <p:animEffect transition="in" filter="wipe(left)">
                                      <p:cBhvr>
                                        <p:cTn id="218" dur="1000"/>
                                        <p:tgtEl>
                                          <p:spTgt spid="94"/>
                                        </p:tgtEl>
                                      </p:cBhvr>
                                    </p:animEffect>
                                  </p:childTnLst>
                                </p:cTn>
                              </p:par>
                            </p:childTnLst>
                          </p:cTn>
                        </p:par>
                        <p:par>
                          <p:cTn id="219" fill="hold" nodeType="afterGroup">
                            <p:stCondLst>
                              <p:cond delay="32000"/>
                            </p:stCondLst>
                            <p:childTnLst>
                              <p:par>
                                <p:cTn id="220" presetID="22" presetClass="entr" presetSubtype="8" fill="hold" grpId="0" nodeType="afterEffect">
                                  <p:stCondLst>
                                    <p:cond delay="0"/>
                                  </p:stCondLst>
                                  <p:childTnLst>
                                    <p:set>
                                      <p:cBhvr>
                                        <p:cTn id="221" dur="1" fill="hold">
                                          <p:stCondLst>
                                            <p:cond delay="0"/>
                                          </p:stCondLst>
                                        </p:cTn>
                                        <p:tgtEl>
                                          <p:spTgt spid="103"/>
                                        </p:tgtEl>
                                        <p:attrNameLst>
                                          <p:attrName>style.visibility</p:attrName>
                                        </p:attrNameLst>
                                      </p:cBhvr>
                                      <p:to>
                                        <p:strVal val="visible"/>
                                      </p:to>
                                    </p:set>
                                    <p:animEffect transition="in" filter="wipe(left)">
                                      <p:cBhvr>
                                        <p:cTn id="222" dur="1000"/>
                                        <p:tgtEl>
                                          <p:spTgt spid="103"/>
                                        </p:tgtEl>
                                      </p:cBhvr>
                                    </p:animEffect>
                                  </p:childTnLst>
                                </p:cTn>
                              </p:par>
                            </p:childTnLst>
                          </p:cTn>
                        </p:par>
                        <p:par>
                          <p:cTn id="223" fill="hold" nodeType="afterGroup">
                            <p:stCondLst>
                              <p:cond delay="33000"/>
                            </p:stCondLst>
                            <p:childTnLst>
                              <p:par>
                                <p:cTn id="224" presetID="23" presetClass="entr" presetSubtype="16" fill="hold" grpId="0" nodeType="afterEffect">
                                  <p:stCondLst>
                                    <p:cond delay="0"/>
                                  </p:stCondLst>
                                  <p:childTnLst>
                                    <p:set>
                                      <p:cBhvr>
                                        <p:cTn id="225" dur="1" fill="hold">
                                          <p:stCondLst>
                                            <p:cond delay="0"/>
                                          </p:stCondLst>
                                        </p:cTn>
                                        <p:tgtEl>
                                          <p:spTgt spid="37955"/>
                                        </p:tgtEl>
                                        <p:attrNameLst>
                                          <p:attrName>style.visibility</p:attrName>
                                        </p:attrNameLst>
                                      </p:cBhvr>
                                      <p:to>
                                        <p:strVal val="visible"/>
                                      </p:to>
                                    </p:set>
                                    <p:anim calcmode="lin" valueType="num">
                                      <p:cBhvr>
                                        <p:cTn id="226" dur="500" fill="hold"/>
                                        <p:tgtEl>
                                          <p:spTgt spid="37955"/>
                                        </p:tgtEl>
                                        <p:attrNameLst>
                                          <p:attrName>ppt_w</p:attrName>
                                        </p:attrNameLst>
                                      </p:cBhvr>
                                      <p:tavLst>
                                        <p:tav tm="0">
                                          <p:val>
                                            <p:fltVal val="0"/>
                                          </p:val>
                                        </p:tav>
                                        <p:tav tm="100000">
                                          <p:val>
                                            <p:strVal val="#ppt_w"/>
                                          </p:val>
                                        </p:tav>
                                      </p:tavLst>
                                    </p:anim>
                                    <p:anim calcmode="lin" valueType="num">
                                      <p:cBhvr>
                                        <p:cTn id="227" dur="500" fill="hold"/>
                                        <p:tgtEl>
                                          <p:spTgt spid="37955"/>
                                        </p:tgtEl>
                                        <p:attrNameLst>
                                          <p:attrName>ppt_h</p:attrName>
                                        </p:attrNameLst>
                                      </p:cBhvr>
                                      <p:tavLst>
                                        <p:tav tm="0">
                                          <p:val>
                                            <p:fltVal val="0"/>
                                          </p:val>
                                        </p:tav>
                                        <p:tav tm="100000">
                                          <p:val>
                                            <p:strVal val="#ppt_h"/>
                                          </p:val>
                                        </p:tav>
                                      </p:tavLst>
                                    </p:anim>
                                  </p:childTnLst>
                                </p:cTn>
                              </p:par>
                            </p:childTnLst>
                          </p:cTn>
                        </p:par>
                        <p:par>
                          <p:cTn id="228" fill="hold" nodeType="afterGroup">
                            <p:stCondLst>
                              <p:cond delay="33500"/>
                            </p:stCondLst>
                            <p:childTnLst>
                              <p:par>
                                <p:cTn id="229" presetID="1" presetClass="entr" presetSubtype="0" fill="hold" grpId="0" nodeType="afterEffect">
                                  <p:stCondLst>
                                    <p:cond delay="0"/>
                                  </p:stCondLst>
                                  <p:childTnLst>
                                    <p:set>
                                      <p:cBhvr>
                                        <p:cTn id="230" dur="1" fill="hold">
                                          <p:stCondLst>
                                            <p:cond delay="0"/>
                                          </p:stCondLst>
                                        </p:cTn>
                                        <p:tgtEl>
                                          <p:spTgt spid="95"/>
                                        </p:tgtEl>
                                        <p:attrNameLst>
                                          <p:attrName>style.visibility</p:attrName>
                                        </p:attrNameLst>
                                      </p:cBhvr>
                                      <p:to>
                                        <p:strVal val="visible"/>
                                      </p:to>
                                    </p:set>
                                  </p:childTnLst>
                                </p:cTn>
                              </p:par>
                            </p:childTnLst>
                          </p:cTn>
                        </p:par>
                        <p:par>
                          <p:cTn id="231" fill="hold" nodeType="afterGroup">
                            <p:stCondLst>
                              <p:cond delay="33500"/>
                            </p:stCondLst>
                            <p:childTnLst>
                              <p:par>
                                <p:cTn id="232" presetID="23" presetClass="entr" presetSubtype="16" fill="hold" grpId="0" nodeType="afterEffect">
                                  <p:stCondLst>
                                    <p:cond delay="0"/>
                                  </p:stCondLst>
                                  <p:childTnLst>
                                    <p:set>
                                      <p:cBhvr>
                                        <p:cTn id="233" dur="1" fill="hold">
                                          <p:stCondLst>
                                            <p:cond delay="0"/>
                                          </p:stCondLst>
                                        </p:cTn>
                                        <p:tgtEl>
                                          <p:spTgt spid="102"/>
                                        </p:tgtEl>
                                        <p:attrNameLst>
                                          <p:attrName>style.visibility</p:attrName>
                                        </p:attrNameLst>
                                      </p:cBhvr>
                                      <p:to>
                                        <p:strVal val="visible"/>
                                      </p:to>
                                    </p:set>
                                    <p:anim calcmode="lin" valueType="num">
                                      <p:cBhvr>
                                        <p:cTn id="234" dur="500" fill="hold"/>
                                        <p:tgtEl>
                                          <p:spTgt spid="102"/>
                                        </p:tgtEl>
                                        <p:attrNameLst>
                                          <p:attrName>ppt_w</p:attrName>
                                        </p:attrNameLst>
                                      </p:cBhvr>
                                      <p:tavLst>
                                        <p:tav tm="0">
                                          <p:val>
                                            <p:fltVal val="0"/>
                                          </p:val>
                                        </p:tav>
                                        <p:tav tm="100000">
                                          <p:val>
                                            <p:strVal val="#ppt_w"/>
                                          </p:val>
                                        </p:tav>
                                      </p:tavLst>
                                    </p:anim>
                                    <p:anim calcmode="lin" valueType="num">
                                      <p:cBhvr>
                                        <p:cTn id="235" dur="500" fill="hold"/>
                                        <p:tgtEl>
                                          <p:spTgt spid="102"/>
                                        </p:tgtEl>
                                        <p:attrNameLst>
                                          <p:attrName>ppt_h</p:attrName>
                                        </p:attrNameLst>
                                      </p:cBhvr>
                                      <p:tavLst>
                                        <p:tav tm="0">
                                          <p:val>
                                            <p:fltVal val="0"/>
                                          </p:val>
                                        </p:tav>
                                        <p:tav tm="100000">
                                          <p:val>
                                            <p:strVal val="#ppt_h"/>
                                          </p:val>
                                        </p:tav>
                                      </p:tavLst>
                                    </p:anim>
                                  </p:childTnLst>
                                </p:cTn>
                              </p:par>
                            </p:childTnLst>
                          </p:cTn>
                        </p:par>
                        <p:par>
                          <p:cTn id="236" fill="hold" nodeType="afterGroup">
                            <p:stCondLst>
                              <p:cond delay="34000"/>
                            </p:stCondLst>
                            <p:childTnLst>
                              <p:par>
                                <p:cTn id="237" presetID="22" presetClass="entr" presetSubtype="1" fill="hold" grpId="0" nodeType="afterEffect">
                                  <p:stCondLst>
                                    <p:cond delay="0"/>
                                  </p:stCondLst>
                                  <p:childTnLst>
                                    <p:set>
                                      <p:cBhvr>
                                        <p:cTn id="238" dur="1" fill="hold">
                                          <p:stCondLst>
                                            <p:cond delay="0"/>
                                          </p:stCondLst>
                                        </p:cTn>
                                        <p:tgtEl>
                                          <p:spTgt spid="99"/>
                                        </p:tgtEl>
                                        <p:attrNameLst>
                                          <p:attrName>style.visibility</p:attrName>
                                        </p:attrNameLst>
                                      </p:cBhvr>
                                      <p:to>
                                        <p:strVal val="visible"/>
                                      </p:to>
                                    </p:set>
                                    <p:animEffect transition="in" filter="wipe(up)">
                                      <p:cBhvr>
                                        <p:cTn id="239" dur="1000"/>
                                        <p:tgtEl>
                                          <p:spTgt spid="99"/>
                                        </p:tgtEl>
                                      </p:cBhvr>
                                    </p:animEffect>
                                  </p:childTnLst>
                                </p:cTn>
                              </p:par>
                            </p:childTnLst>
                          </p:cTn>
                        </p:par>
                        <p:par>
                          <p:cTn id="240" fill="hold" nodeType="afterGroup">
                            <p:stCondLst>
                              <p:cond delay="35000"/>
                            </p:stCondLst>
                            <p:childTnLst>
                              <p:par>
                                <p:cTn id="241" presetID="1" presetClass="entr" presetSubtype="0" fill="hold" grpId="0" nodeType="afterEffect">
                                  <p:stCondLst>
                                    <p:cond delay="0"/>
                                  </p:stCondLst>
                                  <p:childTnLst>
                                    <p:set>
                                      <p:cBhvr>
                                        <p:cTn id="242" dur="1" fill="hold">
                                          <p:stCondLst>
                                            <p:cond delay="0"/>
                                          </p:stCondLst>
                                        </p:cTn>
                                        <p:tgtEl>
                                          <p:spTgt spid="108"/>
                                        </p:tgtEl>
                                        <p:attrNameLst>
                                          <p:attrName>style.visibility</p:attrName>
                                        </p:attrNameLst>
                                      </p:cBhvr>
                                      <p:to>
                                        <p:strVal val="visible"/>
                                      </p:to>
                                    </p:set>
                                  </p:childTnLst>
                                </p:cTn>
                              </p:par>
                            </p:childTnLst>
                          </p:cTn>
                        </p:par>
                        <p:par>
                          <p:cTn id="243" fill="hold" nodeType="afterGroup">
                            <p:stCondLst>
                              <p:cond delay="35000"/>
                            </p:stCondLst>
                            <p:childTnLst>
                              <p:par>
                                <p:cTn id="244" presetID="23" presetClass="entr" presetSubtype="16" fill="hold" grpId="0" nodeType="afterEffect">
                                  <p:stCondLst>
                                    <p:cond delay="0"/>
                                  </p:stCondLst>
                                  <p:childTnLst>
                                    <p:set>
                                      <p:cBhvr>
                                        <p:cTn id="245" dur="1" fill="hold">
                                          <p:stCondLst>
                                            <p:cond delay="0"/>
                                          </p:stCondLst>
                                        </p:cTn>
                                        <p:tgtEl>
                                          <p:spTgt spid="37954"/>
                                        </p:tgtEl>
                                        <p:attrNameLst>
                                          <p:attrName>style.visibility</p:attrName>
                                        </p:attrNameLst>
                                      </p:cBhvr>
                                      <p:to>
                                        <p:strVal val="visible"/>
                                      </p:to>
                                    </p:set>
                                    <p:anim calcmode="lin" valueType="num">
                                      <p:cBhvr>
                                        <p:cTn id="246" dur="500" fill="hold"/>
                                        <p:tgtEl>
                                          <p:spTgt spid="37954"/>
                                        </p:tgtEl>
                                        <p:attrNameLst>
                                          <p:attrName>ppt_w</p:attrName>
                                        </p:attrNameLst>
                                      </p:cBhvr>
                                      <p:tavLst>
                                        <p:tav tm="0">
                                          <p:val>
                                            <p:fltVal val="0"/>
                                          </p:val>
                                        </p:tav>
                                        <p:tav tm="100000">
                                          <p:val>
                                            <p:strVal val="#ppt_w"/>
                                          </p:val>
                                        </p:tav>
                                      </p:tavLst>
                                    </p:anim>
                                    <p:anim calcmode="lin" valueType="num">
                                      <p:cBhvr>
                                        <p:cTn id="247" dur="500" fill="hold"/>
                                        <p:tgtEl>
                                          <p:spTgt spid="37954"/>
                                        </p:tgtEl>
                                        <p:attrNameLst>
                                          <p:attrName>ppt_h</p:attrName>
                                        </p:attrNameLst>
                                      </p:cBhvr>
                                      <p:tavLst>
                                        <p:tav tm="0">
                                          <p:val>
                                            <p:fltVal val="0"/>
                                          </p:val>
                                        </p:tav>
                                        <p:tav tm="100000">
                                          <p:val>
                                            <p:strVal val="#ppt_h"/>
                                          </p:val>
                                        </p:tav>
                                      </p:tavLst>
                                    </p:anim>
                                  </p:childTnLst>
                                </p:cTn>
                              </p:par>
                            </p:childTnLst>
                          </p:cTn>
                        </p:par>
                        <p:par>
                          <p:cTn id="248" fill="hold" nodeType="afterGroup">
                            <p:stCondLst>
                              <p:cond delay="35500"/>
                            </p:stCondLst>
                            <p:childTnLst>
                              <p:par>
                                <p:cTn id="249" presetID="1" presetClass="entr" presetSubtype="0" fill="hold" grpId="0" nodeType="afterEffect">
                                  <p:stCondLst>
                                    <p:cond delay="0"/>
                                  </p:stCondLst>
                                  <p:childTnLst>
                                    <p:set>
                                      <p:cBhvr>
                                        <p:cTn id="250" dur="1" fill="hold">
                                          <p:stCondLst>
                                            <p:cond delay="0"/>
                                          </p:stCondLst>
                                        </p:cTn>
                                        <p:tgtEl>
                                          <p:spTgt spid="119"/>
                                        </p:tgtEl>
                                        <p:attrNameLst>
                                          <p:attrName>style.visibility</p:attrName>
                                        </p:attrNameLst>
                                      </p:cBhvr>
                                      <p:to>
                                        <p:strVal val="visible"/>
                                      </p:to>
                                    </p:set>
                                  </p:childTnLst>
                                </p:cTn>
                              </p:par>
                            </p:childTnLst>
                          </p:cTn>
                        </p:par>
                        <p:par>
                          <p:cTn id="251" fill="hold" nodeType="afterGroup">
                            <p:stCondLst>
                              <p:cond delay="35500"/>
                            </p:stCondLst>
                            <p:childTnLst>
                              <p:par>
                                <p:cTn id="252" presetID="22" presetClass="entr" presetSubtype="8" fill="hold" grpId="0" nodeType="afterEffect">
                                  <p:stCondLst>
                                    <p:cond delay="0"/>
                                  </p:stCondLst>
                                  <p:childTnLst>
                                    <p:set>
                                      <p:cBhvr>
                                        <p:cTn id="253" dur="1" fill="hold">
                                          <p:stCondLst>
                                            <p:cond delay="0"/>
                                          </p:stCondLst>
                                        </p:cTn>
                                        <p:tgtEl>
                                          <p:spTgt spid="120"/>
                                        </p:tgtEl>
                                        <p:attrNameLst>
                                          <p:attrName>style.visibility</p:attrName>
                                        </p:attrNameLst>
                                      </p:cBhvr>
                                      <p:to>
                                        <p:strVal val="visible"/>
                                      </p:to>
                                    </p:set>
                                    <p:animEffect transition="in" filter="wipe(left)">
                                      <p:cBhvr>
                                        <p:cTn id="254"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9" grpId="0" animBg="1"/>
      <p:bldP spid="55" grpId="0" animBg="1"/>
      <p:bldP spid="9" grpId="0"/>
      <p:bldP spid="12" grpId="0"/>
      <p:bldP spid="30" grpId="0"/>
      <p:bldP spid="32" grpId="0" animBg="1"/>
      <p:bldP spid="33" grpId="0" animBg="1"/>
      <p:bldP spid="34" grpId="0" animBg="1"/>
      <p:bldP spid="35" grpId="0" animBg="1"/>
      <p:bldP spid="36" grpId="0" animBg="1"/>
      <p:bldP spid="38" grpId="0" animBg="1"/>
      <p:bldP spid="37" grpId="0" animBg="1"/>
      <p:bldP spid="39" grpId="0"/>
      <p:bldP spid="40" grpId="0" animBg="1"/>
      <p:bldP spid="41" grpId="0"/>
      <p:bldP spid="42" grpId="0" animBg="1"/>
      <p:bldP spid="44" grpId="0"/>
      <p:bldP spid="46" grpId="0"/>
      <p:bldP spid="53" grpId="0"/>
      <p:bldP spid="54" grpId="0"/>
      <p:bldP spid="59" grpId="0"/>
      <p:bldP spid="61" grpId="0"/>
      <p:bldP spid="62" grpId="0"/>
      <p:bldP spid="64" grpId="0" animBg="1"/>
      <p:bldP spid="65" grpId="0"/>
      <p:bldP spid="67" grpId="0"/>
      <p:bldP spid="68" grpId="0" animBg="1"/>
      <p:bldP spid="69" grpId="0"/>
      <p:bldP spid="70" grpId="0" animBg="1"/>
      <p:bldP spid="71" grpId="0" animBg="1"/>
      <p:bldP spid="72" grpId="0" animBg="1"/>
      <p:bldP spid="73" grpId="0" animBg="1"/>
      <p:bldP spid="75" grpId="0" animBg="1"/>
      <p:bldP spid="76" grpId="0" animBg="1"/>
      <p:bldP spid="77" grpId="0" animBg="1"/>
      <p:bldP spid="82" grpId="0"/>
      <p:bldP spid="83" grpId="0"/>
      <p:bldP spid="84" grpId="0"/>
      <p:bldP spid="85" grpId="0"/>
      <p:bldP spid="91" grpId="0"/>
      <p:bldP spid="93" grpId="0"/>
      <p:bldP spid="94" grpId="0" animBg="1"/>
      <p:bldP spid="95" grpId="0"/>
      <p:bldP spid="97" grpId="0" animBg="1"/>
      <p:bldP spid="98" grpId="0" animBg="1"/>
      <p:bldP spid="99" grpId="0" animBg="1"/>
      <p:bldP spid="102" grpId="0" animBg="1"/>
      <p:bldP spid="103" grpId="0" animBg="1"/>
      <p:bldP spid="108" grpId="0"/>
      <p:bldP spid="109" grpId="0"/>
      <p:bldP spid="110" grpId="0"/>
      <p:bldP spid="37950" grpId="0"/>
      <p:bldP spid="118" grpId="0" animBg="1"/>
      <p:bldP spid="119" grpId="0"/>
      <p:bldP spid="120" grpId="0" animBg="1"/>
      <p:bldP spid="37954" grpId="0"/>
      <p:bldP spid="37955" grpId="0"/>
      <p:bldP spid="101" grpId="0" animBg="1"/>
      <p:bldP spid="96"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29699"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Government Intervention</a:t>
            </a:r>
          </a:p>
        </p:txBody>
      </p:sp>
      <p:sp>
        <p:nvSpPr>
          <p:cNvPr id="29700"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29701" name="Rectangle 5"/>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LO4</a:t>
            </a:r>
          </a:p>
        </p:txBody>
      </p:sp>
      <p:graphicFrame>
        <p:nvGraphicFramePr>
          <p:cNvPr id="7" name="Table 6"/>
          <p:cNvGraphicFramePr>
            <a:graphicFrameLocks noGrp="1"/>
          </p:cNvGraphicFramePr>
          <p:nvPr/>
        </p:nvGraphicFramePr>
        <p:xfrm>
          <a:off x="106363" y="1371600"/>
          <a:ext cx="8961437" cy="4297363"/>
        </p:xfrm>
        <a:graphic>
          <a:graphicData uri="http://schemas.openxmlformats.org/drawingml/2006/table">
            <a:tbl>
              <a:tblPr/>
              <a:tblGrid>
                <a:gridCol w="2468562"/>
                <a:gridCol w="2835275"/>
                <a:gridCol w="3657600"/>
              </a:tblGrid>
              <a:tr h="4349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Methods for Dealing with Externalities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750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Problem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Resource Allocation Outcome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Ways to Correct</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71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Negative externalities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  (spillover costs)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Overproduction of output and therefore overallocation of resources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800" b="0" i="0" u="none" strike="noStrike" cap="none" normalizeH="0" baseline="0" smtClean="0">
                          <a:ln>
                            <a:noFill/>
                          </a:ln>
                          <a:solidFill>
                            <a:srgbClr val="000000"/>
                          </a:solidFill>
                          <a:effectLst/>
                          <a:latin typeface="Arial" charset="0"/>
                        </a:rPr>
                        <a:t>Private bargaining</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800" b="0" i="0" u="none" strike="noStrike" cap="none" normalizeH="0" baseline="0" smtClean="0">
                          <a:ln>
                            <a:noFill/>
                          </a:ln>
                          <a:solidFill>
                            <a:srgbClr val="000000"/>
                          </a:solidFill>
                          <a:effectLst/>
                          <a:latin typeface="Arial" charset="0"/>
                        </a:rPr>
                        <a:t>Liability rules and lawsuits</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800" b="0" i="0" u="none" strike="noStrike" cap="none" normalizeH="0" baseline="0" smtClean="0">
                          <a:ln>
                            <a:noFill/>
                          </a:ln>
                          <a:solidFill>
                            <a:srgbClr val="000000"/>
                          </a:solidFill>
                          <a:effectLst/>
                          <a:latin typeface="Arial" charset="0"/>
                        </a:rPr>
                        <a:t>Tax on producers</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800" b="0" i="0" u="none" strike="noStrike" cap="none" normalizeH="0" baseline="0" smtClean="0">
                          <a:ln>
                            <a:noFill/>
                          </a:ln>
                          <a:solidFill>
                            <a:srgbClr val="000000"/>
                          </a:solidFill>
                          <a:effectLst/>
                          <a:latin typeface="Arial" charset="0"/>
                        </a:rPr>
                        <a:t>Direct controls</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800" b="0" i="0" u="none" strike="noStrike" cap="none" normalizeH="0" baseline="0" smtClean="0">
                          <a:ln>
                            <a:noFill/>
                          </a:ln>
                          <a:solidFill>
                            <a:srgbClr val="000000"/>
                          </a:solidFill>
                          <a:effectLst/>
                          <a:latin typeface="Arial" charset="0"/>
                        </a:rPr>
                        <a:t>Market for externality rights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393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Positive externalities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  (spillover benefits)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Underproduction of output and therefore underallocation of resources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800" b="0" i="0" u="none" strike="noStrike" cap="none" normalizeH="0" baseline="0" smtClean="0">
                          <a:ln>
                            <a:noFill/>
                          </a:ln>
                          <a:solidFill>
                            <a:srgbClr val="000000"/>
                          </a:solidFill>
                          <a:effectLst/>
                          <a:latin typeface="Arial" charset="0"/>
                        </a:rPr>
                        <a:t>Private bargaining</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800" b="0" i="0" u="none" strike="noStrike" cap="none" normalizeH="0" baseline="0" smtClean="0">
                          <a:ln>
                            <a:noFill/>
                          </a:ln>
                          <a:solidFill>
                            <a:srgbClr val="000000"/>
                          </a:solidFill>
                          <a:effectLst/>
                          <a:latin typeface="Arial" charset="0"/>
                        </a:rPr>
                        <a:t>Subsidy to consumers</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800" b="0" i="0" u="none" strike="noStrike" cap="none" normalizeH="0" baseline="0" smtClean="0">
                          <a:ln>
                            <a:noFill/>
                          </a:ln>
                          <a:solidFill>
                            <a:srgbClr val="000000"/>
                          </a:solidFill>
                          <a:effectLst/>
                          <a:latin typeface="Arial" charset="0"/>
                        </a:rPr>
                        <a:t>Subsidy to producers</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800" b="0" i="0" u="none" strike="noStrike" cap="none" normalizeH="0" baseline="0" smtClean="0">
                          <a:ln>
                            <a:noFill/>
                          </a:ln>
                          <a:solidFill>
                            <a:srgbClr val="000000"/>
                          </a:solidFill>
                          <a:effectLst/>
                          <a:latin typeface="Arial" charset="0"/>
                        </a:rPr>
                        <a:t>Government provision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981BD9DB-C3C2-4585-AD0A-9CC774723C62}" type="slidenum">
              <a:rPr lang="en-US" sz="1400">
                <a:solidFill>
                  <a:schemeClr val="bg1"/>
                </a:solidFill>
                <a:cs typeface="Arial" charset="0"/>
              </a:rPr>
              <a:pPr eaLnBrk="1" hangingPunct="1"/>
              <a:t>28</a:t>
            </a:fld>
            <a:endParaRPr lang="en-US" sz="1400">
              <a:solidFill>
                <a:schemeClr val="bg1"/>
              </a:solidFill>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30723"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Society’s Optimal Amounts</a:t>
            </a:r>
          </a:p>
        </p:txBody>
      </p:sp>
      <p:sp>
        <p:nvSpPr>
          <p:cNvPr id="30724"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30725" name="Rectangle 5"/>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LO5</a:t>
            </a:r>
          </a:p>
        </p:txBody>
      </p:sp>
      <p:grpSp>
        <p:nvGrpSpPr>
          <p:cNvPr id="2" name="Group 19"/>
          <p:cNvGrpSpPr>
            <a:grpSpLocks/>
          </p:cNvGrpSpPr>
          <p:nvPr/>
        </p:nvGrpSpPr>
        <p:grpSpPr bwMode="auto">
          <a:xfrm>
            <a:off x="2286000" y="1504950"/>
            <a:ext cx="4495800" cy="3981450"/>
            <a:chOff x="2286000" y="1504950"/>
            <a:chExt cx="4495800" cy="3981450"/>
          </a:xfrm>
        </p:grpSpPr>
        <p:pic>
          <p:nvPicPr>
            <p:cNvPr id="30738" name="Picture 19" descr="grid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04950"/>
              <a:ext cx="44958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Rectangle 4"/>
            <p:cNvSpPr>
              <a:spLocks noChangeArrowheads="1"/>
            </p:cNvSpPr>
            <p:nvPr/>
          </p:nvSpPr>
          <p:spPr bwMode="auto">
            <a:xfrm>
              <a:off x="2333625" y="1524000"/>
              <a:ext cx="4448175" cy="3838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9" name="Text Box 5"/>
          <p:cNvSpPr txBox="1">
            <a:spLocks noChangeArrowheads="1"/>
          </p:cNvSpPr>
          <p:nvPr/>
        </p:nvSpPr>
        <p:spPr bwMode="auto">
          <a:xfrm>
            <a:off x="2109788" y="5243513"/>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0</a:t>
            </a:r>
          </a:p>
        </p:txBody>
      </p:sp>
      <p:sp>
        <p:nvSpPr>
          <p:cNvPr id="10" name="Text Box 6"/>
          <p:cNvSpPr txBox="1">
            <a:spLocks noChangeArrowheads="1"/>
          </p:cNvSpPr>
          <p:nvPr/>
        </p:nvSpPr>
        <p:spPr bwMode="auto">
          <a:xfrm rot="-5400000">
            <a:off x="-225425" y="3119438"/>
            <a:ext cx="4057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t>Society’s Marginal Benefit and Marginal</a:t>
            </a:r>
          </a:p>
          <a:p>
            <a:pPr algn="ctr" eaLnBrk="1" hangingPunct="1"/>
            <a:r>
              <a:rPr lang="en-US" sz="1600" b="1"/>
              <a:t>Cost of Pollution Abatement (Dollars)</a:t>
            </a:r>
          </a:p>
        </p:txBody>
      </p:sp>
      <p:sp>
        <p:nvSpPr>
          <p:cNvPr id="11" name="Text Box 7"/>
          <p:cNvSpPr txBox="1">
            <a:spLocks noChangeArrowheads="1"/>
          </p:cNvSpPr>
          <p:nvPr/>
        </p:nvSpPr>
        <p:spPr bwMode="auto">
          <a:xfrm>
            <a:off x="5284788" y="5307013"/>
            <a:ext cx="477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Q</a:t>
            </a:r>
            <a:r>
              <a:rPr lang="en-US" sz="2000" b="1" baseline="-25000"/>
              <a:t>1</a:t>
            </a:r>
          </a:p>
        </p:txBody>
      </p:sp>
      <p:sp>
        <p:nvSpPr>
          <p:cNvPr id="12" name="Freeform 8"/>
          <p:cNvSpPr>
            <a:spLocks/>
          </p:cNvSpPr>
          <p:nvPr/>
        </p:nvSpPr>
        <p:spPr bwMode="auto">
          <a:xfrm>
            <a:off x="2786063" y="1954213"/>
            <a:ext cx="3375025" cy="3024187"/>
          </a:xfrm>
          <a:custGeom>
            <a:avLst/>
            <a:gdLst>
              <a:gd name="T0" fmla="*/ 0 w 2126"/>
              <a:gd name="T1" fmla="*/ 2147483647 h 1905"/>
              <a:gd name="T2" fmla="*/ 2147483647 w 2126"/>
              <a:gd name="T3" fmla="*/ 2147483647 h 1905"/>
              <a:gd name="T4" fmla="*/ 2147483647 w 2126"/>
              <a:gd name="T5" fmla="*/ 2147483647 h 1905"/>
              <a:gd name="T6" fmla="*/ 2147483647 w 2126"/>
              <a:gd name="T7" fmla="*/ 0 h 1905"/>
              <a:gd name="T8" fmla="*/ 0 60000 65536"/>
              <a:gd name="T9" fmla="*/ 0 60000 65536"/>
              <a:gd name="T10" fmla="*/ 0 60000 65536"/>
              <a:gd name="T11" fmla="*/ 0 60000 65536"/>
              <a:gd name="T12" fmla="*/ 0 w 2126"/>
              <a:gd name="T13" fmla="*/ 0 h 1905"/>
              <a:gd name="T14" fmla="*/ 2126 w 2126"/>
              <a:gd name="T15" fmla="*/ 1905 h 1905"/>
            </a:gdLst>
            <a:ahLst/>
            <a:cxnLst>
              <a:cxn ang="T8">
                <a:pos x="T0" y="T1"/>
              </a:cxn>
              <a:cxn ang="T9">
                <a:pos x="T2" y="T3"/>
              </a:cxn>
              <a:cxn ang="T10">
                <a:pos x="T4" y="T5"/>
              </a:cxn>
              <a:cxn ang="T11">
                <a:pos x="T6" y="T7"/>
              </a:cxn>
            </a:cxnLst>
            <a:rect l="T12" t="T13" r="T14" b="T15"/>
            <a:pathLst>
              <a:path w="2126" h="1905">
                <a:moveTo>
                  <a:pt x="0" y="1905"/>
                </a:moveTo>
                <a:cubicBezTo>
                  <a:pt x="422" y="1813"/>
                  <a:pt x="844" y="1722"/>
                  <a:pt x="1138" y="1578"/>
                </a:cubicBezTo>
                <a:cubicBezTo>
                  <a:pt x="1432" y="1434"/>
                  <a:pt x="1598" y="1301"/>
                  <a:pt x="1763" y="1038"/>
                </a:cubicBezTo>
                <a:cubicBezTo>
                  <a:pt x="1928" y="775"/>
                  <a:pt x="2027" y="387"/>
                  <a:pt x="2126" y="0"/>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9"/>
          <p:cNvSpPr>
            <a:spLocks/>
          </p:cNvSpPr>
          <p:nvPr/>
        </p:nvSpPr>
        <p:spPr bwMode="auto">
          <a:xfrm>
            <a:off x="4749800" y="1987550"/>
            <a:ext cx="1581150" cy="2663825"/>
          </a:xfrm>
          <a:custGeom>
            <a:avLst/>
            <a:gdLst>
              <a:gd name="T0" fmla="*/ 0 w 996"/>
              <a:gd name="T1" fmla="*/ 0 h 1678"/>
              <a:gd name="T2" fmla="*/ 2147483647 w 996"/>
              <a:gd name="T3" fmla="*/ 2147483647 h 1678"/>
              <a:gd name="T4" fmla="*/ 2147483647 w 996"/>
              <a:gd name="T5" fmla="*/ 2147483647 h 1678"/>
              <a:gd name="T6" fmla="*/ 0 60000 65536"/>
              <a:gd name="T7" fmla="*/ 0 60000 65536"/>
              <a:gd name="T8" fmla="*/ 0 60000 65536"/>
              <a:gd name="T9" fmla="*/ 0 w 996"/>
              <a:gd name="T10" fmla="*/ 0 h 1678"/>
              <a:gd name="T11" fmla="*/ 996 w 996"/>
              <a:gd name="T12" fmla="*/ 1678 h 1678"/>
            </a:gdLst>
            <a:ahLst/>
            <a:cxnLst>
              <a:cxn ang="T6">
                <a:pos x="T0" y="T1"/>
              </a:cxn>
              <a:cxn ang="T7">
                <a:pos x="T2" y="T3"/>
              </a:cxn>
              <a:cxn ang="T8">
                <a:pos x="T4" y="T5"/>
              </a:cxn>
            </a:cxnLst>
            <a:rect l="T9" t="T10" r="T11" b="T12"/>
            <a:pathLst>
              <a:path w="996" h="1678">
                <a:moveTo>
                  <a:pt x="0" y="0"/>
                </a:moveTo>
                <a:cubicBezTo>
                  <a:pt x="70" y="294"/>
                  <a:pt x="140" y="588"/>
                  <a:pt x="306" y="868"/>
                </a:cubicBezTo>
                <a:cubicBezTo>
                  <a:pt x="472" y="1148"/>
                  <a:pt x="734" y="1413"/>
                  <a:pt x="996" y="1678"/>
                </a:cubicBezTo>
              </a:path>
            </a:pathLst>
          </a:cu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Text Box 11"/>
          <p:cNvSpPr txBox="1">
            <a:spLocks noChangeArrowheads="1"/>
          </p:cNvSpPr>
          <p:nvPr/>
        </p:nvSpPr>
        <p:spPr bwMode="auto">
          <a:xfrm>
            <a:off x="6238875" y="4633913"/>
            <a:ext cx="58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MB</a:t>
            </a:r>
          </a:p>
        </p:txBody>
      </p:sp>
      <p:sp>
        <p:nvSpPr>
          <p:cNvPr id="15" name="Text Box 12"/>
          <p:cNvSpPr txBox="1">
            <a:spLocks noChangeArrowheads="1"/>
          </p:cNvSpPr>
          <p:nvPr/>
        </p:nvSpPr>
        <p:spPr bwMode="auto">
          <a:xfrm>
            <a:off x="6197600" y="1658938"/>
            <a:ext cx="58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MC</a:t>
            </a:r>
          </a:p>
        </p:txBody>
      </p:sp>
      <p:sp>
        <p:nvSpPr>
          <p:cNvPr id="16" name="Text Box 13"/>
          <p:cNvSpPr txBox="1">
            <a:spLocks noChangeArrowheads="1"/>
          </p:cNvSpPr>
          <p:nvPr/>
        </p:nvSpPr>
        <p:spPr bwMode="auto">
          <a:xfrm>
            <a:off x="2649538" y="2914650"/>
            <a:ext cx="21701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Socially</a:t>
            </a:r>
          </a:p>
          <a:p>
            <a:pPr eaLnBrk="1" hangingPunct="1"/>
            <a:r>
              <a:rPr lang="en-US" sz="2000" b="1"/>
              <a:t>Optimal Amount</a:t>
            </a:r>
          </a:p>
          <a:p>
            <a:pPr eaLnBrk="1" hangingPunct="1"/>
            <a:r>
              <a:rPr lang="en-US" sz="2000" b="1"/>
              <a:t>Of Pollution</a:t>
            </a:r>
          </a:p>
          <a:p>
            <a:pPr eaLnBrk="1" hangingPunct="1"/>
            <a:r>
              <a:rPr lang="en-US" sz="2000" b="1"/>
              <a:t>Abatement</a:t>
            </a:r>
          </a:p>
        </p:txBody>
      </p:sp>
      <p:sp>
        <p:nvSpPr>
          <p:cNvPr id="17" name="Line 14"/>
          <p:cNvSpPr>
            <a:spLocks noChangeShapeType="1"/>
          </p:cNvSpPr>
          <p:nvPr/>
        </p:nvSpPr>
        <p:spPr bwMode="auto">
          <a:xfrm>
            <a:off x="4321175" y="3681413"/>
            <a:ext cx="1060450" cy="666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15"/>
          <p:cNvSpPr>
            <a:spLocks noChangeShapeType="1"/>
          </p:cNvSpPr>
          <p:nvPr/>
        </p:nvSpPr>
        <p:spPr bwMode="auto">
          <a:xfrm>
            <a:off x="5497513" y="3740150"/>
            <a:ext cx="0" cy="15922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Oval 10"/>
          <p:cNvSpPr>
            <a:spLocks noChangeArrowheads="1"/>
          </p:cNvSpPr>
          <p:nvPr/>
        </p:nvSpPr>
        <p:spPr bwMode="auto">
          <a:xfrm>
            <a:off x="5427663" y="3670300"/>
            <a:ext cx="136525" cy="136525"/>
          </a:xfrm>
          <a:prstGeom prst="ellipse">
            <a:avLst/>
          </a:prstGeom>
          <a:solidFill>
            <a:schemeClr val="bg1"/>
          </a:solidFill>
          <a:ln w="19050">
            <a:solidFill>
              <a:schemeClr val="tx1"/>
            </a:solidFill>
            <a:round/>
            <a:headEnd/>
            <a:tailEnd/>
          </a:ln>
        </p:spPr>
        <p:txBody>
          <a:bodyPr wrap="none" anchor="ctr"/>
          <a:lstStyle/>
          <a:p>
            <a:endParaRPr lang="en-US"/>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F60F0C6B-3208-4F6B-8788-64F37266E784}" type="slidenum">
              <a:rPr lang="en-US" sz="1400">
                <a:solidFill>
                  <a:schemeClr val="bg1"/>
                </a:solidFill>
                <a:cs typeface="Arial" charset="0"/>
              </a:rPr>
              <a:pPr eaLnBrk="1" hangingPunct="1"/>
              <a:t>29</a:t>
            </a:fld>
            <a:endParaRPr lang="en-US" sz="1400">
              <a:solidFill>
                <a:schemeClr val="bg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1000"/>
                                        <p:tgtEl>
                                          <p:spTgt spid="13"/>
                                        </p:tgtEl>
                                      </p:cBhvr>
                                    </p:animEffect>
                                  </p:childTnLst>
                                </p:cTn>
                              </p:par>
                            </p:childTnLst>
                          </p:cTn>
                        </p:par>
                        <p:par>
                          <p:cTn id="21" fill="hold" nodeType="afterGroup">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par>
                          <p:cTn id="24" fill="hold" nodeType="afterGroup">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1000"/>
                                        <p:tgtEl>
                                          <p:spTgt spid="12"/>
                                        </p:tgtEl>
                                      </p:cBhvr>
                                    </p:animEffect>
                                  </p:childTnLst>
                                </p:cTn>
                              </p:par>
                            </p:childTnLst>
                          </p:cTn>
                        </p:par>
                        <p:par>
                          <p:cTn id="28" fill="hold" nodeType="afterGroup">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nodeType="afterGroup">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1000" fill="hold"/>
                                        <p:tgtEl>
                                          <p:spTgt spid="19"/>
                                        </p:tgtEl>
                                        <p:attrNameLst>
                                          <p:attrName>ppt_w</p:attrName>
                                        </p:attrNameLst>
                                      </p:cBhvr>
                                      <p:tavLst>
                                        <p:tav tm="0">
                                          <p:val>
                                            <p:fltVal val="0"/>
                                          </p:val>
                                        </p:tav>
                                        <p:tav tm="100000">
                                          <p:val>
                                            <p:strVal val="#ppt_w"/>
                                          </p:val>
                                        </p:tav>
                                      </p:tavLst>
                                    </p:anim>
                                    <p:anim calcmode="lin" valueType="num">
                                      <p:cBhvr>
                                        <p:cTn id="35" dur="1000" fill="hold"/>
                                        <p:tgtEl>
                                          <p:spTgt spid="19"/>
                                        </p:tgtEl>
                                        <p:attrNameLst>
                                          <p:attrName>ppt_h</p:attrName>
                                        </p:attrNameLst>
                                      </p:cBhvr>
                                      <p:tavLst>
                                        <p:tav tm="0">
                                          <p:val>
                                            <p:fltVal val="0"/>
                                          </p:val>
                                        </p:tav>
                                        <p:tav tm="100000">
                                          <p:val>
                                            <p:strVal val="#ppt_h"/>
                                          </p:val>
                                        </p:tav>
                                      </p:tavLst>
                                    </p:anim>
                                  </p:childTnLst>
                                </p:cTn>
                              </p:par>
                            </p:childTnLst>
                          </p:cTn>
                        </p:par>
                        <p:par>
                          <p:cTn id="36" fill="hold" nodeType="afterGroup">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par>
                          <p:cTn id="40" fill="hold" nodeType="afterGroup">
                            <p:stCondLst>
                              <p:cond delay="5000"/>
                            </p:stCondLst>
                            <p:childTnLst>
                              <p:par>
                                <p:cTn id="41" presetID="1"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par>
                          <p:cTn id="43" fill="hold" nodeType="afterGroup">
                            <p:stCondLst>
                              <p:cond delay="5000"/>
                            </p:stCondLst>
                            <p:childTnLst>
                              <p:par>
                                <p:cTn id="44" presetID="23" presetClass="entr" presetSubtype="16"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1000" fill="hold"/>
                                        <p:tgtEl>
                                          <p:spTgt spid="16"/>
                                        </p:tgtEl>
                                        <p:attrNameLst>
                                          <p:attrName>ppt_w</p:attrName>
                                        </p:attrNameLst>
                                      </p:cBhvr>
                                      <p:tavLst>
                                        <p:tav tm="0">
                                          <p:val>
                                            <p:fltVal val="0"/>
                                          </p:val>
                                        </p:tav>
                                        <p:tav tm="100000">
                                          <p:val>
                                            <p:strVal val="#ppt_w"/>
                                          </p:val>
                                        </p:tav>
                                      </p:tavLst>
                                    </p:anim>
                                    <p:anim calcmode="lin" valueType="num">
                                      <p:cBhvr>
                                        <p:cTn id="47" dur="1000" fill="hold"/>
                                        <p:tgtEl>
                                          <p:spTgt spid="16"/>
                                        </p:tgtEl>
                                        <p:attrNameLst>
                                          <p:attrName>ppt_h</p:attrName>
                                        </p:attrNameLst>
                                      </p:cBhvr>
                                      <p:tavLst>
                                        <p:tav tm="0">
                                          <p:val>
                                            <p:fltVal val="0"/>
                                          </p:val>
                                        </p:tav>
                                        <p:tav tm="100000">
                                          <p:val>
                                            <p:strVal val="#ppt_h"/>
                                          </p:val>
                                        </p:tav>
                                      </p:tavLst>
                                    </p:anim>
                                  </p:childTnLst>
                                </p:cTn>
                              </p:par>
                            </p:childTnLst>
                          </p:cTn>
                        </p:par>
                        <p:par>
                          <p:cTn id="48" fill="hold" nodeType="afterGroup">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3" grpId="0" animBg="1"/>
      <p:bldP spid="14" grpId="0"/>
      <p:bldP spid="15" grpId="0"/>
      <p:bldP spid="16" grpId="0"/>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4099"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Demand-Side Failures</a:t>
            </a:r>
          </a:p>
        </p:txBody>
      </p:sp>
      <p:sp>
        <p:nvSpPr>
          <p:cNvPr id="4100" name="Rectangle 3"/>
          <p:cNvSpPr>
            <a:spLocks noGrp="1" noChangeArrowheads="1"/>
          </p:cNvSpPr>
          <p:nvPr>
            <p:ph type="body" idx="1"/>
          </p:nvPr>
        </p:nvSpPr>
        <p:spPr>
          <a:xfrm>
            <a:off x="381000" y="990600"/>
            <a:ext cx="8229600" cy="4525963"/>
          </a:xfrm>
        </p:spPr>
        <p:txBody>
          <a:bodyPr/>
          <a:lstStyle/>
          <a:p>
            <a:pPr lvl="1" eaLnBrk="1" hangingPunct="1">
              <a:buClr>
                <a:srgbClr val="3399FF"/>
              </a:buClr>
              <a:buSzPct val="125000"/>
              <a:buFont typeface="Arial" charset="0"/>
              <a:buChar char="•"/>
            </a:pPr>
            <a:r>
              <a:rPr lang="en-US" sz="3600" dirty="0" smtClean="0"/>
              <a:t>Impossible to charge consumers what they are willing to pay for the product</a:t>
            </a:r>
          </a:p>
          <a:p>
            <a:pPr lvl="1" eaLnBrk="1" hangingPunct="1">
              <a:buClr>
                <a:srgbClr val="3399FF"/>
              </a:buClr>
              <a:buSzPct val="125000"/>
              <a:buFont typeface="Arial" charset="0"/>
              <a:buChar char="•"/>
            </a:pPr>
            <a:r>
              <a:rPr lang="en-US" sz="3600" dirty="0" smtClean="0"/>
              <a:t>Some can enjoy benefits without paying</a:t>
            </a:r>
          </a:p>
          <a:p>
            <a:pPr eaLnBrk="1" hangingPunct="1">
              <a:buClr>
                <a:srgbClr val="3399FF"/>
              </a:buClr>
              <a:buSzPct val="125000"/>
              <a:buFontTx/>
              <a:buNone/>
            </a:pPr>
            <a:endParaRPr lang="en-US" sz="2800" dirty="0" smtClean="0"/>
          </a:p>
        </p:txBody>
      </p:sp>
      <p:sp>
        <p:nvSpPr>
          <p:cNvPr id="4101"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4102" name="Rectangle 5"/>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LO1</a:t>
            </a:r>
          </a:p>
        </p:txBody>
      </p:sp>
      <p:sp>
        <p:nvSpPr>
          <p:cNvPr id="1035" name="Text Box 11"/>
          <p:cNvSpPr txBox="1">
            <a:spLocks noChangeArrowheads="1"/>
          </p:cNvSpPr>
          <p:nvPr/>
        </p:nvSpPr>
        <p:spPr bwMode="auto">
          <a:xfrm>
            <a:off x="8382000" y="6553200"/>
            <a:ext cx="439738"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08252056-2FCA-4E95-A92E-305803064336}" type="slidenum">
              <a:rPr lang="en-US" sz="1400">
                <a:solidFill>
                  <a:schemeClr val="bg1"/>
                </a:solidFill>
                <a:cs typeface="Arial" charset="0"/>
              </a:rPr>
              <a:pPr eaLnBrk="1" hangingPunct="1"/>
              <a:t>3</a:t>
            </a:fld>
            <a:endParaRPr lang="en-US" sz="1400">
              <a:solidFill>
                <a:schemeClr val="bg1"/>
              </a:solidFill>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31747"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Government’s Role in the Economy</a:t>
            </a:r>
          </a:p>
        </p:txBody>
      </p:sp>
      <p:sp>
        <p:nvSpPr>
          <p:cNvPr id="31748" name="Rectangle 3"/>
          <p:cNvSpPr>
            <a:spLocks noGrp="1" noChangeArrowheads="1"/>
          </p:cNvSpPr>
          <p:nvPr>
            <p:ph type="body" idx="1"/>
          </p:nvPr>
        </p:nvSpPr>
        <p:spPr>
          <a:xfrm>
            <a:off x="457200" y="1295400"/>
            <a:ext cx="8229600" cy="4525963"/>
          </a:xfrm>
        </p:spPr>
        <p:txBody>
          <a:bodyPr/>
          <a:lstStyle/>
          <a:p>
            <a:pPr eaLnBrk="1" hangingPunct="1">
              <a:buClr>
                <a:srgbClr val="3399FF"/>
              </a:buClr>
              <a:buSzPct val="125000"/>
            </a:pPr>
            <a:r>
              <a:rPr lang="en-US" sz="3600" smtClean="0"/>
              <a:t>Government can have a role in correcting externalities</a:t>
            </a:r>
          </a:p>
          <a:p>
            <a:pPr eaLnBrk="1" hangingPunct="1">
              <a:buClr>
                <a:srgbClr val="3399FF"/>
              </a:buClr>
              <a:buSzPct val="125000"/>
            </a:pPr>
            <a:r>
              <a:rPr lang="en-US" sz="3600" smtClean="0"/>
              <a:t>Officials must correctly identify the existence and cause</a:t>
            </a:r>
          </a:p>
          <a:p>
            <a:pPr eaLnBrk="1" hangingPunct="1">
              <a:buClr>
                <a:srgbClr val="3399FF"/>
              </a:buClr>
              <a:buSzPct val="125000"/>
            </a:pPr>
            <a:r>
              <a:rPr lang="en-US" sz="3600" smtClean="0"/>
              <a:t>Has to be done in the context of politics</a:t>
            </a:r>
          </a:p>
        </p:txBody>
      </p:sp>
      <p:sp>
        <p:nvSpPr>
          <p:cNvPr id="31749"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31750" name="Rectangle 5"/>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LO5</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395A963F-49A9-4D16-80D7-441544A94634}" type="slidenum">
              <a:rPr lang="en-US" sz="1400">
                <a:solidFill>
                  <a:schemeClr val="bg1"/>
                </a:solidFill>
                <a:cs typeface="Arial" charset="0"/>
              </a:rPr>
              <a:pPr eaLnBrk="1" hangingPunct="1"/>
              <a:t>30</a:t>
            </a:fld>
            <a:endParaRPr lang="en-US" sz="1400">
              <a:solidFill>
                <a:schemeClr val="bg1"/>
              </a:solidFill>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32771"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Controlling Carbon Dioxide Emissions</a:t>
            </a:r>
          </a:p>
        </p:txBody>
      </p:sp>
      <p:sp>
        <p:nvSpPr>
          <p:cNvPr id="32772" name="Rectangle 3"/>
          <p:cNvSpPr>
            <a:spLocks noGrp="1" noChangeArrowheads="1"/>
          </p:cNvSpPr>
          <p:nvPr>
            <p:ph type="body" idx="1"/>
          </p:nvPr>
        </p:nvSpPr>
        <p:spPr>
          <a:xfrm>
            <a:off x="457200" y="1066800"/>
            <a:ext cx="8229600" cy="5257800"/>
          </a:xfrm>
        </p:spPr>
        <p:txBody>
          <a:bodyPr/>
          <a:lstStyle/>
          <a:p>
            <a:pPr eaLnBrk="1" hangingPunct="1">
              <a:buClr>
                <a:srgbClr val="3399FF"/>
              </a:buClr>
              <a:buSzPct val="125000"/>
            </a:pPr>
            <a:r>
              <a:rPr lang="en-US" sz="3600" smtClean="0"/>
              <a:t>Cap and trade</a:t>
            </a:r>
          </a:p>
          <a:p>
            <a:pPr lvl="1" eaLnBrk="1" hangingPunct="1">
              <a:buClr>
                <a:srgbClr val="3399FF"/>
              </a:buClr>
              <a:buSzPct val="125000"/>
              <a:buFont typeface="Arial" charset="0"/>
              <a:buChar char="•"/>
            </a:pPr>
            <a:r>
              <a:rPr lang="en-US" sz="3600" smtClean="0"/>
              <a:t>Sets a cap for the total amount of emissions</a:t>
            </a:r>
          </a:p>
          <a:p>
            <a:pPr lvl="1" eaLnBrk="1" hangingPunct="1">
              <a:buClr>
                <a:srgbClr val="3399FF"/>
              </a:buClr>
              <a:buSzPct val="125000"/>
              <a:buFont typeface="Arial" charset="0"/>
              <a:buChar char="•"/>
            </a:pPr>
            <a:r>
              <a:rPr lang="en-US" sz="3600" smtClean="0"/>
              <a:t>Assigns property rights to pollute</a:t>
            </a:r>
          </a:p>
          <a:p>
            <a:pPr lvl="1" eaLnBrk="1" hangingPunct="1">
              <a:buClr>
                <a:srgbClr val="3399FF"/>
              </a:buClr>
              <a:buSzPct val="125000"/>
              <a:buFont typeface="Arial" charset="0"/>
              <a:buChar char="•"/>
            </a:pPr>
            <a:r>
              <a:rPr lang="en-US" sz="3600" smtClean="0"/>
              <a:t>Rights can then be bought and sold</a:t>
            </a:r>
            <a:endParaRPr lang="en-US" smtClean="0"/>
          </a:p>
          <a:p>
            <a:pPr eaLnBrk="1" hangingPunct="1">
              <a:buClr>
                <a:srgbClr val="3399FF"/>
              </a:buClr>
              <a:buSzPct val="125000"/>
            </a:pPr>
            <a:r>
              <a:rPr lang="en-US" sz="3600" smtClean="0"/>
              <a:t>Carbon tax</a:t>
            </a:r>
          </a:p>
          <a:p>
            <a:pPr lvl="1" eaLnBrk="1" hangingPunct="1">
              <a:buClr>
                <a:srgbClr val="3399FF"/>
              </a:buClr>
              <a:buSzPct val="125000"/>
              <a:buFont typeface="Arial" charset="0"/>
              <a:buChar char="•"/>
            </a:pPr>
            <a:r>
              <a:rPr lang="en-US" sz="3600" smtClean="0"/>
              <a:t>Raises cost of polluting</a:t>
            </a:r>
          </a:p>
          <a:p>
            <a:pPr lvl="1" eaLnBrk="1" hangingPunct="1">
              <a:buClr>
                <a:srgbClr val="3399FF"/>
              </a:buClr>
              <a:buSzPct val="125000"/>
              <a:buFont typeface="Arial" charset="0"/>
              <a:buChar char="•"/>
            </a:pPr>
            <a:r>
              <a:rPr lang="en-US" sz="3600" smtClean="0"/>
              <a:t> Easier to enforce</a:t>
            </a:r>
          </a:p>
        </p:txBody>
      </p:sp>
      <p:sp>
        <p:nvSpPr>
          <p:cNvPr id="32773"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4FB65050-00CC-46AA-A38F-F30882CCF266}" type="slidenum">
              <a:rPr lang="en-US" sz="1400">
                <a:solidFill>
                  <a:schemeClr val="bg1"/>
                </a:solidFill>
                <a:cs typeface="Arial" charset="0"/>
              </a:rPr>
              <a:pPr eaLnBrk="1" hangingPunct="1"/>
              <a:t>31</a:t>
            </a:fld>
            <a:endParaRPr lang="en-US" sz="1400">
              <a:solidFill>
                <a:schemeClr val="bg1"/>
              </a:solidFill>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5123"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Supply-Side Failures</a:t>
            </a:r>
          </a:p>
        </p:txBody>
      </p:sp>
      <p:sp>
        <p:nvSpPr>
          <p:cNvPr id="5124" name="Rectangle 3"/>
          <p:cNvSpPr>
            <a:spLocks noGrp="1" noChangeArrowheads="1"/>
          </p:cNvSpPr>
          <p:nvPr>
            <p:ph type="body" idx="1"/>
          </p:nvPr>
        </p:nvSpPr>
        <p:spPr>
          <a:xfrm>
            <a:off x="457199" y="1066800"/>
            <a:ext cx="5615781" cy="4525963"/>
          </a:xfrm>
        </p:spPr>
        <p:txBody>
          <a:bodyPr/>
          <a:lstStyle/>
          <a:p>
            <a:pPr lvl="1" eaLnBrk="1" hangingPunct="1">
              <a:buClr>
                <a:srgbClr val="3399FF"/>
              </a:buClr>
              <a:buSzPct val="125000"/>
              <a:buFont typeface="Arial" charset="0"/>
              <a:buChar char="•"/>
            </a:pPr>
            <a:r>
              <a:rPr lang="en-US" sz="3600" dirty="0" smtClean="0"/>
              <a:t>Occurs when a firm does not pay the full cost of producing its output</a:t>
            </a:r>
          </a:p>
          <a:p>
            <a:pPr lvl="1" eaLnBrk="1" hangingPunct="1">
              <a:buClr>
                <a:srgbClr val="3399FF"/>
              </a:buClr>
              <a:buSzPct val="125000"/>
              <a:buFont typeface="Arial" charset="0"/>
              <a:buChar char="•"/>
            </a:pPr>
            <a:r>
              <a:rPr lang="en-US" sz="3600" dirty="0" smtClean="0"/>
              <a:t>External costs of producing the good are not reflected in supply</a:t>
            </a:r>
          </a:p>
        </p:txBody>
      </p:sp>
      <p:sp>
        <p:nvSpPr>
          <p:cNvPr id="5125"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5126" name="Rectangle 5"/>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LO1</a:t>
            </a:r>
          </a:p>
        </p:txBody>
      </p:sp>
      <p:sp>
        <p:nvSpPr>
          <p:cNvPr id="1035" name="Text Box 11"/>
          <p:cNvSpPr txBox="1">
            <a:spLocks noChangeArrowheads="1"/>
          </p:cNvSpPr>
          <p:nvPr/>
        </p:nvSpPr>
        <p:spPr bwMode="auto">
          <a:xfrm>
            <a:off x="8382000" y="6553200"/>
            <a:ext cx="439738"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AA03C33D-C42C-45D6-B649-7E7858357F75}" type="slidenum">
              <a:rPr lang="en-US" sz="1400">
                <a:solidFill>
                  <a:schemeClr val="bg1"/>
                </a:solidFill>
                <a:cs typeface="Arial" charset="0"/>
              </a:rPr>
              <a:pPr eaLnBrk="1" hangingPunct="1"/>
              <a:t>4</a:t>
            </a:fld>
            <a:endParaRPr lang="en-US" sz="1400">
              <a:solidFill>
                <a:schemeClr val="bg1"/>
              </a:solidFill>
              <a:cs typeface="Arial" charset="0"/>
            </a:endParaRPr>
          </a:p>
        </p:txBody>
      </p:sp>
      <p:pic>
        <p:nvPicPr>
          <p:cNvPr id="5130" name="Picture 10" descr="C:\Users\crbrown\AppData\Local\Microsoft\Windows\Temporary Internet Files\Content.IE5\GTO8TXQ3\MC9000484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7566" y="2209800"/>
            <a:ext cx="2385251" cy="2438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6147"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Efficiently Functioning Markets</a:t>
            </a:r>
          </a:p>
        </p:txBody>
      </p:sp>
      <p:sp>
        <p:nvSpPr>
          <p:cNvPr id="6148" name="Rectangle 3"/>
          <p:cNvSpPr>
            <a:spLocks noGrp="1" noChangeArrowheads="1"/>
          </p:cNvSpPr>
          <p:nvPr>
            <p:ph type="body" idx="1"/>
          </p:nvPr>
        </p:nvSpPr>
        <p:spPr>
          <a:xfrm>
            <a:off x="381000" y="990600"/>
            <a:ext cx="8229600" cy="4525963"/>
          </a:xfrm>
        </p:spPr>
        <p:txBody>
          <a:bodyPr/>
          <a:lstStyle/>
          <a:p>
            <a:pPr eaLnBrk="1" hangingPunct="1">
              <a:buClr>
                <a:srgbClr val="3399FF"/>
              </a:buClr>
              <a:buSzPct val="125000"/>
            </a:pPr>
            <a:r>
              <a:rPr lang="en-US" sz="3600" smtClean="0"/>
              <a:t>Demand curve must reflect the consumers full willingness to pay</a:t>
            </a:r>
          </a:p>
          <a:p>
            <a:pPr eaLnBrk="1" hangingPunct="1">
              <a:buClr>
                <a:srgbClr val="3399FF"/>
              </a:buClr>
              <a:buSzPct val="125000"/>
            </a:pPr>
            <a:r>
              <a:rPr lang="en-US" sz="3600" smtClean="0"/>
              <a:t>Supply curve must reflect all the costs of production</a:t>
            </a:r>
          </a:p>
        </p:txBody>
      </p:sp>
      <p:sp>
        <p:nvSpPr>
          <p:cNvPr id="6149"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6150" name="Rectangle 5"/>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LO1</a:t>
            </a:r>
          </a:p>
        </p:txBody>
      </p:sp>
      <p:sp>
        <p:nvSpPr>
          <p:cNvPr id="1035" name="Text Box 11"/>
          <p:cNvSpPr txBox="1">
            <a:spLocks noChangeArrowheads="1"/>
          </p:cNvSpPr>
          <p:nvPr/>
        </p:nvSpPr>
        <p:spPr bwMode="auto">
          <a:xfrm>
            <a:off x="8382000" y="6553200"/>
            <a:ext cx="439738"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9AA9C0DF-6D52-4E6B-A8B2-44BE8AB91014}" type="slidenum">
              <a:rPr lang="en-US" sz="1400">
                <a:solidFill>
                  <a:schemeClr val="bg1"/>
                </a:solidFill>
                <a:cs typeface="Arial" charset="0"/>
              </a:rPr>
              <a:pPr eaLnBrk="1" hangingPunct="1"/>
              <a:t>5</a:t>
            </a:fld>
            <a:endParaRPr lang="en-US" sz="1400">
              <a:solidFill>
                <a:schemeClr val="bg1"/>
              </a:solidFill>
              <a:cs typeface="Arial" charset="0"/>
            </a:endParaRPr>
          </a:p>
        </p:txBody>
      </p:sp>
      <p:pic>
        <p:nvPicPr>
          <p:cNvPr id="6153" name="Picture 9" descr="C:\Users\crbrown\AppData\Local\Microsoft\Windows\Temporary Internet Files\Content.IE5\0TQGVEG1\MP90044276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505" y="3505200"/>
            <a:ext cx="3702514" cy="246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7171"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Consumer Surplus</a:t>
            </a:r>
          </a:p>
        </p:txBody>
      </p:sp>
      <p:sp>
        <p:nvSpPr>
          <p:cNvPr id="7172" name="Rectangle 3"/>
          <p:cNvSpPr>
            <a:spLocks noGrp="1" noChangeArrowheads="1"/>
          </p:cNvSpPr>
          <p:nvPr>
            <p:ph type="body" idx="1"/>
          </p:nvPr>
        </p:nvSpPr>
        <p:spPr>
          <a:xfrm>
            <a:off x="457200" y="1066800"/>
            <a:ext cx="8229600" cy="4525963"/>
          </a:xfrm>
        </p:spPr>
        <p:txBody>
          <a:bodyPr/>
          <a:lstStyle/>
          <a:p>
            <a:pPr eaLnBrk="1" hangingPunct="1">
              <a:buClr>
                <a:srgbClr val="3399FF"/>
              </a:buClr>
              <a:buSzPct val="125000"/>
            </a:pPr>
            <a:r>
              <a:rPr lang="en-US" sz="3600" smtClean="0"/>
              <a:t>Difference between what a consumer is willing to pay for a good and what the consumer actually pays</a:t>
            </a:r>
          </a:p>
          <a:p>
            <a:pPr eaLnBrk="1" hangingPunct="1">
              <a:buClr>
                <a:srgbClr val="3399FF"/>
              </a:buClr>
              <a:buSzPct val="125000"/>
            </a:pPr>
            <a:r>
              <a:rPr lang="en-US" sz="3600" smtClean="0"/>
              <a:t>Extra benefit from paying less than the maximum price</a:t>
            </a:r>
          </a:p>
        </p:txBody>
      </p:sp>
      <p:sp>
        <p:nvSpPr>
          <p:cNvPr id="7173"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7174" name="Rectangle 7"/>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LO2</a:t>
            </a:r>
          </a:p>
        </p:txBody>
      </p:sp>
      <p:sp>
        <p:nvSpPr>
          <p:cNvPr id="1035" name="Text Box 11"/>
          <p:cNvSpPr txBox="1">
            <a:spLocks noChangeArrowheads="1"/>
          </p:cNvSpPr>
          <p:nvPr/>
        </p:nvSpPr>
        <p:spPr bwMode="auto">
          <a:xfrm>
            <a:off x="8382000" y="6553200"/>
            <a:ext cx="439738"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15083AAC-5515-4E32-B4C4-9B80D60C2DBC}" type="slidenum">
              <a:rPr lang="en-US" sz="1400">
                <a:solidFill>
                  <a:schemeClr val="bg1"/>
                </a:solidFill>
                <a:cs typeface="Arial" charset="0"/>
              </a:rPr>
              <a:pPr eaLnBrk="1" hangingPunct="1"/>
              <a:t>6</a:t>
            </a:fld>
            <a:endParaRPr lang="en-US" sz="1400">
              <a:solidFill>
                <a:schemeClr val="bg1"/>
              </a:solidFill>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8195"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Consumer Surplus</a:t>
            </a:r>
          </a:p>
        </p:txBody>
      </p:sp>
      <p:sp>
        <p:nvSpPr>
          <p:cNvPr id="8196"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8197" name="Rectangle 7"/>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LO2</a:t>
            </a:r>
          </a:p>
        </p:txBody>
      </p:sp>
      <p:graphicFrame>
        <p:nvGraphicFramePr>
          <p:cNvPr id="8243" name="Group 51"/>
          <p:cNvGraphicFramePr>
            <a:graphicFrameLocks noGrp="1"/>
          </p:cNvGraphicFramePr>
          <p:nvPr/>
        </p:nvGraphicFramePr>
        <p:xfrm>
          <a:off x="1143000" y="1143000"/>
          <a:ext cx="6858000" cy="4310063"/>
        </p:xfrm>
        <a:graphic>
          <a:graphicData uri="http://schemas.openxmlformats.org/drawingml/2006/table">
            <a:tbl>
              <a:tblPr/>
              <a:tblGrid>
                <a:gridCol w="1714500"/>
                <a:gridCol w="1714500"/>
                <a:gridCol w="1714500"/>
                <a:gridCol w="1714500"/>
              </a:tblGrid>
              <a:tr h="393700">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Arial" charset="0"/>
                        </a:rPr>
                        <a:t>Consumer Surplus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54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Person</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Maximum Price Willing to Pay</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Actual Price (Equilibrium Price)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Consumer Surplus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Bob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$5 (=$13-$8)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Barb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  4 (=$12-$8)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Bill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  3 (=$11-$8)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Bart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  2 (=$10-$8)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Brent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  1 (=  $9-$8)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Betty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  0 (=  $8-$8)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035" name="Text Box 11"/>
          <p:cNvSpPr txBox="1">
            <a:spLocks noChangeArrowheads="1"/>
          </p:cNvSpPr>
          <p:nvPr/>
        </p:nvSpPr>
        <p:spPr bwMode="auto">
          <a:xfrm>
            <a:off x="8382000" y="6553200"/>
            <a:ext cx="439738"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CBD367BD-34BD-49FA-B758-869653B6665D}" type="slidenum">
              <a:rPr lang="en-US" sz="1400">
                <a:solidFill>
                  <a:schemeClr val="bg1"/>
                </a:solidFill>
                <a:cs typeface="Arial" charset="0"/>
              </a:rPr>
              <a:pPr eaLnBrk="1" hangingPunct="1"/>
              <a:t>7</a:t>
            </a:fld>
            <a:endParaRPr lang="en-US" sz="1400">
              <a:solidFill>
                <a:schemeClr val="bg1"/>
              </a:solidFill>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9219"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Consumer Surplus</a:t>
            </a:r>
          </a:p>
        </p:txBody>
      </p:sp>
      <p:sp>
        <p:nvSpPr>
          <p:cNvPr id="9220"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rot="10800000" vert="eaVert" wrap="none" anchor="ctr"/>
          <a:lstStyle/>
          <a:p>
            <a:endParaRPr lang="en-US"/>
          </a:p>
        </p:txBody>
      </p:sp>
      <p:sp>
        <p:nvSpPr>
          <p:cNvPr id="9221" name="Rectangle 7"/>
          <p:cNvSpPr>
            <a:spLocks noChangeArrowheads="1"/>
          </p:cNvSpPr>
          <p:nvPr/>
        </p:nvSpPr>
        <p:spPr bwMode="auto">
          <a:xfrm>
            <a:off x="0" y="6629400"/>
            <a:ext cx="481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LO2</a:t>
            </a:r>
          </a:p>
        </p:txBody>
      </p:sp>
      <p:sp>
        <p:nvSpPr>
          <p:cNvPr id="9222"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rot="10800000" vert="eaVert" wrap="none" anchor="ctr"/>
          <a:lstStyle/>
          <a:p>
            <a:endParaRPr lang="en-US"/>
          </a:p>
        </p:txBody>
      </p:sp>
      <p:sp>
        <p:nvSpPr>
          <p:cNvPr id="9223" name="Rectangle 5"/>
          <p:cNvSpPr>
            <a:spLocks noChangeArrowheads="1"/>
          </p:cNvSpPr>
          <p:nvPr/>
        </p:nvSpPr>
        <p:spPr bwMode="auto">
          <a:xfrm>
            <a:off x="0" y="6629400"/>
            <a:ext cx="481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LO2</a:t>
            </a:r>
          </a:p>
        </p:txBody>
      </p:sp>
      <p:grpSp>
        <p:nvGrpSpPr>
          <p:cNvPr id="2" name="Group 28"/>
          <p:cNvGrpSpPr>
            <a:grpSpLocks/>
          </p:cNvGrpSpPr>
          <p:nvPr/>
        </p:nvGrpSpPr>
        <p:grpSpPr bwMode="auto">
          <a:xfrm>
            <a:off x="1423988" y="1619250"/>
            <a:ext cx="5851525" cy="4475163"/>
            <a:chOff x="1424365" y="1618984"/>
            <a:chExt cx="5850729" cy="4475966"/>
          </a:xfrm>
        </p:grpSpPr>
        <p:pic>
          <p:nvPicPr>
            <p:cNvPr id="9238" name="Picture 21" descr="grid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18984"/>
              <a:ext cx="5065294" cy="378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6"/>
            <p:cNvGrpSpPr>
              <a:grpSpLocks noChangeAspect="1"/>
            </p:cNvGrpSpPr>
            <p:nvPr/>
          </p:nvGrpSpPr>
          <p:grpSpPr bwMode="auto">
            <a:xfrm>
              <a:off x="1424365" y="1641591"/>
              <a:ext cx="5769028" cy="4453359"/>
              <a:chOff x="3244" y="1637"/>
              <a:chExt cx="2167" cy="1942"/>
            </a:xfrm>
            <a:noFill/>
          </p:grpSpPr>
          <p:sp>
            <p:nvSpPr>
              <p:cNvPr id="42" name="Rectangle 5"/>
              <p:cNvSpPr>
                <a:spLocks noChangeArrowheads="1"/>
              </p:cNvSpPr>
              <p:nvPr/>
            </p:nvSpPr>
            <p:spPr bwMode="auto">
              <a:xfrm>
                <a:off x="3539" y="1637"/>
                <a:ext cx="1872" cy="1577"/>
              </a:xfrm>
              <a:prstGeom prst="rect">
                <a:avLst/>
              </a:prstGeom>
              <a:grpFill/>
              <a:ln w="9525">
                <a:solidFill>
                  <a:schemeClr val="tx1"/>
                </a:solidFill>
                <a:miter lim="800000"/>
                <a:headEnd/>
                <a:tailEnd/>
              </a:ln>
            </p:spPr>
            <p:txBody>
              <a:bodyPr wrap="none" anchor="ctr"/>
              <a:lstStyle/>
              <a:p>
                <a:pPr>
                  <a:defRPr/>
                </a:pPr>
                <a:endParaRPr lang="en-US"/>
              </a:p>
            </p:txBody>
          </p:sp>
          <p:sp>
            <p:nvSpPr>
              <p:cNvPr id="46" name="Text Box 9"/>
              <p:cNvSpPr txBox="1">
                <a:spLocks noChangeArrowheads="1"/>
              </p:cNvSpPr>
              <p:nvPr/>
            </p:nvSpPr>
            <p:spPr bwMode="auto">
              <a:xfrm rot="16200000">
                <a:off x="2887" y="2328"/>
                <a:ext cx="863" cy="150"/>
              </a:xfrm>
              <a:prstGeom prst="rect">
                <a:avLst/>
              </a:prstGeom>
              <a:grpFill/>
              <a:ln w="9525">
                <a:noFill/>
                <a:miter lim="800000"/>
                <a:headEnd/>
                <a:tailEnd/>
              </a:ln>
            </p:spPr>
            <p:txBody>
              <a:bodyPr wrap="none">
                <a:spAutoFit/>
              </a:bodyPr>
              <a:lstStyle/>
              <a:p>
                <a:pPr>
                  <a:defRPr/>
                </a:pPr>
                <a:r>
                  <a:rPr lang="en-US" sz="2000" b="1" dirty="0"/>
                  <a:t>Price (per bag)</a:t>
                </a:r>
              </a:p>
            </p:txBody>
          </p:sp>
          <p:sp>
            <p:nvSpPr>
              <p:cNvPr id="48" name="Text Box 11"/>
              <p:cNvSpPr txBox="1">
                <a:spLocks noChangeArrowheads="1"/>
              </p:cNvSpPr>
              <p:nvPr/>
            </p:nvSpPr>
            <p:spPr bwMode="auto">
              <a:xfrm>
                <a:off x="3968" y="3405"/>
                <a:ext cx="775" cy="174"/>
              </a:xfrm>
              <a:prstGeom prst="rect">
                <a:avLst/>
              </a:prstGeom>
              <a:grpFill/>
              <a:ln w="9525">
                <a:noFill/>
                <a:miter lim="800000"/>
                <a:headEnd/>
                <a:tailEnd/>
              </a:ln>
            </p:spPr>
            <p:txBody>
              <a:bodyPr wrap="none">
                <a:spAutoFit/>
              </a:bodyPr>
              <a:lstStyle/>
              <a:p>
                <a:pPr>
                  <a:defRPr/>
                </a:pPr>
                <a:r>
                  <a:rPr lang="en-US" sz="2000" b="1" dirty="0"/>
                  <a:t>Quantity (bags)</a:t>
                </a:r>
              </a:p>
            </p:txBody>
          </p:sp>
        </p:grpSp>
      </p:grpSp>
      <p:sp>
        <p:nvSpPr>
          <p:cNvPr id="9225" name="Text Box 20"/>
          <p:cNvSpPr txBox="1">
            <a:spLocks noChangeAspect="1" noChangeArrowheads="1"/>
          </p:cNvSpPr>
          <p:nvPr/>
        </p:nvSpPr>
        <p:spPr bwMode="auto">
          <a:xfrm>
            <a:off x="5334000" y="4572000"/>
            <a:ext cx="423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D</a:t>
            </a:r>
          </a:p>
        </p:txBody>
      </p:sp>
      <p:sp>
        <p:nvSpPr>
          <p:cNvPr id="9226" name="Text Box 25"/>
          <p:cNvSpPr txBox="1">
            <a:spLocks noChangeAspect="1" noChangeArrowheads="1"/>
          </p:cNvSpPr>
          <p:nvPr/>
        </p:nvSpPr>
        <p:spPr bwMode="auto">
          <a:xfrm>
            <a:off x="3925888" y="5213350"/>
            <a:ext cx="493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Q</a:t>
            </a:r>
            <a:r>
              <a:rPr lang="en-US" sz="2000" b="1" baseline="-25000"/>
              <a:t>1</a:t>
            </a:r>
          </a:p>
        </p:txBody>
      </p:sp>
      <p:sp>
        <p:nvSpPr>
          <p:cNvPr id="9227" name="Freeform 37"/>
          <p:cNvSpPr>
            <a:spLocks noChangeAspect="1"/>
          </p:cNvSpPr>
          <p:nvPr/>
        </p:nvSpPr>
        <p:spPr bwMode="auto">
          <a:xfrm>
            <a:off x="2246313" y="1905000"/>
            <a:ext cx="1944687" cy="1793875"/>
          </a:xfrm>
          <a:custGeom>
            <a:avLst/>
            <a:gdLst>
              <a:gd name="T0" fmla="*/ 0 w 981"/>
              <a:gd name="T1" fmla="*/ 2147483647 h 905"/>
              <a:gd name="T2" fmla="*/ 0 w 981"/>
              <a:gd name="T3" fmla="*/ 0 h 905"/>
              <a:gd name="T4" fmla="*/ 2147483647 w 981"/>
              <a:gd name="T5" fmla="*/ 2147483647 h 905"/>
              <a:gd name="T6" fmla="*/ 0 w 981"/>
              <a:gd name="T7" fmla="*/ 2147483647 h 905"/>
              <a:gd name="T8" fmla="*/ 0 60000 65536"/>
              <a:gd name="T9" fmla="*/ 0 60000 65536"/>
              <a:gd name="T10" fmla="*/ 0 60000 65536"/>
              <a:gd name="T11" fmla="*/ 0 60000 65536"/>
              <a:gd name="T12" fmla="*/ 0 w 981"/>
              <a:gd name="T13" fmla="*/ 0 h 905"/>
              <a:gd name="T14" fmla="*/ 981 w 981"/>
              <a:gd name="T15" fmla="*/ 905 h 905"/>
            </a:gdLst>
            <a:ahLst/>
            <a:cxnLst>
              <a:cxn ang="T8">
                <a:pos x="T0" y="T1"/>
              </a:cxn>
              <a:cxn ang="T9">
                <a:pos x="T2" y="T3"/>
              </a:cxn>
              <a:cxn ang="T10">
                <a:pos x="T4" y="T5"/>
              </a:cxn>
              <a:cxn ang="T11">
                <a:pos x="T6" y="T7"/>
              </a:cxn>
            </a:cxnLst>
            <a:rect l="T12" t="T13" r="T14" b="T15"/>
            <a:pathLst>
              <a:path w="981" h="905">
                <a:moveTo>
                  <a:pt x="0" y="905"/>
                </a:moveTo>
                <a:lnTo>
                  <a:pt x="0" y="0"/>
                </a:lnTo>
                <a:lnTo>
                  <a:pt x="981" y="905"/>
                </a:lnTo>
                <a:lnTo>
                  <a:pt x="0" y="905"/>
                </a:lnTo>
                <a:close/>
              </a:path>
            </a:pathLst>
          </a:custGeom>
          <a:solidFill>
            <a:srgbClr val="92D050">
              <a:alpha val="76862"/>
            </a:srgbClr>
          </a:solidFill>
          <a:ln w="9525">
            <a:solidFill>
              <a:schemeClr val="tx1"/>
            </a:solidFill>
            <a:round/>
            <a:headEnd/>
            <a:tailEnd/>
          </a:ln>
        </p:spPr>
        <p:txBody>
          <a:bodyPr/>
          <a:lstStyle/>
          <a:p>
            <a:endParaRPr lang="en-US"/>
          </a:p>
        </p:txBody>
      </p:sp>
      <p:sp>
        <p:nvSpPr>
          <p:cNvPr id="9228" name="Text Box 15"/>
          <p:cNvSpPr txBox="1">
            <a:spLocks noChangeAspect="1" noChangeArrowheads="1"/>
          </p:cNvSpPr>
          <p:nvPr/>
        </p:nvSpPr>
        <p:spPr bwMode="auto">
          <a:xfrm>
            <a:off x="1828800" y="3505200"/>
            <a:ext cx="50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P</a:t>
            </a:r>
            <a:r>
              <a:rPr lang="en-US" sz="2000" b="1" baseline="-25000"/>
              <a:t>1</a:t>
            </a:r>
          </a:p>
        </p:txBody>
      </p:sp>
      <p:sp>
        <p:nvSpPr>
          <p:cNvPr id="9229" name="Line 19"/>
          <p:cNvSpPr>
            <a:spLocks noChangeAspect="1" noChangeShapeType="1"/>
          </p:cNvSpPr>
          <p:nvPr/>
        </p:nvSpPr>
        <p:spPr bwMode="auto">
          <a:xfrm>
            <a:off x="2235200" y="1854200"/>
            <a:ext cx="3052763" cy="2844800"/>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 name="Group 30"/>
          <p:cNvGrpSpPr>
            <a:grpSpLocks/>
          </p:cNvGrpSpPr>
          <p:nvPr/>
        </p:nvGrpSpPr>
        <p:grpSpPr bwMode="auto">
          <a:xfrm>
            <a:off x="3030538" y="2057400"/>
            <a:ext cx="1754187" cy="1244600"/>
            <a:chOff x="3030904" y="2057400"/>
            <a:chExt cx="1754430" cy="1244717"/>
          </a:xfrm>
        </p:grpSpPr>
        <p:sp>
          <p:nvSpPr>
            <p:cNvPr id="9236" name="TextBox 41"/>
            <p:cNvSpPr txBox="1">
              <a:spLocks noChangeAspect="1" noChangeArrowheads="1"/>
            </p:cNvSpPr>
            <p:nvPr/>
          </p:nvSpPr>
          <p:spPr bwMode="auto">
            <a:xfrm>
              <a:off x="3200400" y="2057400"/>
              <a:ext cx="15849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Consumer Surplus</a:t>
              </a:r>
            </a:p>
          </p:txBody>
        </p:sp>
        <p:cxnSp>
          <p:nvCxnSpPr>
            <p:cNvPr id="64" name="Straight Connector 63"/>
            <p:cNvCxnSpPr>
              <a:cxnSpLocks noChangeAspect="1"/>
            </p:cNvCxnSpPr>
            <p:nvPr/>
          </p:nvCxnSpPr>
          <p:spPr>
            <a:xfrm rot="5400000">
              <a:off x="3026947" y="2747222"/>
              <a:ext cx="558853" cy="550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29"/>
          <p:cNvGrpSpPr>
            <a:grpSpLocks/>
          </p:cNvGrpSpPr>
          <p:nvPr/>
        </p:nvGrpSpPr>
        <p:grpSpPr bwMode="auto">
          <a:xfrm>
            <a:off x="4191000" y="2743200"/>
            <a:ext cx="1965325" cy="838200"/>
            <a:chOff x="4191000" y="2743200"/>
            <a:chExt cx="1965933" cy="838200"/>
          </a:xfrm>
        </p:grpSpPr>
        <p:sp>
          <p:nvSpPr>
            <p:cNvPr id="9234" name="TextBox 41"/>
            <p:cNvSpPr txBox="1">
              <a:spLocks noChangeAspect="1" noChangeArrowheads="1"/>
            </p:cNvSpPr>
            <p:nvPr/>
          </p:nvSpPr>
          <p:spPr bwMode="auto">
            <a:xfrm>
              <a:off x="4572000" y="2743200"/>
              <a:ext cx="158493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Equilibrium Price</a:t>
              </a:r>
            </a:p>
          </p:txBody>
        </p:sp>
        <p:cxnSp>
          <p:nvCxnSpPr>
            <p:cNvPr id="67" name="Straight Connector 66"/>
            <p:cNvCxnSpPr>
              <a:cxnSpLocks noChangeAspect="1"/>
            </p:cNvCxnSpPr>
            <p:nvPr/>
          </p:nvCxnSpPr>
          <p:spPr>
            <a:xfrm rot="5400000">
              <a:off x="4188674" y="3220189"/>
              <a:ext cx="363537" cy="3588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2243138" y="3657600"/>
            <a:ext cx="1871662" cy="1600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22"/>
          <p:cNvSpPr>
            <a:spLocks noChangeAspect="1" noChangeArrowheads="1"/>
          </p:cNvSpPr>
          <p:nvPr/>
        </p:nvSpPr>
        <p:spPr bwMode="auto">
          <a:xfrm>
            <a:off x="4017963" y="3581400"/>
            <a:ext cx="173037" cy="173038"/>
          </a:xfrm>
          <a:prstGeom prst="ellipse">
            <a:avLst/>
          </a:prstGeom>
          <a:solidFill>
            <a:schemeClr val="bg1"/>
          </a:solidFill>
          <a:ln w="12700">
            <a:solidFill>
              <a:schemeClr val="tx1"/>
            </a:solidFill>
            <a:round/>
            <a:headEnd/>
            <a:tailEnd/>
          </a:ln>
        </p:spPr>
        <p:txBody>
          <a:bodyPr wrap="none" anchor="ctr"/>
          <a:lstStyle/>
          <a:p>
            <a:pPr>
              <a:defRPr/>
            </a:pPr>
            <a:endParaRPr lang="en-US">
              <a:ln w="12700">
                <a:solidFill>
                  <a:schemeClr val="tx1"/>
                </a:solidFill>
              </a:ln>
            </a:endParaRPr>
          </a:p>
        </p:txBody>
      </p:sp>
      <p:sp>
        <p:nvSpPr>
          <p:cNvPr id="1035" name="Text Box 11"/>
          <p:cNvSpPr txBox="1">
            <a:spLocks noChangeArrowheads="1"/>
          </p:cNvSpPr>
          <p:nvPr/>
        </p:nvSpPr>
        <p:spPr bwMode="auto">
          <a:xfrm>
            <a:off x="8382000" y="6553200"/>
            <a:ext cx="439738"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25C293AC-F9A5-4D68-B355-895B9F18A8E0}" type="slidenum">
              <a:rPr lang="en-US" sz="1400">
                <a:solidFill>
                  <a:schemeClr val="bg1"/>
                </a:solidFill>
                <a:cs typeface="Arial" charset="0"/>
              </a:rPr>
              <a:pPr eaLnBrk="1" hangingPunct="1"/>
              <a:t>8</a:t>
            </a:fld>
            <a:endParaRPr lang="en-US" sz="1400">
              <a:solidFill>
                <a:schemeClr val="bg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229"/>
                                        </p:tgtEl>
                                        <p:attrNameLst>
                                          <p:attrName>style.visibility</p:attrName>
                                        </p:attrNameLst>
                                      </p:cBhvr>
                                      <p:to>
                                        <p:strVal val="visible"/>
                                      </p:to>
                                    </p:set>
                                    <p:animEffect transition="in" filter="wipe(up)">
                                      <p:cBhvr>
                                        <p:cTn id="13" dur="1000"/>
                                        <p:tgtEl>
                                          <p:spTgt spid="9229"/>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225"/>
                                        </p:tgtEl>
                                        <p:attrNameLst>
                                          <p:attrName>style.visibility</p:attrName>
                                        </p:attrNameLst>
                                      </p:cBhvr>
                                      <p:to>
                                        <p:strVal val="visible"/>
                                      </p:to>
                                    </p:set>
                                    <p:animEffect transition="in" filter="wipe(left)">
                                      <p:cBhvr>
                                        <p:cTn id="17" dur="1000"/>
                                        <p:tgtEl>
                                          <p:spTgt spid="9225"/>
                                        </p:tgtEl>
                                      </p:cBhvr>
                                    </p:animEffect>
                                  </p:childTnLst>
                                </p:cTn>
                              </p:par>
                            </p:childTnLst>
                          </p:cTn>
                        </p:par>
                        <p:par>
                          <p:cTn id="18" fill="hold" nodeType="afterGroup">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wipe(down)">
                                      <p:cBhvr>
                                        <p:cTn id="21" dur="1000"/>
                                        <p:tgtEl>
                                          <p:spTgt spid="6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228"/>
                                        </p:tgtEl>
                                        <p:attrNameLst>
                                          <p:attrName>style.visibility</p:attrName>
                                        </p:attrNameLst>
                                      </p:cBhvr>
                                      <p:to>
                                        <p:strVal val="visible"/>
                                      </p:to>
                                    </p:set>
                                    <p:animEffect transition="in" filter="wipe(down)">
                                      <p:cBhvr>
                                        <p:cTn id="24" dur="1000"/>
                                        <p:tgtEl>
                                          <p:spTgt spid="922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226"/>
                                        </p:tgtEl>
                                        <p:attrNameLst>
                                          <p:attrName>style.visibility</p:attrName>
                                        </p:attrNameLst>
                                      </p:cBhvr>
                                      <p:to>
                                        <p:strVal val="visible"/>
                                      </p:to>
                                    </p:set>
                                    <p:animEffect transition="in" filter="wipe(down)">
                                      <p:cBhvr>
                                        <p:cTn id="27" dur="1000"/>
                                        <p:tgtEl>
                                          <p:spTgt spid="9226"/>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1000"/>
                                        <p:tgtEl>
                                          <p:spTgt spid="5"/>
                                        </p:tgtEl>
                                      </p:cBhvr>
                                    </p:animEffect>
                                  </p:childTnLst>
                                </p:cTn>
                              </p:par>
                            </p:childTnLst>
                          </p:cTn>
                        </p:par>
                        <p:par>
                          <p:cTn id="32" fill="hold" nodeType="afterGroup">
                            <p:stCondLst>
                              <p:cond delay="4000"/>
                            </p:stCondLst>
                            <p:childTnLst>
                              <p:par>
                                <p:cTn id="33" presetID="23" presetClass="entr" presetSubtype="16" fill="hold" grpId="0" nodeType="after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p:cTn id="35" dur="1000" fill="hold"/>
                                        <p:tgtEl>
                                          <p:spTgt spid="68"/>
                                        </p:tgtEl>
                                        <p:attrNameLst>
                                          <p:attrName>ppt_w</p:attrName>
                                        </p:attrNameLst>
                                      </p:cBhvr>
                                      <p:tavLst>
                                        <p:tav tm="0">
                                          <p:val>
                                            <p:fltVal val="0"/>
                                          </p:val>
                                        </p:tav>
                                        <p:tav tm="100000">
                                          <p:val>
                                            <p:strVal val="#ppt_w"/>
                                          </p:val>
                                        </p:tav>
                                      </p:tavLst>
                                    </p:anim>
                                    <p:anim calcmode="lin" valueType="num">
                                      <p:cBhvr>
                                        <p:cTn id="36" dur="1000" fill="hold"/>
                                        <p:tgtEl>
                                          <p:spTgt spid="68"/>
                                        </p:tgtEl>
                                        <p:attrNameLst>
                                          <p:attrName>ppt_h</p:attrName>
                                        </p:attrNameLst>
                                      </p:cBhvr>
                                      <p:tavLst>
                                        <p:tav tm="0">
                                          <p:val>
                                            <p:fltVal val="0"/>
                                          </p:val>
                                        </p:tav>
                                        <p:tav tm="100000">
                                          <p:val>
                                            <p:strVal val="#ppt_h"/>
                                          </p:val>
                                        </p:tav>
                                      </p:tavLst>
                                    </p:anim>
                                  </p:childTnLst>
                                </p:cTn>
                              </p:par>
                            </p:childTnLst>
                          </p:cTn>
                        </p:par>
                        <p:par>
                          <p:cTn id="37" fill="hold" nodeType="afterGroup">
                            <p:stCondLst>
                              <p:cond delay="5000"/>
                            </p:stCondLst>
                            <p:childTnLst>
                              <p:par>
                                <p:cTn id="38" presetID="23" presetClass="entr" presetSubtype="16" fill="hold" grpId="0" nodeType="afterEffect">
                                  <p:stCondLst>
                                    <p:cond delay="0"/>
                                  </p:stCondLst>
                                  <p:childTnLst>
                                    <p:set>
                                      <p:cBhvr>
                                        <p:cTn id="39" dur="1" fill="hold">
                                          <p:stCondLst>
                                            <p:cond delay="0"/>
                                          </p:stCondLst>
                                        </p:cTn>
                                        <p:tgtEl>
                                          <p:spTgt spid="9227"/>
                                        </p:tgtEl>
                                        <p:attrNameLst>
                                          <p:attrName>style.visibility</p:attrName>
                                        </p:attrNameLst>
                                      </p:cBhvr>
                                      <p:to>
                                        <p:strVal val="visible"/>
                                      </p:to>
                                    </p:set>
                                    <p:anim calcmode="lin" valueType="num">
                                      <p:cBhvr>
                                        <p:cTn id="40" dur="1000" fill="hold"/>
                                        <p:tgtEl>
                                          <p:spTgt spid="9227"/>
                                        </p:tgtEl>
                                        <p:attrNameLst>
                                          <p:attrName>ppt_w</p:attrName>
                                        </p:attrNameLst>
                                      </p:cBhvr>
                                      <p:tavLst>
                                        <p:tav tm="0">
                                          <p:val>
                                            <p:fltVal val="0"/>
                                          </p:val>
                                        </p:tav>
                                        <p:tav tm="100000">
                                          <p:val>
                                            <p:strVal val="#ppt_w"/>
                                          </p:val>
                                        </p:tav>
                                      </p:tavLst>
                                    </p:anim>
                                    <p:anim calcmode="lin" valueType="num">
                                      <p:cBhvr>
                                        <p:cTn id="41" dur="1000" fill="hold"/>
                                        <p:tgtEl>
                                          <p:spTgt spid="9227"/>
                                        </p:tgtEl>
                                        <p:attrNameLst>
                                          <p:attrName>ppt_h</p:attrName>
                                        </p:attrNameLst>
                                      </p:cBhvr>
                                      <p:tavLst>
                                        <p:tav tm="0">
                                          <p:val>
                                            <p:fltVal val="0"/>
                                          </p:val>
                                        </p:tav>
                                        <p:tav tm="100000">
                                          <p:val>
                                            <p:strVal val="#ppt_h"/>
                                          </p:val>
                                        </p:tav>
                                      </p:tavLst>
                                    </p:anim>
                                  </p:childTnLst>
                                </p:cTn>
                              </p:par>
                            </p:childTnLst>
                          </p:cTn>
                        </p:par>
                        <p:par>
                          <p:cTn id="42" fill="hold" nodeType="afterGroup">
                            <p:stCondLst>
                              <p:cond delay="6000"/>
                            </p:stCondLst>
                            <p:childTnLst>
                              <p:par>
                                <p:cTn id="43" presetID="22" presetClass="entr" presetSubtype="4"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6" grpId="0"/>
      <p:bldP spid="9227" grpId="0" animBg="1"/>
      <p:bldP spid="9228" grpId="0"/>
      <p:bldP spid="9229" grpId="0" animBg="1"/>
      <p:bldP spid="68" grpId="0" animBg="1"/>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10243"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Producer Surplus</a:t>
            </a:r>
          </a:p>
        </p:txBody>
      </p:sp>
      <p:sp>
        <p:nvSpPr>
          <p:cNvPr id="10244" name="Rectangle 3"/>
          <p:cNvSpPr>
            <a:spLocks noGrp="1" noChangeArrowheads="1"/>
          </p:cNvSpPr>
          <p:nvPr>
            <p:ph type="body" idx="1"/>
          </p:nvPr>
        </p:nvSpPr>
        <p:spPr>
          <a:xfrm>
            <a:off x="457200" y="1295400"/>
            <a:ext cx="8229600" cy="4525963"/>
          </a:xfrm>
        </p:spPr>
        <p:txBody>
          <a:bodyPr/>
          <a:lstStyle/>
          <a:p>
            <a:pPr eaLnBrk="1" hangingPunct="1">
              <a:buClr>
                <a:srgbClr val="3399FF"/>
              </a:buClr>
              <a:buSzPct val="125000"/>
            </a:pPr>
            <a:r>
              <a:rPr lang="en-US" sz="3600" smtClean="0"/>
              <a:t>Difference between the actual price a producer receives and the minimum price they would accept</a:t>
            </a:r>
          </a:p>
          <a:p>
            <a:pPr eaLnBrk="1" hangingPunct="1">
              <a:buClr>
                <a:srgbClr val="3399FF"/>
              </a:buClr>
              <a:buSzPct val="125000"/>
            </a:pPr>
            <a:r>
              <a:rPr lang="en-US" sz="3600" smtClean="0"/>
              <a:t>Extra benefit from receiving a higher price</a:t>
            </a:r>
          </a:p>
          <a:p>
            <a:pPr eaLnBrk="1" hangingPunct="1">
              <a:buClr>
                <a:srgbClr val="3399FF"/>
              </a:buClr>
              <a:buSzPct val="125000"/>
              <a:buFontTx/>
              <a:buNone/>
            </a:pPr>
            <a:endParaRPr lang="en-US" sz="3600" smtClean="0"/>
          </a:p>
        </p:txBody>
      </p:sp>
      <p:sp>
        <p:nvSpPr>
          <p:cNvPr id="10245"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10246" name="Rectangle 7"/>
          <p:cNvSpPr>
            <a:spLocks noChangeArrowheads="1"/>
          </p:cNvSpPr>
          <p:nvPr/>
        </p:nvSpPr>
        <p:spPr bwMode="auto">
          <a:xfrm>
            <a:off x="0" y="662940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b="1">
                <a:solidFill>
                  <a:srgbClr val="FFFFFF"/>
                </a:solidFill>
              </a:rPr>
              <a:t>LO2</a:t>
            </a:r>
          </a:p>
        </p:txBody>
      </p:sp>
      <p:sp>
        <p:nvSpPr>
          <p:cNvPr id="1035" name="Text Box 11"/>
          <p:cNvSpPr txBox="1">
            <a:spLocks noChangeArrowheads="1"/>
          </p:cNvSpPr>
          <p:nvPr/>
        </p:nvSpPr>
        <p:spPr bwMode="auto">
          <a:xfrm>
            <a:off x="8382000" y="6553200"/>
            <a:ext cx="439738"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cs typeface="Arial" charset="0"/>
              </a:rPr>
              <a:t>5-</a:t>
            </a:r>
            <a:fld id="{93E05EA3-52C8-4EEA-84E5-F2E81F0D9E36}" type="slidenum">
              <a:rPr lang="en-US" sz="1400">
                <a:solidFill>
                  <a:schemeClr val="bg1"/>
                </a:solidFill>
                <a:cs typeface="Arial" charset="0"/>
              </a:rPr>
              <a:pPr eaLnBrk="1" hangingPunct="1"/>
              <a:t>9</a:t>
            </a:fld>
            <a:endParaRPr lang="en-US" sz="1400">
              <a:solidFill>
                <a:schemeClr val="bg1"/>
              </a:solidFill>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9e%20PPT%20template[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19e%20PPT%20template[1]</Template>
  <TotalTime>1995</TotalTime>
  <Words>4013</Words>
  <Application>Microsoft Office PowerPoint</Application>
  <PresentationFormat>On-screen Show (4:3)</PresentationFormat>
  <Paragraphs>606</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Tw Cen MT</vt:lpstr>
      <vt:lpstr>Tahoma</vt:lpstr>
      <vt:lpstr>Times New Roman</vt:lpstr>
      <vt:lpstr>ＭＳ Ｐゴシック</vt:lpstr>
      <vt:lpstr>Dotum</vt:lpstr>
      <vt:lpstr>Calibri</vt:lpstr>
      <vt:lpstr>19e%20PPT%20template[1]</vt:lpstr>
      <vt:lpstr>Market Failures: Public Goods and Externalities</vt:lpstr>
      <vt:lpstr>Market Failures</vt:lpstr>
      <vt:lpstr>Demand-Side Failures</vt:lpstr>
      <vt:lpstr>Supply-Side Failures</vt:lpstr>
      <vt:lpstr>Efficiently Functioning Markets</vt:lpstr>
      <vt:lpstr>Consumer Surplus</vt:lpstr>
      <vt:lpstr>Consumer Surplus</vt:lpstr>
      <vt:lpstr>Consumer Surplus</vt:lpstr>
      <vt:lpstr>Producer Surplus</vt:lpstr>
      <vt:lpstr>Producer Surplus</vt:lpstr>
      <vt:lpstr>Producer Surplus</vt:lpstr>
      <vt:lpstr>Efficiency Revisited</vt:lpstr>
      <vt:lpstr>Efficiency Losses</vt:lpstr>
      <vt:lpstr>Efficiency Losses</vt:lpstr>
      <vt:lpstr>Private Goods</vt:lpstr>
      <vt:lpstr>Public Goods</vt:lpstr>
      <vt:lpstr>Demand for Public Goods</vt:lpstr>
      <vt:lpstr>Demand for Public Goods</vt:lpstr>
      <vt:lpstr>Cost-Benefit Analysis</vt:lpstr>
      <vt:lpstr>Cost-Benefit Analysis</vt:lpstr>
      <vt:lpstr>Quasi-Public Goods</vt:lpstr>
      <vt:lpstr>The Reallocation Process</vt:lpstr>
      <vt:lpstr>Externalities</vt:lpstr>
      <vt:lpstr>Externalities</vt:lpstr>
      <vt:lpstr>Government Intervention</vt:lpstr>
      <vt:lpstr>Government Intervention</vt:lpstr>
      <vt:lpstr>Government Intervention</vt:lpstr>
      <vt:lpstr>Government Intervention</vt:lpstr>
      <vt:lpstr>Society’s Optimal Amounts</vt:lpstr>
      <vt:lpstr>Government’s Role in the Economy</vt:lpstr>
      <vt:lpstr>Controlling Carbon Dioxide Emissions</vt:lpstr>
    </vt:vector>
  </TitlesOfParts>
  <Company>Mineral Area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Failures: Public Goods and Externalities</dc:title>
  <dc:creator>MACNet</dc:creator>
  <cp:lastModifiedBy>Christopher Brown</cp:lastModifiedBy>
  <cp:revision>173</cp:revision>
  <dcterms:created xsi:type="dcterms:W3CDTF">2010-07-14T17:46:36Z</dcterms:created>
  <dcterms:modified xsi:type="dcterms:W3CDTF">2011-09-15T17:44:09Z</dcterms:modified>
</cp:coreProperties>
</file>