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4"/>
  </p:notesMasterIdLst>
  <p:handoutMasterIdLst>
    <p:handoutMasterId r:id="rId55"/>
  </p:handoutMasterIdLst>
  <p:sldIdLst>
    <p:sldId id="467" r:id="rId3"/>
    <p:sldId id="484" r:id="rId4"/>
    <p:sldId id="348" r:id="rId5"/>
    <p:sldId id="483" r:id="rId6"/>
    <p:sldId id="472" r:id="rId7"/>
    <p:sldId id="473" r:id="rId8"/>
    <p:sldId id="474" r:id="rId9"/>
    <p:sldId id="475" r:id="rId10"/>
    <p:sldId id="476" r:id="rId11"/>
    <p:sldId id="477" r:id="rId12"/>
    <p:sldId id="485" r:id="rId13"/>
    <p:sldId id="486" r:id="rId14"/>
    <p:sldId id="487" r:id="rId15"/>
    <p:sldId id="488" r:id="rId16"/>
    <p:sldId id="478" r:id="rId17"/>
    <p:sldId id="479" r:id="rId18"/>
    <p:sldId id="480" r:id="rId19"/>
    <p:sldId id="481" r:id="rId20"/>
    <p:sldId id="482" r:id="rId21"/>
    <p:sldId id="470" r:id="rId22"/>
    <p:sldId id="444" r:id="rId23"/>
    <p:sldId id="447" r:id="rId24"/>
    <p:sldId id="445" r:id="rId25"/>
    <p:sldId id="448" r:id="rId26"/>
    <p:sldId id="446" r:id="rId27"/>
    <p:sldId id="431" r:id="rId28"/>
    <p:sldId id="449" r:id="rId29"/>
    <p:sldId id="450" r:id="rId30"/>
    <p:sldId id="451" r:id="rId31"/>
    <p:sldId id="452" r:id="rId32"/>
    <p:sldId id="453" r:id="rId33"/>
    <p:sldId id="489" r:id="rId34"/>
    <p:sldId id="490" r:id="rId35"/>
    <p:sldId id="492" r:id="rId36"/>
    <p:sldId id="493" r:id="rId37"/>
    <p:sldId id="494" r:id="rId38"/>
    <p:sldId id="495" r:id="rId39"/>
    <p:sldId id="503" r:id="rId40"/>
    <p:sldId id="510" r:id="rId41"/>
    <p:sldId id="504" r:id="rId42"/>
    <p:sldId id="505" r:id="rId43"/>
    <p:sldId id="509" r:id="rId44"/>
    <p:sldId id="506" r:id="rId45"/>
    <p:sldId id="507" r:id="rId46"/>
    <p:sldId id="508" r:id="rId47"/>
    <p:sldId id="496" r:id="rId48"/>
    <p:sldId id="497" r:id="rId49"/>
    <p:sldId id="498" r:id="rId50"/>
    <p:sldId id="499" r:id="rId51"/>
    <p:sldId id="501" r:id="rId52"/>
    <p:sldId id="502" r:id="rId53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5E08"/>
    <a:srgbClr val="8B99B9"/>
    <a:srgbClr val="800000"/>
    <a:srgbClr val="3636F6"/>
    <a:srgbClr val="4242F6"/>
    <a:srgbClr val="3C386C"/>
    <a:srgbClr val="3333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1018" autoAdjust="0"/>
    <p:restoredTop sz="98780" autoAdjust="0"/>
  </p:normalViewPr>
  <p:slideViewPr>
    <p:cSldViewPr snapToGrid="0" snapToObjects="1">
      <p:cViewPr>
        <p:scale>
          <a:sx n="100" d="100"/>
          <a:sy n="100" d="100"/>
        </p:scale>
        <p:origin x="-1056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24"/>
    </p:cViewPr>
  </p:sorterViewPr>
  <p:notesViewPr>
    <p:cSldViewPr snapToGrid="0" snapToObjects="1">
      <p:cViewPr varScale="1">
        <p:scale>
          <a:sx n="40" d="100"/>
          <a:sy n="40" d="100"/>
        </p:scale>
        <p:origin x="-1458" y="-108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7.xml"/><Relationship Id="rId2" Type="http://schemas.openxmlformats.org/officeDocument/2006/relationships/slide" Target="slides/slide21.xml"/><Relationship Id="rId1" Type="http://schemas.openxmlformats.org/officeDocument/2006/relationships/slide" Target="slides/slide13.xml"/><Relationship Id="rId5" Type="http://schemas.openxmlformats.org/officeDocument/2006/relationships/slide" Target="slides/slide40.xml"/><Relationship Id="rId4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1075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1075" y="8843645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EDFD6C-A44D-4273-A46D-88FC50ED5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93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075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12" y="4421823"/>
            <a:ext cx="5100215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075" y="8843645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E6E40A2-E419-4506-BD57-8219AF98C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54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F20235-78C2-4626-BBC0-34B46C29BDEC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9C6615-0D0A-432B-BC63-F1F429A2FD2B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0C221D-97DF-4848-BF29-67D66A43A0F2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354CFE-37E8-4280-BC64-5026B568E640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6CAD67-B477-4011-BE60-B13340FA8ACB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3158FC-F011-445D-A92F-BA02A1BC835C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B4F044-495D-4E08-BA38-2955B78A32B5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44DAB0-6DC6-45D7-86F0-B2262EC51B6A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5833B5-7E57-4E47-B301-A599F33B6F33}" type="slidenum">
              <a:rPr lang="en-US" sz="1200"/>
              <a:pPr eaLnBrk="1" hangingPunct="1"/>
              <a:t>38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958296-2208-4F8D-9B21-07B0A1EEF06F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4DA167-6920-4E1C-B9DC-F2F7A8662E52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76759E3-F48F-4DC7-8532-FE4EB76373B6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0F0019-D1E3-4E79-A0C1-7C71E6DCD5EF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9353EA-76C9-442D-BE0D-AFC193BCB5B3}" type="slidenum">
              <a:rPr lang="en-US" sz="1200"/>
              <a:pPr eaLnBrk="1" hangingPunct="1"/>
              <a:t>42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D9C8A2-205E-4FFE-8751-E80EE63D62F8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2A20DC-0BE7-4458-BCE2-949166DC98DA}" type="slidenum">
              <a:rPr lang="en-US" sz="1200"/>
              <a:pPr eaLnBrk="1" hangingPunct="1"/>
              <a:t>44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BD30BF-C72D-4AB8-9BA2-FBF943A0EC8D}" type="slidenum">
              <a:rPr lang="en-US" sz="1200"/>
              <a:pPr eaLnBrk="1" hangingPunct="1"/>
              <a:t>45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9302AF-B088-4239-B329-2FB5FBD30804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6F312B-903F-48DF-B453-405EECC31F82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ED9D4D-DB75-4E7B-B68D-1374ED897FDD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9BC683-E47B-42D2-9771-D0D2A1FA965A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A8855C1-A40D-4008-A1D4-63A0C2491A36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D92F14-16F4-41D1-B19D-89DB7081593F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5060" indent="-29040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1631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26283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0936" indent="-23232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D22FA5-C83D-4EF4-8E27-8A9AA7E7A33E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EB8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26"/>
          <p:cNvSpPr>
            <a:spLocks noChangeArrowheads="1"/>
          </p:cNvSpPr>
          <p:nvPr userDrawn="1"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42435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AutoShape 136"/>
          <p:cNvSpPr>
            <a:spLocks noChangeArrowheads="1"/>
          </p:cNvSpPr>
          <p:nvPr userDrawn="1"/>
        </p:nvSpPr>
        <p:spPr bwMode="auto">
          <a:xfrm flipH="1">
            <a:off x="0" y="2133600"/>
            <a:ext cx="9144000" cy="3352800"/>
          </a:xfrm>
          <a:prstGeom prst="rtTriangle">
            <a:avLst/>
          </a:prstGeom>
          <a:solidFill>
            <a:srgbClr val="42435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7" name="Group 27"/>
          <p:cNvGrpSpPr>
            <a:grpSpLocks/>
          </p:cNvGrpSpPr>
          <p:nvPr userDrawn="1"/>
        </p:nvGrpSpPr>
        <p:grpSpPr bwMode="auto">
          <a:xfrm>
            <a:off x="-1362075" y="-628650"/>
            <a:ext cx="11858625" cy="8153400"/>
            <a:chOff x="-858" y="-396"/>
            <a:chExt cx="7470" cy="5136"/>
          </a:xfrm>
        </p:grpSpPr>
        <p:sp>
          <p:nvSpPr>
            <p:cNvPr id="8" name="Rectangle 28"/>
            <p:cNvSpPr>
              <a:spLocks noChangeArrowheads="1"/>
            </p:cNvSpPr>
            <p:nvPr userDrawn="1"/>
          </p:nvSpPr>
          <p:spPr bwMode="auto">
            <a:xfrm>
              <a:off x="-858" y="-396"/>
              <a:ext cx="852" cy="5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29"/>
            <p:cNvSpPr>
              <a:spLocks noChangeArrowheads="1"/>
            </p:cNvSpPr>
            <p:nvPr userDrawn="1"/>
          </p:nvSpPr>
          <p:spPr bwMode="auto">
            <a:xfrm>
              <a:off x="5760" y="-396"/>
              <a:ext cx="852" cy="5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30"/>
            <p:cNvSpPr>
              <a:spLocks noChangeArrowheads="1"/>
            </p:cNvSpPr>
            <p:nvPr userDrawn="1"/>
          </p:nvSpPr>
          <p:spPr bwMode="auto">
            <a:xfrm>
              <a:off x="-12" y="-390"/>
              <a:ext cx="5772" cy="39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31"/>
            <p:cNvSpPr>
              <a:spLocks noChangeArrowheads="1"/>
            </p:cNvSpPr>
            <p:nvPr userDrawn="1"/>
          </p:nvSpPr>
          <p:spPr bwMode="auto">
            <a:xfrm>
              <a:off x="-18" y="4320"/>
              <a:ext cx="5772" cy="39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2" name="Text Box 127"/>
          <p:cNvSpPr txBox="1">
            <a:spLocks noChangeArrowheads="1"/>
          </p:cNvSpPr>
          <p:nvPr userDrawn="1"/>
        </p:nvSpPr>
        <p:spPr bwMode="auto">
          <a:xfrm>
            <a:off x="3886200" y="6583363"/>
            <a:ext cx="548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>
                <a:solidFill>
                  <a:srgbClr val="DDE0A8"/>
                </a:solidFill>
                <a:latin typeface="Book Antiqua" pitchFamily="18" charset="0"/>
              </a:rPr>
              <a:t>Copyright © 2007 by the McGraw-Hill Companies, Inc. All rights reserved.</a:t>
            </a:r>
          </a:p>
        </p:txBody>
      </p:sp>
      <p:sp>
        <p:nvSpPr>
          <p:cNvPr id="13" name="Text Box 128"/>
          <p:cNvSpPr txBox="1">
            <a:spLocks noChangeArrowheads="1"/>
          </p:cNvSpPr>
          <p:nvPr userDrawn="1"/>
        </p:nvSpPr>
        <p:spPr bwMode="auto">
          <a:xfrm>
            <a:off x="0" y="6553200"/>
            <a:ext cx="1770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>
                <a:solidFill>
                  <a:srgbClr val="DDE0A8"/>
                </a:solidFill>
                <a:latin typeface="Book Antiqua" pitchFamily="18" charset="0"/>
              </a:rPr>
              <a:t>McGraw-Hill/Irwin</a:t>
            </a:r>
          </a:p>
        </p:txBody>
      </p:sp>
      <p:sp>
        <p:nvSpPr>
          <p:cNvPr id="14" name="Text Box 129"/>
          <p:cNvSpPr txBox="1">
            <a:spLocks noChangeArrowheads="1"/>
          </p:cNvSpPr>
          <p:nvPr userDrawn="1"/>
        </p:nvSpPr>
        <p:spPr bwMode="auto">
          <a:xfrm>
            <a:off x="228600" y="-34925"/>
            <a:ext cx="5178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chemeClr val="bg1"/>
                </a:solidFill>
                <a:latin typeface="Garamond" pitchFamily="18" charset="0"/>
              </a:rPr>
              <a:t>Managerial</a:t>
            </a:r>
            <a:r>
              <a:rPr lang="en-US" sz="4000" b="1">
                <a:latin typeface="Garamond" pitchFamily="18" charset="0"/>
              </a:rPr>
              <a:t> </a:t>
            </a:r>
            <a:r>
              <a:rPr lang="en-US" sz="4000" b="1">
                <a:solidFill>
                  <a:schemeClr val="bg1"/>
                </a:solidFill>
                <a:latin typeface="Garamond" pitchFamily="18" charset="0"/>
              </a:rPr>
              <a:t>Economics</a:t>
            </a:r>
          </a:p>
        </p:txBody>
      </p:sp>
      <p:sp>
        <p:nvSpPr>
          <p:cNvPr id="15" name="Text Box 141"/>
          <p:cNvSpPr txBox="1">
            <a:spLocks noChangeArrowheads="1"/>
          </p:cNvSpPr>
          <p:nvPr userDrawn="1"/>
        </p:nvSpPr>
        <p:spPr bwMode="auto">
          <a:xfrm>
            <a:off x="7315200" y="-76200"/>
            <a:ext cx="16367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DDE0A8"/>
                </a:solidFill>
                <a:latin typeface="Garamond" pitchFamily="18" charset="0"/>
              </a:rPr>
              <a:t>Thomas</a:t>
            </a:r>
          </a:p>
          <a:p>
            <a:pPr>
              <a:defRPr/>
            </a:pPr>
            <a:r>
              <a:rPr lang="en-US" sz="3600">
                <a:solidFill>
                  <a:srgbClr val="DDE0A8"/>
                </a:solidFill>
                <a:latin typeface="Garamond" pitchFamily="18" charset="0"/>
              </a:rPr>
              <a:t>Maurice</a:t>
            </a:r>
          </a:p>
        </p:txBody>
      </p:sp>
      <p:sp>
        <p:nvSpPr>
          <p:cNvPr id="16" name="Text Box 142"/>
          <p:cNvSpPr txBox="1">
            <a:spLocks noChangeArrowheads="1"/>
          </p:cNvSpPr>
          <p:nvPr userDrawn="1"/>
        </p:nvSpPr>
        <p:spPr bwMode="auto">
          <a:xfrm>
            <a:off x="1676400" y="534988"/>
            <a:ext cx="1952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DDE0A8"/>
                </a:solidFill>
                <a:latin typeface="Garamond" pitchFamily="18" charset="0"/>
              </a:rPr>
              <a:t>ninth edition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42BE-A144-4F11-8AD1-B4CB37FF1F15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196E-E5F2-4967-98CB-2DCB2A472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41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3EF6E-441A-48CE-BE29-DC4586D311B1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739C4-511E-4053-88A3-6DFD41C9C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8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70E4-AC4B-46E6-B924-606C39A1A4B4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8378-5E38-4BE8-900B-41392768A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B5C0-4847-4FCE-9391-29EEFC9682EF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4E867-70E1-4B4C-9FC8-80012245D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>
            <a:lvl1pPr>
              <a:defRPr>
                <a:solidFill>
                  <a:srgbClr val="F4F3E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2"/>
          <p:cNvCxnSpPr>
            <a:cxnSpLocks noChangeShapeType="1"/>
          </p:cNvCxnSpPr>
          <p:nvPr userDrawn="1"/>
        </p:nvCxnSpPr>
        <p:spPr bwMode="auto">
          <a:xfrm>
            <a:off x="498475" y="1450975"/>
            <a:ext cx="81724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AC5E08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8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78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1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6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1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973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87E6F-F013-46D4-8869-0EC67374B618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5C1F1-D5BA-45CF-8291-E68FACCD8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5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364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69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46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2"/>
          <p:cNvSpPr txBox="1">
            <a:spLocks noChangeArrowheads="1"/>
          </p:cNvSpPr>
          <p:nvPr userDrawn="1"/>
        </p:nvSpPr>
        <p:spPr bwMode="auto">
          <a:xfrm>
            <a:off x="76200" y="6583363"/>
            <a:ext cx="5257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solidFill>
                  <a:srgbClr val="F4F3E8"/>
                </a:solidFill>
                <a:latin typeface="+mn-lt"/>
              </a:rPr>
              <a:t>Copyright </a:t>
            </a:r>
            <a:r>
              <a:rPr lang="en-US" sz="1200" dirty="0">
                <a:solidFill>
                  <a:srgbClr val="F4F3E8"/>
                </a:solidFill>
                <a:latin typeface="+mn-lt"/>
                <a:cs typeface="Arial" charset="0"/>
              </a:rPr>
              <a:t>© 2010 by the </a:t>
            </a:r>
            <a:r>
              <a:rPr lang="en-US" sz="1200" dirty="0">
                <a:solidFill>
                  <a:srgbClr val="F4F3E8"/>
                </a:solidFill>
                <a:latin typeface="+mn-lt"/>
              </a:rPr>
              <a:t>McGraw-Hill Companies, Inc. All rights reserved.</a:t>
            </a:r>
          </a:p>
        </p:txBody>
      </p:sp>
      <p:sp>
        <p:nvSpPr>
          <p:cNvPr id="379919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-1" y="-1"/>
            <a:ext cx="7903924" cy="1427968"/>
          </a:xfrm>
        </p:spPr>
        <p:txBody>
          <a:bodyPr/>
          <a:lstStyle>
            <a:lvl1pPr marL="0" indent="0" algn="ctr">
              <a:buFontTx/>
              <a:buNone/>
              <a:defRPr sz="4400" i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6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68484-8D20-4AF2-A7FD-62ADC51AE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1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C470E-BF1D-418E-80BB-F21F8363DE2C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B266-4813-4D87-8783-CE606D386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45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522D-C68F-4FFF-BFB5-9975331233A8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144EF-2216-4CE5-ACD0-42A3EF3DE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8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FCBE3-7737-4F5C-98A3-ADF648BC2EE9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71D40-EB6D-45AA-9D25-61BCC403A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C7ED9-25FB-45E9-8FB1-508F69FF4045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95449-8E10-4EF7-856A-AF8F5B90C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082BA-3073-47C0-9F61-5C1A51743FEE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EAA33-F9F0-4A40-B0BE-D0BD7C8A9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6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4F5C-36CB-4B63-9285-B1590303F79F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CDBBA-8B2E-43A6-BB83-BC4C8800F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9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28779-5482-4FE9-8209-8AC907691801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55737-435D-4DB6-AEAA-62B2FFA99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2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757531-471E-46E5-A005-5168D488D628}" type="datetimeFigureOut">
              <a:rPr lang="en-US"/>
              <a:pPr>
                <a:defRPr/>
              </a:pPr>
              <a:t>12/1/2011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44D1AF-A3BB-42C3-8EF6-AACB6FA86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0" y="1447800"/>
            <a:ext cx="762000" cy="5410200"/>
          </a:xfrm>
          <a:prstGeom prst="rect">
            <a:avLst/>
          </a:prstGeom>
          <a:solidFill>
            <a:srgbClr val="AEB8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0"/>
            <a:ext cx="762000" cy="1447800"/>
          </a:xfrm>
          <a:prstGeom prst="rect">
            <a:avLst/>
          </a:prstGeom>
          <a:solidFill>
            <a:srgbClr val="AEB8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42435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tangle 19"/>
          <p:cNvSpPr>
            <a:spLocks noChangeArrowheads="1"/>
          </p:cNvSpPr>
          <p:nvPr userDrawn="1"/>
        </p:nvSpPr>
        <p:spPr bwMode="auto">
          <a:xfrm>
            <a:off x="762000" y="0"/>
            <a:ext cx="8382000" cy="1447800"/>
          </a:xfrm>
          <a:prstGeom prst="rect">
            <a:avLst/>
          </a:prstGeom>
          <a:solidFill>
            <a:srgbClr val="42435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24"/>
          <p:cNvSpPr>
            <a:spLocks noChangeArrowheads="1"/>
          </p:cNvSpPr>
          <p:nvPr userDrawn="1"/>
        </p:nvSpPr>
        <p:spPr bwMode="auto">
          <a:xfrm>
            <a:off x="990600" y="1447800"/>
            <a:ext cx="5486400" cy="518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762000" y="6553200"/>
            <a:ext cx="8382000" cy="304800"/>
          </a:xfrm>
          <a:prstGeom prst="rect">
            <a:avLst/>
          </a:prstGeom>
          <a:solidFill>
            <a:srgbClr val="42435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Text Box 34"/>
          <p:cNvSpPr txBox="1">
            <a:spLocks noChangeArrowheads="1"/>
          </p:cNvSpPr>
          <p:nvPr userDrawn="1"/>
        </p:nvSpPr>
        <p:spPr bwMode="auto">
          <a:xfrm>
            <a:off x="1143000" y="-77788"/>
            <a:ext cx="288290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Garamond" pitchFamily="18" charset="0"/>
              </a:rPr>
              <a:t>Managerial</a:t>
            </a:r>
            <a:r>
              <a:rPr lang="en-US">
                <a:latin typeface="Garamond" pitchFamily="18" charset="0"/>
              </a:rPr>
              <a:t> </a:t>
            </a:r>
            <a:r>
              <a:rPr lang="en-US">
                <a:solidFill>
                  <a:schemeClr val="bg1"/>
                </a:solidFill>
                <a:latin typeface="Garamond" pitchFamily="18" charset="0"/>
              </a:rPr>
              <a:t>Economics</a:t>
            </a:r>
          </a:p>
        </p:txBody>
      </p:sp>
      <p:sp>
        <p:nvSpPr>
          <p:cNvPr id="14" name="Rectangle 43"/>
          <p:cNvSpPr>
            <a:spLocks noChangeArrowheads="1"/>
          </p:cNvSpPr>
          <p:nvPr userDrawn="1"/>
        </p:nvSpPr>
        <p:spPr bwMode="auto">
          <a:xfrm>
            <a:off x="-1362075" y="-628650"/>
            <a:ext cx="1352550" cy="8153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44"/>
          <p:cNvSpPr>
            <a:spLocks noChangeArrowheads="1"/>
          </p:cNvSpPr>
          <p:nvPr userDrawn="1"/>
        </p:nvSpPr>
        <p:spPr bwMode="auto">
          <a:xfrm>
            <a:off x="9144000" y="-628650"/>
            <a:ext cx="1352550" cy="8153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45"/>
          <p:cNvSpPr>
            <a:spLocks noChangeArrowheads="1"/>
          </p:cNvSpPr>
          <p:nvPr userDrawn="1"/>
        </p:nvSpPr>
        <p:spPr bwMode="auto">
          <a:xfrm>
            <a:off x="-19050" y="-619125"/>
            <a:ext cx="9163050" cy="619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Rectangle 46"/>
          <p:cNvSpPr>
            <a:spLocks noChangeArrowheads="1"/>
          </p:cNvSpPr>
          <p:nvPr userDrawn="1"/>
        </p:nvSpPr>
        <p:spPr bwMode="auto">
          <a:xfrm>
            <a:off x="-28575" y="6858000"/>
            <a:ext cx="9163050" cy="619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Text Box 78"/>
          <p:cNvSpPr txBox="1">
            <a:spLocks noChangeArrowheads="1"/>
          </p:cNvSpPr>
          <p:nvPr userDrawn="1"/>
        </p:nvSpPr>
        <p:spPr bwMode="auto">
          <a:xfrm>
            <a:off x="3962400" y="6583363"/>
            <a:ext cx="548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>
                <a:solidFill>
                  <a:srgbClr val="DDE0A8"/>
                </a:solidFill>
                <a:latin typeface="Book Antiqua" pitchFamily="18" charset="0"/>
              </a:rPr>
              <a:t>Copyright © 2007 by the McGraw-Hill Companies, Inc. All rights reserved.</a:t>
            </a:r>
          </a:p>
        </p:txBody>
      </p:sp>
      <p:sp>
        <p:nvSpPr>
          <p:cNvPr id="19" name="Text Box 79"/>
          <p:cNvSpPr txBox="1">
            <a:spLocks noChangeArrowheads="1"/>
          </p:cNvSpPr>
          <p:nvPr userDrawn="1"/>
        </p:nvSpPr>
        <p:spPr bwMode="auto">
          <a:xfrm>
            <a:off x="762000" y="6553200"/>
            <a:ext cx="1770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i="1">
                <a:solidFill>
                  <a:srgbClr val="DDE0A8"/>
                </a:solidFill>
                <a:latin typeface="Book Antiqua" pitchFamily="18" charset="0"/>
              </a:rPr>
              <a:t>McGraw-Hill/Irwin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7" r:id="rId3"/>
    <p:sldLayoutId id="2147483726" r:id="rId4"/>
    <p:sldLayoutId id="2147483725" r:id="rId5"/>
    <p:sldLayoutId id="2147483724" r:id="rId6"/>
    <p:sldLayoutId id="2147483723" r:id="rId7"/>
    <p:sldLayoutId id="2147483722" r:id="rId8"/>
    <p:sldLayoutId id="2147483721" r:id="rId9"/>
    <p:sldLayoutId id="2147483720" r:id="rId10"/>
    <p:sldLayoutId id="2147483719" r:id="rId11"/>
    <p:sldLayoutId id="2147483718" r:id="rId12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" name="Line 30"/>
          <p:cNvSpPr>
            <a:spLocks noChangeShapeType="1"/>
          </p:cNvSpPr>
          <p:nvPr/>
        </p:nvSpPr>
        <p:spPr bwMode="auto">
          <a:xfrm>
            <a:off x="304800" y="6629400"/>
            <a:ext cx="8610600" cy="0"/>
          </a:xfrm>
          <a:prstGeom prst="line">
            <a:avLst/>
          </a:prstGeom>
          <a:noFill/>
          <a:ln w="28575">
            <a:solidFill>
              <a:srgbClr val="8A2E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304800" y="228600"/>
            <a:ext cx="0" cy="6400800"/>
          </a:xfrm>
          <a:prstGeom prst="line">
            <a:avLst/>
          </a:prstGeom>
          <a:noFill/>
          <a:ln w="28575">
            <a:solidFill>
              <a:srgbClr val="8A2E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8915400" y="228600"/>
            <a:ext cx="0" cy="6400800"/>
          </a:xfrm>
          <a:prstGeom prst="line">
            <a:avLst/>
          </a:prstGeom>
          <a:noFill/>
          <a:ln w="28575">
            <a:solidFill>
              <a:srgbClr val="8A2E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>
            <a:off x="304800" y="228600"/>
            <a:ext cx="8610600" cy="0"/>
          </a:xfrm>
          <a:prstGeom prst="line">
            <a:avLst/>
          </a:prstGeom>
          <a:noFill/>
          <a:ln w="28575">
            <a:solidFill>
              <a:srgbClr val="8A2E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>
            <a:off x="228600" y="152400"/>
            <a:ext cx="0" cy="6553200"/>
          </a:xfrm>
          <a:prstGeom prst="line">
            <a:avLst/>
          </a:prstGeom>
          <a:noFill/>
          <a:ln w="12700">
            <a:solidFill>
              <a:srgbClr val="822B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>
            <a:off x="8991600" y="152400"/>
            <a:ext cx="0" cy="6553200"/>
          </a:xfrm>
          <a:prstGeom prst="line">
            <a:avLst/>
          </a:prstGeom>
          <a:noFill/>
          <a:ln w="12700">
            <a:solidFill>
              <a:srgbClr val="822B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163" name="Line 43"/>
          <p:cNvSpPr>
            <a:spLocks noChangeShapeType="1"/>
          </p:cNvSpPr>
          <p:nvPr/>
        </p:nvSpPr>
        <p:spPr bwMode="auto">
          <a:xfrm>
            <a:off x="228600" y="6705600"/>
            <a:ext cx="8763000" cy="0"/>
          </a:xfrm>
          <a:prstGeom prst="line">
            <a:avLst/>
          </a:prstGeom>
          <a:noFill/>
          <a:ln w="12700">
            <a:solidFill>
              <a:srgbClr val="822B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164" name="Line 44"/>
          <p:cNvSpPr>
            <a:spLocks noChangeShapeType="1"/>
          </p:cNvSpPr>
          <p:nvPr/>
        </p:nvSpPr>
        <p:spPr bwMode="auto">
          <a:xfrm>
            <a:off x="228600" y="152400"/>
            <a:ext cx="8763000" cy="0"/>
          </a:xfrm>
          <a:prstGeom prst="line">
            <a:avLst/>
          </a:prstGeom>
          <a:noFill/>
          <a:ln w="12700">
            <a:solidFill>
              <a:srgbClr val="822B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166" name="Text Box 46"/>
          <p:cNvSpPr txBox="1">
            <a:spLocks noChangeArrowheads="1"/>
          </p:cNvSpPr>
          <p:nvPr/>
        </p:nvSpPr>
        <p:spPr bwMode="auto">
          <a:xfrm>
            <a:off x="8229600" y="6248400"/>
            <a:ext cx="641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dirty="0">
                <a:solidFill>
                  <a:srgbClr val="AC5E08"/>
                </a:solidFill>
              </a:rPr>
              <a:t>15-</a:t>
            </a:r>
            <a:fld id="{5D2AED89-27E0-41B6-BDF3-B0792E8AF237}" type="slidenum">
              <a:rPr lang="en-US" sz="1400">
                <a:solidFill>
                  <a:srgbClr val="AC5E08"/>
                </a:solidFill>
              </a:rPr>
              <a:pPr algn="r">
                <a:defRPr/>
              </a:pPr>
              <a:t>‹#›</a:t>
            </a:fld>
            <a:endParaRPr lang="en-US" sz="1400" dirty="0">
              <a:solidFill>
                <a:srgbClr val="AC5E0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37" r:id="rId3"/>
    <p:sldLayoutId id="2147483736" r:id="rId4"/>
    <p:sldLayoutId id="2147483735" r:id="rId5"/>
    <p:sldLayoutId id="2147483734" r:id="rId6"/>
    <p:sldLayoutId id="2147483733" r:id="rId7"/>
    <p:sldLayoutId id="2147483732" r:id="rId8"/>
    <p:sldLayoutId id="2147483731" r:id="rId9"/>
    <p:sldLayoutId id="2147483730" r:id="rId10"/>
    <p:sldLayoutId id="2147483729" r:id="rId11"/>
    <p:sldLayoutId id="2147483741" r:id="rId12"/>
    <p:sldLayoutId id="2147483742" r:id="rId13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C5E0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C5E08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C5E08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C5E08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C5E08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C5E08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C5E08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C5E08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AC5E0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AC5E0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w"/>
        <a:defRPr sz="2400">
          <a:solidFill>
            <a:srgbClr val="AC5E0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AC5E0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AC5E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AC5E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AC5E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AC5E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AC5E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7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8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8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15:  Decisions Under Risk and Uncertainty</a:t>
            </a:r>
          </a:p>
        </p:txBody>
      </p:sp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285750" y="6400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z="1000" b="1" i="1">
                <a:solidFill>
                  <a:schemeClr val="bg1"/>
                </a:solidFill>
              </a:rPr>
              <a:t>McGraw-Hill/Irwin</a:t>
            </a:r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886200" y="6430963"/>
            <a:ext cx="5257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 i="1">
                <a:solidFill>
                  <a:schemeClr val="bg1"/>
                </a:solidFill>
              </a:rPr>
              <a:t>Copyright © 2011 by the McGraw-Hill Companies, Inc. All rights reserved.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j03033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352800"/>
            <a:ext cx="18335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191000" y="2590800"/>
            <a:ext cx="3962400" cy="1524000"/>
          </a:xfrm>
          <a:prstGeom prst="wedgeEllipseCallout">
            <a:avLst>
              <a:gd name="adj1" fmla="val -83134"/>
              <a:gd name="adj2" fmla="val 48856"/>
            </a:avLst>
          </a:prstGeom>
          <a:gradFill rotWithShape="1">
            <a:gsLst>
              <a:gs pos="0">
                <a:schemeClr val="accent1">
                  <a:alpha val="37999"/>
                </a:schemeClr>
              </a:gs>
              <a:gs pos="100000">
                <a:schemeClr val="bg1">
                  <a:alpha val="78998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/>
              <a:t>I estimate my odds of becoming a country music star at </a:t>
            </a:r>
            <a:br>
              <a:rPr lang="en-US" sz="2000"/>
            </a:br>
            <a:r>
              <a:rPr lang="en-US" sz="2000"/>
              <a:t>two to one.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066800" y="685800"/>
            <a:ext cx="7315200" cy="11874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Book Antiqua" pitchFamily="18" charset="0"/>
              </a:rPr>
              <a:t>According to the </a:t>
            </a:r>
            <a:r>
              <a:rPr lang="en-US" sz="2400" i="1">
                <a:solidFill>
                  <a:schemeClr val="accent2"/>
                </a:solidFill>
                <a:latin typeface="Book Antiqua" pitchFamily="18" charset="0"/>
              </a:rPr>
              <a:t>subjective view</a:t>
            </a:r>
            <a:r>
              <a:rPr lang="en-US" sz="2400">
                <a:latin typeface="Book Antiqua" pitchFamily="18" charset="0"/>
              </a:rPr>
              <a:t>, the probability of an outcome represents the decision maker’s degree of belief that the outcome will occur.</a:t>
            </a:r>
          </a:p>
        </p:txBody>
      </p:sp>
    </p:spTree>
    <p:extLst>
      <p:ext uri="{BB962C8B-B14F-4D97-AF65-F5344CB8AC3E}">
        <p14:creationId xmlns:p14="http://schemas.microsoft.com/office/powerpoint/2010/main" val="29846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387350"/>
            <a:ext cx="7620000" cy="838200"/>
          </a:xfrm>
        </p:spPr>
        <p:txBody>
          <a:bodyPr/>
          <a:lstStyle/>
          <a:p>
            <a:pPr eaLnBrk="1" hangingPunct="1"/>
            <a:r>
              <a:rPr lang="en-US" sz="4000" smtClean="0"/>
              <a:t>Measuring Risk with    Probability Distributions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Table or graph showing all possible outcomes/payoffs for a decision &amp; the probability each outcome will occur</a:t>
            </a:r>
          </a:p>
          <a:p>
            <a:pPr eaLnBrk="1" hangingPunct="1"/>
            <a:r>
              <a:rPr lang="en-US" smtClean="0"/>
              <a:t>To measure risk associated with a decision</a:t>
            </a:r>
          </a:p>
          <a:p>
            <a:pPr lvl="1" eaLnBrk="1" hangingPunct="1"/>
            <a:r>
              <a:rPr lang="en-US" smtClean="0"/>
              <a:t>Examine statistical characteristics of the probability distribution of outcomes for the decision</a:t>
            </a:r>
          </a:p>
        </p:txBody>
      </p:sp>
    </p:spTree>
    <p:extLst>
      <p:ext uri="{BB962C8B-B14F-4D97-AF65-F5344CB8AC3E}">
        <p14:creationId xmlns:p14="http://schemas.microsoft.com/office/powerpoint/2010/main" val="398751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1975" y="428625"/>
            <a:ext cx="8053388" cy="838200"/>
          </a:xfrm>
        </p:spPr>
        <p:txBody>
          <a:bodyPr/>
          <a:lstStyle/>
          <a:p>
            <a:pPr eaLnBrk="1" hangingPunct="1"/>
            <a:r>
              <a:rPr lang="en-US" sz="4000" smtClean="0"/>
              <a:t>Probability Distribution for Sales </a:t>
            </a:r>
            <a:r>
              <a:rPr lang="en-US" sz="3300" smtClean="0"/>
              <a:t>(Figure 15.1)</a:t>
            </a:r>
          </a:p>
        </p:txBody>
      </p:sp>
      <p:pic>
        <p:nvPicPr>
          <p:cNvPr id="16387" name="Picture 4" descr="Fig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905000"/>
            <a:ext cx="597852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349" name="Picture 5" descr="Fig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4241800"/>
            <a:ext cx="54133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350" name="Picture 6" descr="Fig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3163888"/>
            <a:ext cx="536575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351" name="Picture 7" descr="Fig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085975"/>
            <a:ext cx="530225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352" name="Picture 8" descr="Fig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2641600"/>
            <a:ext cx="530225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353" name="Picture 9" descr="Fig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3721100"/>
            <a:ext cx="52705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Line 11"/>
          <p:cNvSpPr>
            <a:spLocks noChangeShapeType="1"/>
          </p:cNvSpPr>
          <p:nvPr/>
        </p:nvSpPr>
        <p:spPr bwMode="auto">
          <a:xfrm>
            <a:off x="2832100" y="5576888"/>
            <a:ext cx="4584700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795338" y="5572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Expected Value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848600" cy="1119188"/>
          </a:xfrm>
        </p:spPr>
        <p:txBody>
          <a:bodyPr/>
          <a:lstStyle/>
          <a:p>
            <a:pPr eaLnBrk="1" hangingPunct="1"/>
            <a:r>
              <a:rPr lang="en-US" smtClean="0"/>
              <a:t>Expected value (or mean) of a probability distribution is: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5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6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914400" y="4892675"/>
            <a:ext cx="78486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solidFill>
                <a:srgbClr val="000032"/>
              </a:solidFill>
              <a:latin typeface="Arial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093788" y="2846388"/>
          <a:ext cx="6948487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7" name="Equation" r:id="rId8" imgW="2603160" imgH="431640" progId="Equation.DSMT4">
                  <p:embed/>
                </p:oleObj>
              </mc:Choice>
              <mc:Fallback>
                <p:oleObj name="Equation" r:id="rId8" imgW="2603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2846388"/>
                        <a:ext cx="6948487" cy="115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63625" y="4333875"/>
            <a:ext cx="7010400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AC5E08"/>
                </a:solidFill>
                <a:latin typeface="+mn-lt"/>
              </a:rPr>
              <a:t>Where </a:t>
            </a:r>
            <a:r>
              <a:rPr lang="en-US" sz="3000" b="1" i="1" dirty="0">
                <a:solidFill>
                  <a:srgbClr val="AC5E08"/>
                </a:solidFill>
                <a:cs typeface="Times New Roman" pitchFamily="18" charset="0"/>
              </a:rPr>
              <a:t>X</a:t>
            </a:r>
            <a:r>
              <a:rPr lang="en-US" sz="3000" b="1" i="1" baseline="-25000" dirty="0">
                <a:solidFill>
                  <a:srgbClr val="AC5E08"/>
                </a:solidFill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AC5E08"/>
                </a:solidFill>
                <a:latin typeface="+mn-lt"/>
              </a:rPr>
              <a:t> is the </a:t>
            </a:r>
            <a:r>
              <a:rPr lang="en-US" sz="3000" b="1" i="1" dirty="0" err="1">
                <a:solidFill>
                  <a:srgbClr val="AC5E08"/>
                </a:solidFill>
                <a:cs typeface="Times New Roman" pitchFamily="18" charset="0"/>
              </a:rPr>
              <a:t>i</a:t>
            </a:r>
            <a:r>
              <a:rPr lang="en-US" sz="3000" b="1" i="1" baseline="30000" dirty="0" err="1">
                <a:solidFill>
                  <a:srgbClr val="AC5E08"/>
                </a:solidFill>
                <a:cs typeface="Times New Roman" pitchFamily="18" charset="0"/>
              </a:rPr>
              <a:t>th</a:t>
            </a:r>
            <a:r>
              <a:rPr lang="en-US" sz="2800" dirty="0">
                <a:solidFill>
                  <a:srgbClr val="AC5E08"/>
                </a:solidFill>
                <a:latin typeface="+mn-lt"/>
              </a:rPr>
              <a:t> outcome of a decision,    </a:t>
            </a:r>
            <a:r>
              <a:rPr lang="en-US" sz="3000" b="1" i="1" dirty="0">
                <a:solidFill>
                  <a:srgbClr val="AC5E08"/>
                </a:solidFill>
                <a:cs typeface="Times New Roman" pitchFamily="18" charset="0"/>
              </a:rPr>
              <a:t>p</a:t>
            </a:r>
            <a:r>
              <a:rPr lang="en-US" sz="3000" b="1" i="1" baseline="-25000" dirty="0">
                <a:solidFill>
                  <a:srgbClr val="AC5E08"/>
                </a:solidFill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AC5E08"/>
                </a:solidFill>
                <a:latin typeface="+mn-lt"/>
              </a:rPr>
              <a:t> is the probability of the </a:t>
            </a:r>
            <a:r>
              <a:rPr lang="en-US" sz="2800" b="1" i="1" dirty="0" err="1">
                <a:solidFill>
                  <a:srgbClr val="AC5E08"/>
                </a:solidFill>
                <a:cs typeface="Times New Roman" pitchFamily="18" charset="0"/>
              </a:rPr>
              <a:t>i</a:t>
            </a:r>
            <a:r>
              <a:rPr lang="en-US" sz="2800" b="1" i="1" baseline="30000" dirty="0" err="1">
                <a:solidFill>
                  <a:srgbClr val="AC5E08"/>
                </a:solidFill>
                <a:cs typeface="Times New Roman" pitchFamily="18" charset="0"/>
              </a:rPr>
              <a:t>th</a:t>
            </a:r>
            <a:r>
              <a:rPr lang="en-US" sz="2800" b="1" i="1" baseline="30000" dirty="0">
                <a:solidFill>
                  <a:srgbClr val="AC5E08"/>
                </a:solidFill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AC5E08"/>
                </a:solidFill>
                <a:latin typeface="+mn-lt"/>
              </a:rPr>
              <a:t>outcome, and    </a:t>
            </a:r>
            <a:r>
              <a:rPr lang="en-US" sz="3000" b="1" i="1" dirty="0">
                <a:solidFill>
                  <a:srgbClr val="AC5E08"/>
                </a:solidFill>
                <a:cs typeface="Times New Roman" pitchFamily="18" charset="0"/>
              </a:rPr>
              <a:t>n</a:t>
            </a:r>
            <a:r>
              <a:rPr lang="en-US" sz="2800" dirty="0">
                <a:solidFill>
                  <a:srgbClr val="AC5E08"/>
                </a:solidFill>
                <a:latin typeface="+mn-lt"/>
              </a:rPr>
              <a:t> is the total number of possible outcomes</a:t>
            </a:r>
          </a:p>
        </p:txBody>
      </p:sp>
    </p:spTree>
    <p:extLst>
      <p:ext uri="{BB962C8B-B14F-4D97-AF65-F5344CB8AC3E}">
        <p14:creationId xmlns:p14="http://schemas.microsoft.com/office/powerpoint/2010/main" val="53275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2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 build="p" bldLvl="2" autoUpdateAnimBg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5572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Expected Value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65275"/>
            <a:ext cx="78486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Does not give actual value of the random outcome</a:t>
            </a:r>
          </a:p>
          <a:p>
            <a:pPr lvl="1" eaLnBrk="1" hangingPunct="1"/>
            <a:r>
              <a:rPr lang="en-US" dirty="0" smtClean="0"/>
              <a:t>Indicates “average” value of the outcomes if the risky decision were to be repeated a large number of times</a:t>
            </a:r>
          </a:p>
        </p:txBody>
      </p:sp>
    </p:spTree>
    <p:extLst>
      <p:ext uri="{BB962C8B-B14F-4D97-AF65-F5344CB8AC3E}">
        <p14:creationId xmlns:p14="http://schemas.microsoft.com/office/powerpoint/2010/main" val="210245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(Subjective) Probability Distribution for a New Product Launch</a:t>
            </a:r>
          </a:p>
        </p:txBody>
      </p:sp>
      <p:graphicFrame>
        <p:nvGraphicFramePr>
          <p:cNvPr id="12332" name="Group 44"/>
          <p:cNvGraphicFramePr>
            <a:graphicFrameLocks noGrp="1"/>
          </p:cNvGraphicFramePr>
          <p:nvPr>
            <p:ph idx="1"/>
          </p:nvPr>
        </p:nvGraphicFramePr>
        <p:xfrm>
          <a:off x="609600" y="3124200"/>
          <a:ext cx="8229600" cy="26670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Outcome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Sales Revenue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Complete success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Promising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7,000,000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Mixed response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3,000,000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Failure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33" name="Text Box 45"/>
          <p:cNvSpPr txBox="1">
            <a:spLocks noChangeArrowheads="1"/>
          </p:cNvSpPr>
          <p:nvPr/>
        </p:nvSpPr>
        <p:spPr bwMode="auto">
          <a:xfrm>
            <a:off x="762000" y="1600200"/>
            <a:ext cx="7239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  </a:t>
            </a:r>
            <a:r>
              <a:rPr lang="en-US" sz="2400">
                <a:solidFill>
                  <a:schemeClr val="accent2"/>
                </a:solidFill>
                <a:latin typeface="Book Antiqua" pitchFamily="18" charset="0"/>
              </a:rPr>
              <a:t>The following gives the subjective view of a manager concerning the probability distribution for the first year’s outcome of a new product launch.</a:t>
            </a:r>
          </a:p>
        </p:txBody>
      </p:sp>
      <p:pic>
        <p:nvPicPr>
          <p:cNvPr id="21534" name="Picture 46" descr="j028354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914400"/>
            <a:ext cx="866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679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Computing Expected Value</a:t>
            </a:r>
            <a:r>
              <a:rPr lang="en-US" sz="3600" i="1" smtClean="0"/>
              <a:t> or E(v)</a:t>
            </a:r>
          </a:p>
        </p:txBody>
      </p:sp>
      <p:graphicFrame>
        <p:nvGraphicFramePr>
          <p:cNvPr id="102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1905000" y="3124200"/>
          <a:ext cx="46482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4" name="Equation" r:id="rId3" imgW="1777680" imgH="228600" progId="Equation.3">
                  <p:embed/>
                </p:oleObj>
              </mc:Choice>
              <mc:Fallback>
                <p:oleObj name="Equation" r:id="rId3" imgW="1777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124200"/>
                        <a:ext cx="4648200" cy="59848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accent1"/>
                          </a:gs>
                          <a:gs pos="50000">
                            <a:srgbClr val="FFFFFF"/>
                          </a:gs>
                          <a:gs pos="100000">
                            <a:schemeClr val="accent1"/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38200" y="1219200"/>
            <a:ext cx="7391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   Suppose the decision maker faces a risky prospect than has </a:t>
            </a:r>
            <a:r>
              <a:rPr lang="en-US" sz="2400" i="1"/>
              <a:t>n</a:t>
            </a:r>
            <a:r>
              <a:rPr lang="en-US" sz="2400"/>
              <a:t> possible monetary outcomes, </a:t>
            </a:r>
            <a:r>
              <a:rPr lang="en-US" sz="2400" i="1"/>
              <a:t>v</a:t>
            </a:r>
            <a:r>
              <a:rPr lang="en-US" sz="2400" i="1" baseline="-25000"/>
              <a:t>1</a:t>
            </a:r>
            <a:r>
              <a:rPr lang="en-US" sz="2400" i="1"/>
              <a:t>, v</a:t>
            </a:r>
            <a:r>
              <a:rPr lang="en-US" sz="2400" i="1" baseline="-25000"/>
              <a:t>2</a:t>
            </a:r>
            <a:r>
              <a:rPr lang="en-US" sz="2400" i="1"/>
              <a:t>,  . . . , v</a:t>
            </a:r>
            <a:r>
              <a:rPr lang="en-US" sz="2400" i="1" baseline="-25000"/>
              <a:t>n</a:t>
            </a:r>
            <a:r>
              <a:rPr lang="en-US" sz="2400"/>
              <a:t>, predicted to occur with probabilities </a:t>
            </a:r>
            <a:r>
              <a:rPr lang="en-US" sz="2400" i="1"/>
              <a:t>p</a:t>
            </a:r>
            <a:r>
              <a:rPr lang="en-US" sz="2400" i="1" baseline="-25000"/>
              <a:t>1</a:t>
            </a:r>
            <a:r>
              <a:rPr lang="en-US" sz="2400" i="1"/>
              <a:t>, p</a:t>
            </a:r>
            <a:r>
              <a:rPr lang="en-US" sz="2400" i="1" baseline="-25000"/>
              <a:t>2</a:t>
            </a:r>
            <a:r>
              <a:rPr lang="en-US" sz="2400" i="1"/>
              <a:t>, . . . , p</a:t>
            </a:r>
            <a:r>
              <a:rPr lang="en-US" sz="2400" i="1" baseline="-25000"/>
              <a:t>n</a:t>
            </a:r>
            <a:r>
              <a:rPr lang="en-US" sz="2400"/>
              <a:t>. Then the (monetary) expected value is found by:</a:t>
            </a:r>
          </a:p>
        </p:txBody>
      </p:sp>
      <p:graphicFrame>
        <p:nvGraphicFramePr>
          <p:cNvPr id="1027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628650" y="5105400"/>
          <a:ext cx="78851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5" name="Equation" r:id="rId5" imgW="3911400" imgH="203040" progId="Equation.3">
                  <p:embed/>
                </p:oleObj>
              </mc:Choice>
              <mc:Fallback>
                <p:oleObj name="Equation" r:id="rId5" imgW="3911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5105400"/>
                        <a:ext cx="788511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10" descr="j028354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3810000"/>
            <a:ext cx="866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11"/>
          <p:cNvSpPr txBox="1">
            <a:spLocks noChangeArrowheads="1"/>
          </p:cNvSpPr>
          <p:nvPr/>
        </p:nvSpPr>
        <p:spPr bwMode="auto">
          <a:xfrm>
            <a:off x="838200" y="41910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E(v)</a:t>
            </a:r>
            <a:r>
              <a:rPr lang="en-US" sz="2400"/>
              <a:t> for the new product launch is given by:</a:t>
            </a:r>
          </a:p>
        </p:txBody>
      </p:sp>
    </p:spTree>
    <p:extLst>
      <p:ext uri="{BB962C8B-B14F-4D97-AF65-F5344CB8AC3E}">
        <p14:creationId xmlns:p14="http://schemas.microsoft.com/office/powerpoint/2010/main" val="141425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smtClean="0"/>
              <a:t>The Wildcatters Drilling Problem</a:t>
            </a:r>
          </a:p>
        </p:txBody>
      </p:sp>
      <p:pic>
        <p:nvPicPr>
          <p:cNvPr id="22531" name="Picture 5" descr="j028404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143000"/>
            <a:ext cx="11430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381000" y="3733800"/>
            <a:ext cx="914400" cy="457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120</a:t>
            </a:r>
          </a:p>
        </p:txBody>
      </p:sp>
      <p:sp>
        <p:nvSpPr>
          <p:cNvPr id="22533" name="Oval 7"/>
          <p:cNvSpPr>
            <a:spLocks noChangeArrowheads="1"/>
          </p:cNvSpPr>
          <p:nvPr/>
        </p:nvSpPr>
        <p:spPr bwMode="auto">
          <a:xfrm>
            <a:off x="2971800" y="2895600"/>
            <a:ext cx="914400" cy="457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120</a:t>
            </a:r>
          </a:p>
        </p:txBody>
      </p:sp>
      <p:sp>
        <p:nvSpPr>
          <p:cNvPr id="22534" name="Line 8"/>
          <p:cNvSpPr>
            <a:spLocks noChangeShapeType="1"/>
          </p:cNvSpPr>
          <p:nvPr/>
        </p:nvSpPr>
        <p:spPr bwMode="auto">
          <a:xfrm>
            <a:off x="914400" y="4191000"/>
            <a:ext cx="533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9"/>
          <p:cNvSpPr>
            <a:spLocks noChangeShapeType="1"/>
          </p:cNvSpPr>
          <p:nvPr/>
        </p:nvSpPr>
        <p:spPr bwMode="auto">
          <a:xfrm>
            <a:off x="1447800" y="50292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 flipV="1">
            <a:off x="762000" y="3124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11"/>
          <p:cNvSpPr>
            <a:spLocks noChangeShapeType="1"/>
          </p:cNvSpPr>
          <p:nvPr/>
        </p:nvSpPr>
        <p:spPr bwMode="auto">
          <a:xfrm>
            <a:off x="1371600" y="3124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1752600" y="26670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Drill</a:t>
            </a: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1600200" y="4648200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Do not drill</a:t>
            </a:r>
          </a:p>
        </p:txBody>
      </p:sp>
      <p:sp>
        <p:nvSpPr>
          <p:cNvPr id="22540" name="Line 14"/>
          <p:cNvSpPr>
            <a:spLocks noChangeShapeType="1"/>
          </p:cNvSpPr>
          <p:nvPr/>
        </p:nvSpPr>
        <p:spPr bwMode="auto">
          <a:xfrm flipV="1">
            <a:off x="3505200" y="2286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>
            <a:off x="3962400" y="2286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16"/>
          <p:cNvSpPr>
            <a:spLocks noChangeShapeType="1"/>
          </p:cNvSpPr>
          <p:nvPr/>
        </p:nvSpPr>
        <p:spPr bwMode="auto">
          <a:xfrm>
            <a:off x="3429000" y="33528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Line 17"/>
          <p:cNvSpPr>
            <a:spLocks noChangeShapeType="1"/>
          </p:cNvSpPr>
          <p:nvPr/>
        </p:nvSpPr>
        <p:spPr bwMode="auto">
          <a:xfrm>
            <a:off x="4038600" y="4038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Text Box 18"/>
          <p:cNvSpPr txBox="1">
            <a:spLocks noChangeArrowheads="1"/>
          </p:cNvSpPr>
          <p:nvPr/>
        </p:nvSpPr>
        <p:spPr bwMode="auto">
          <a:xfrm>
            <a:off x="4419600" y="35814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Dry</a:t>
            </a:r>
          </a:p>
        </p:txBody>
      </p:sp>
      <p:sp>
        <p:nvSpPr>
          <p:cNvPr id="22545" name="Text Box 19"/>
          <p:cNvSpPr txBox="1">
            <a:spLocks noChangeArrowheads="1"/>
          </p:cNvSpPr>
          <p:nvPr/>
        </p:nvSpPr>
        <p:spPr bwMode="auto">
          <a:xfrm>
            <a:off x="4419600" y="22860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0.4</a:t>
            </a:r>
          </a:p>
        </p:txBody>
      </p:sp>
      <p:sp>
        <p:nvSpPr>
          <p:cNvPr id="22546" name="Text Box 20"/>
          <p:cNvSpPr txBox="1">
            <a:spLocks noChangeArrowheads="1"/>
          </p:cNvSpPr>
          <p:nvPr/>
        </p:nvSpPr>
        <p:spPr bwMode="auto">
          <a:xfrm>
            <a:off x="4419600" y="18288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Wet</a:t>
            </a:r>
          </a:p>
        </p:txBody>
      </p:sp>
      <p:sp>
        <p:nvSpPr>
          <p:cNvPr id="22547" name="Text Box 21"/>
          <p:cNvSpPr txBox="1">
            <a:spLocks noChangeArrowheads="1"/>
          </p:cNvSpPr>
          <p:nvPr/>
        </p:nvSpPr>
        <p:spPr bwMode="auto">
          <a:xfrm>
            <a:off x="4495800" y="41148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0.6</a:t>
            </a:r>
          </a:p>
        </p:txBody>
      </p:sp>
      <p:sp>
        <p:nvSpPr>
          <p:cNvPr id="22548" name="Text Box 22"/>
          <p:cNvSpPr txBox="1">
            <a:spLocks noChangeArrowheads="1"/>
          </p:cNvSpPr>
          <p:nvPr/>
        </p:nvSpPr>
        <p:spPr bwMode="auto">
          <a:xfrm>
            <a:off x="3657600" y="4800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$0</a:t>
            </a:r>
          </a:p>
        </p:txBody>
      </p:sp>
      <p:sp>
        <p:nvSpPr>
          <p:cNvPr id="22549" name="Text Box 24"/>
          <p:cNvSpPr txBox="1">
            <a:spLocks noChangeArrowheads="1"/>
          </p:cNvSpPr>
          <p:nvPr/>
        </p:nvSpPr>
        <p:spPr bwMode="auto">
          <a:xfrm>
            <a:off x="5715000" y="38100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-$200</a:t>
            </a:r>
          </a:p>
        </p:txBody>
      </p:sp>
      <p:sp>
        <p:nvSpPr>
          <p:cNvPr id="22550" name="Text Box 25"/>
          <p:cNvSpPr txBox="1">
            <a:spLocks noChangeArrowheads="1"/>
          </p:cNvSpPr>
          <p:nvPr/>
        </p:nvSpPr>
        <p:spPr bwMode="auto">
          <a:xfrm>
            <a:off x="5791200" y="213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$600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914400" y="13716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Payoffs measured in 1,000s</a:t>
            </a:r>
          </a:p>
        </p:txBody>
      </p:sp>
    </p:spTree>
    <p:extLst>
      <p:ext uri="{BB962C8B-B14F-4D97-AF65-F5344CB8AC3E}">
        <p14:creationId xmlns:p14="http://schemas.microsoft.com/office/powerpoint/2010/main" val="4005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Expected Value Criterion</a:t>
            </a:r>
          </a:p>
        </p:txBody>
      </p:sp>
      <p:pic>
        <p:nvPicPr>
          <p:cNvPr id="2052" name="Picture 5" descr="j02899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19542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2819400" y="1524000"/>
            <a:ext cx="5181600" cy="1905000"/>
          </a:xfrm>
          <a:prstGeom prst="wedgeEllipseCallout">
            <a:avLst>
              <a:gd name="adj1" fmla="val -67370"/>
              <a:gd name="adj2" fmla="val 54833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000"/>
              <a:t>I will select the course of action with the highest </a:t>
            </a:r>
            <a:r>
              <a:rPr lang="en-US" sz="2000" i="1"/>
              <a:t>expected</a:t>
            </a:r>
            <a:r>
              <a:rPr lang="en-US" sz="2000"/>
              <a:t> value. Note that the expected value of “not drilling” is equal to zero.</a:t>
            </a: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2057400" y="4800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Expected value of the drilling option:</a:t>
            </a:r>
          </a:p>
        </p:txBody>
      </p:sp>
      <p:graphicFrame>
        <p:nvGraphicFramePr>
          <p:cNvPr id="2050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914400" y="5410200"/>
          <a:ext cx="7391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3" name="Equation" r:id="rId4" imgW="3200400" imgH="203040" progId="Equation.3">
                  <p:embed/>
                </p:oleObj>
              </mc:Choice>
              <mc:Fallback>
                <p:oleObj name="Equation" r:id="rId4" imgW="3200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410200"/>
                        <a:ext cx="73914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611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Good Decision, Bad Outcome</a:t>
            </a:r>
          </a:p>
        </p:txBody>
      </p:sp>
      <p:pic>
        <p:nvPicPr>
          <p:cNvPr id="23555" name="Picture 5" descr="j02899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38400"/>
            <a:ext cx="19542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AutoShape 6"/>
          <p:cNvSpPr>
            <a:spLocks noChangeArrowheads="1"/>
          </p:cNvSpPr>
          <p:nvPr/>
        </p:nvSpPr>
        <p:spPr bwMode="auto">
          <a:xfrm>
            <a:off x="2819400" y="1447800"/>
            <a:ext cx="5257800" cy="3124200"/>
          </a:xfrm>
          <a:prstGeom prst="wedgeEllipseCallout">
            <a:avLst>
              <a:gd name="adj1" fmla="val -64616"/>
              <a:gd name="adj2" fmla="val 38264"/>
            </a:avLst>
          </a:prstGeom>
          <a:gradFill rotWithShape="1">
            <a:gsLst>
              <a:gs pos="0">
                <a:schemeClr val="accent1">
                  <a:alpha val="75998"/>
                </a:schemeClr>
              </a:gs>
              <a:gs pos="100000">
                <a:schemeClr val="bg1">
                  <a:alpha val="89998"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/>
              <a:t>OK, the well turned out to be dry. But that does not mean the decision to drill was a bad one. When confronted </a:t>
            </a:r>
            <a:r>
              <a:rPr lang="en-US" sz="2000" dirty="0" smtClean="0"/>
              <a:t>with risk, </a:t>
            </a:r>
            <a:r>
              <a:rPr lang="en-US" sz="2000" dirty="0"/>
              <a:t>we must distinguish between bad decisions and bad outcomes.</a:t>
            </a:r>
          </a:p>
        </p:txBody>
      </p:sp>
    </p:spTree>
    <p:extLst>
      <p:ext uri="{BB962C8B-B14F-4D97-AF65-F5344CB8AC3E}">
        <p14:creationId xmlns:p14="http://schemas.microsoft.com/office/powerpoint/2010/main" val="371290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j04157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743200"/>
            <a:ext cx="195897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AutoShape 5"/>
          <p:cNvSpPr>
            <a:spLocks noChangeArrowheads="1"/>
          </p:cNvSpPr>
          <p:nvPr/>
        </p:nvSpPr>
        <p:spPr bwMode="auto">
          <a:xfrm>
            <a:off x="381000" y="1143000"/>
            <a:ext cx="5334000" cy="4038600"/>
          </a:xfrm>
          <a:prstGeom prst="wedgeEllipseCallout">
            <a:avLst>
              <a:gd name="adj1" fmla="val 71190"/>
              <a:gd name="adj2" fmla="val 1977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/>
              <a:t>In business we are forced to make decisions involving risk—that is, where the consequences of any action we take is uncertain due to unforeseeable events. Where do we begin?</a:t>
            </a:r>
          </a:p>
        </p:txBody>
      </p:sp>
    </p:spTree>
    <p:extLst>
      <p:ext uri="{BB962C8B-B14F-4D97-AF65-F5344CB8AC3E}">
        <p14:creationId xmlns:p14="http://schemas.microsoft.com/office/powerpoint/2010/main" val="3288911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1" y="1076325"/>
            <a:ext cx="4833939" cy="4833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 bwMode="auto">
          <a:xfrm>
            <a:off x="4572000" y="495300"/>
            <a:ext cx="3886200" cy="2343150"/>
          </a:xfrm>
          <a:prstGeom prst="wedgeEllipseCallout">
            <a:avLst>
              <a:gd name="adj1" fmla="val -85539"/>
              <a:gd name="adj2" fmla="val 1046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My expected value of homes sold this month is 1.246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3950" y="3493294"/>
            <a:ext cx="3276600" cy="156966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Expected values for discrete random variables can assume </a:t>
            </a:r>
            <a:r>
              <a:rPr lang="en-US" i="1" dirty="0" smtClean="0"/>
              <a:t>any</a:t>
            </a:r>
            <a:r>
              <a:rPr lang="en-US" dirty="0" smtClean="0"/>
              <a:t> value.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1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519113"/>
            <a:ext cx="7620000" cy="838200"/>
          </a:xfrm>
        </p:spPr>
        <p:txBody>
          <a:bodyPr/>
          <a:lstStyle/>
          <a:p>
            <a:pPr eaLnBrk="1" hangingPunct="1"/>
            <a:r>
              <a:rPr lang="en-US" sz="4600" smtClean="0"/>
              <a:t>Variance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1788"/>
            <a:ext cx="7848600" cy="1119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Variance is a measure of absolute risk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Measures dispersion of the outcomes about the mean or expected outcome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914400" y="4892675"/>
            <a:ext cx="78486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solidFill>
                <a:srgbClr val="000032"/>
              </a:solidFill>
              <a:latin typeface="Arial" charset="0"/>
            </a:endParaRPr>
          </a:p>
        </p:txBody>
      </p:sp>
      <p:sp>
        <p:nvSpPr>
          <p:cNvPr id="462861" name="Rectangle 13"/>
          <p:cNvSpPr>
            <a:spLocks noChangeArrowheads="1"/>
          </p:cNvSpPr>
          <p:nvPr/>
        </p:nvSpPr>
        <p:spPr bwMode="auto">
          <a:xfrm>
            <a:off x="922338" y="4999038"/>
            <a:ext cx="7848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latin typeface="Arial" charset="0"/>
              </a:rPr>
              <a:t>The higher the variance, the greater the risk associated with a probability distribution</a:t>
            </a:r>
            <a:endParaRPr lang="en-US" sz="2600">
              <a:latin typeface="Comic Sans MS" pitchFamily="66" charset="0"/>
            </a:endParaRPr>
          </a:p>
        </p:txBody>
      </p:sp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1493838" y="3241675"/>
          <a:ext cx="65690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8" imgW="2552400" imgH="431640" progId="Equation.DSMT4">
                  <p:embed/>
                </p:oleObj>
              </mc:Choice>
              <mc:Fallback>
                <p:oleObj name="Equation" r:id="rId8" imgW="2552400" imgH="431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838" y="3241675"/>
                        <a:ext cx="656907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2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 bldLvl="2" autoUpdateAnimBg="0"/>
      <p:bldP spid="462861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0" y="469900"/>
            <a:ext cx="7672388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smtClean="0"/>
              <a:t>Identical Means but Different Variances </a:t>
            </a:r>
            <a:r>
              <a:rPr lang="en-US" sz="3300" smtClean="0"/>
              <a:t>(Figure 15.2)</a:t>
            </a:r>
          </a:p>
        </p:txBody>
      </p:sp>
      <p:pic>
        <p:nvPicPr>
          <p:cNvPr id="18435" name="Picture 4" descr="Fig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2368550"/>
            <a:ext cx="6935787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5925" name="Picture 5" descr="Fig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2497138"/>
            <a:ext cx="64611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5926" name="Picture 6" descr="Fig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2695575"/>
            <a:ext cx="41275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5927" name="Picture 7" descr="Fig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3532188"/>
            <a:ext cx="52451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Line 8"/>
          <p:cNvSpPr>
            <a:spLocks noChangeShapeType="1"/>
          </p:cNvSpPr>
          <p:nvPr/>
        </p:nvSpPr>
        <p:spPr bwMode="auto">
          <a:xfrm>
            <a:off x="4575175" y="5700713"/>
            <a:ext cx="646113" cy="0"/>
          </a:xfrm>
          <a:prstGeom prst="line">
            <a:avLst/>
          </a:prstGeom>
          <a:noFill/>
          <a:ln w="12700">
            <a:solidFill>
              <a:srgbClr val="4D4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5318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Standard Deviation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27188"/>
            <a:ext cx="7848600" cy="1119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Standard deviation is the square root of the variance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914400" y="4892675"/>
            <a:ext cx="78486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solidFill>
                <a:srgbClr val="000032"/>
              </a:solidFill>
              <a:latin typeface="Arial" charset="0"/>
            </a:endParaRPr>
          </a:p>
        </p:txBody>
      </p:sp>
      <p:sp>
        <p:nvSpPr>
          <p:cNvPr id="463880" name="Rectangle 8"/>
          <p:cNvSpPr>
            <a:spLocks noChangeArrowheads="1"/>
          </p:cNvSpPr>
          <p:nvPr/>
        </p:nvSpPr>
        <p:spPr bwMode="auto">
          <a:xfrm>
            <a:off x="922338" y="4379913"/>
            <a:ext cx="7848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>
                <a:latin typeface="Arial" charset="0"/>
              </a:rPr>
              <a:t>The higher the standard deviation, the greater the risk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2630488" y="2746375"/>
          <a:ext cx="42338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8" imgW="1358640" imgH="253800" progId="Equation.DSMT4">
                  <p:embed/>
                </p:oleObj>
              </mc:Choice>
              <mc:Fallback>
                <p:oleObj name="Equation" r:id="rId8" imgW="1358640" imgH="253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488" y="2746375"/>
                        <a:ext cx="4233862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3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3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build="p" bldLvl="2" autoUpdateAnimBg="0"/>
      <p:bldP spid="463880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65138"/>
            <a:ext cx="7672388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smtClean="0"/>
              <a:t>Probability Distributions with Different Variances   </a:t>
            </a:r>
            <a:r>
              <a:rPr lang="en-US" sz="3300" smtClean="0"/>
              <a:t>(Figure 15.3)</a:t>
            </a:r>
          </a:p>
        </p:txBody>
      </p:sp>
      <p:pic>
        <p:nvPicPr>
          <p:cNvPr id="19459" name="Picture 4" descr="Fig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957388"/>
            <a:ext cx="7848600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6949" name="Picture 5" descr="Fig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5170488"/>
            <a:ext cx="412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6950" name="Picture 6" descr="Fig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4156075"/>
            <a:ext cx="41433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6951" name="Picture 7" descr="Fig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128838"/>
            <a:ext cx="414337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6952" name="Picture 8" descr="Fig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4156075"/>
            <a:ext cx="41433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6953" name="Picture 9" descr="Fig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5172075"/>
            <a:ext cx="412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6954" name="Picture 10" descr="Fig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835525"/>
            <a:ext cx="412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6955" name="Picture 11" descr="Fig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3819525"/>
            <a:ext cx="41433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6956" name="Picture 12" descr="Fig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1388"/>
            <a:ext cx="4159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6957" name="Picture 13" descr="Fig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3819525"/>
            <a:ext cx="41433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6958" name="Picture 14" descr="Fig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4833938"/>
            <a:ext cx="412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6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6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95338" y="5191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Coefficient of Variation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44638"/>
            <a:ext cx="7848600" cy="3067050"/>
          </a:xfrm>
        </p:spPr>
        <p:txBody>
          <a:bodyPr/>
          <a:lstStyle/>
          <a:p>
            <a:pPr eaLnBrk="1" hangingPunct="1"/>
            <a:r>
              <a:rPr lang="en-US" sz="3000" smtClean="0"/>
              <a:t>When expected values of outcomes differ substantially, managers should measure riskiness of a decision relative to its expected value using the coefficient of variation</a:t>
            </a:r>
          </a:p>
          <a:p>
            <a:pPr lvl="1" eaLnBrk="1" hangingPunct="1"/>
            <a:r>
              <a:rPr lang="en-US" sz="2600" smtClean="0"/>
              <a:t>A measure of relative risk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914400" y="4892675"/>
            <a:ext cx="78486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>
              <a:solidFill>
                <a:srgbClr val="000032"/>
              </a:solidFill>
              <a:latin typeface="Arial" charset="0"/>
            </a:endParaRP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2051050" y="4649788"/>
          <a:ext cx="5289550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8" imgW="2095200" imgH="431640" progId="Equation.DSMT4">
                  <p:embed/>
                </p:oleObj>
              </mc:Choice>
              <mc:Fallback>
                <p:oleObj name="Equation" r:id="rId8" imgW="2095200" imgH="431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649788"/>
                        <a:ext cx="5289550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5191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Decisions Under Risk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65275"/>
            <a:ext cx="78486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No single decision rule guarantees profits will actually be maximized</a:t>
            </a:r>
          </a:p>
          <a:p>
            <a:pPr eaLnBrk="1" hangingPunct="1"/>
            <a:r>
              <a:rPr lang="en-US" dirty="0" smtClean="0"/>
              <a:t>Decision rules do not eliminate risk</a:t>
            </a:r>
          </a:p>
          <a:p>
            <a:pPr lvl="1" eaLnBrk="1" hangingPunct="1"/>
            <a:r>
              <a:rPr lang="en-US" dirty="0" smtClean="0"/>
              <a:t>Provide a method to systematically include risk in the decision making process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9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8026" name="Group 58"/>
          <p:cNvGraphicFramePr>
            <a:graphicFrameLocks noGrp="1"/>
          </p:cNvGraphicFramePr>
          <p:nvPr/>
        </p:nvGraphicFramePr>
        <p:xfrm>
          <a:off x="596900" y="1719263"/>
          <a:ext cx="7991475" cy="4371975"/>
        </p:xfrm>
        <a:graphic>
          <a:graphicData uri="http://schemas.openxmlformats.org/drawingml/2006/table">
            <a:tbl>
              <a:tblPr/>
              <a:tblGrid>
                <a:gridCol w="1828800"/>
                <a:gridCol w="6162675"/>
              </a:tblGrid>
              <a:tr h="701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Expected value rule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6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Mean-variance rules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Coefficient of variation rule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C386C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20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490538"/>
            <a:ext cx="76200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smtClean="0"/>
              <a:t>Summary of Decision Rules Under Conditions of Risk</a:t>
            </a:r>
          </a:p>
        </p:txBody>
      </p:sp>
      <p:sp>
        <p:nvSpPr>
          <p:cNvPr id="468029" name="Text Box 61"/>
          <p:cNvSpPr txBox="1">
            <a:spLocks noChangeArrowheads="1"/>
          </p:cNvSpPr>
          <p:nvPr/>
        </p:nvSpPr>
        <p:spPr bwMode="auto">
          <a:xfrm>
            <a:off x="2428875" y="1711325"/>
            <a:ext cx="612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AC5E08"/>
                </a:solidFill>
                <a:latin typeface="+mn-lt"/>
              </a:rPr>
              <a:t>Choose decision with highest expected value</a:t>
            </a:r>
          </a:p>
        </p:txBody>
      </p:sp>
      <p:sp>
        <p:nvSpPr>
          <p:cNvPr id="468034" name="Text Box 66"/>
          <p:cNvSpPr txBox="1">
            <a:spLocks noChangeArrowheads="1"/>
          </p:cNvSpPr>
          <p:nvPr/>
        </p:nvSpPr>
        <p:spPr bwMode="auto">
          <a:xfrm>
            <a:off x="2420938" y="2427288"/>
            <a:ext cx="616743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AC5E08"/>
                </a:solidFill>
                <a:latin typeface="+mj-lt"/>
              </a:rPr>
              <a:t>Given two risky decisions A &amp; B: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AC5E08"/>
                </a:solidFill>
                <a:latin typeface="+mj-lt"/>
              </a:rPr>
              <a:t>  If A has higher expected outcome &amp; lower  variance than B, choose decision A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AC5E08"/>
                </a:solidFill>
                <a:latin typeface="+mj-lt"/>
              </a:rPr>
              <a:t>  If A &amp; B have identical variances (or standard deviations), choose decision with higher expected value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AC5E08"/>
                </a:solidFill>
                <a:latin typeface="+mj-lt"/>
              </a:rPr>
              <a:t>  If A &amp; B have identical expected values, choose decision with lower variance (standard deviation)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dirty="0"/>
          </a:p>
        </p:txBody>
      </p:sp>
      <p:sp>
        <p:nvSpPr>
          <p:cNvPr id="468035" name="Text Box 67"/>
          <p:cNvSpPr txBox="1">
            <a:spLocks noChangeArrowheads="1"/>
          </p:cNvSpPr>
          <p:nvPr/>
        </p:nvSpPr>
        <p:spPr bwMode="auto">
          <a:xfrm>
            <a:off x="2417763" y="5213350"/>
            <a:ext cx="5661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AC5E08"/>
                </a:solidFill>
                <a:latin typeface="+mj-lt"/>
              </a:rPr>
              <a:t>Choose decision with smallest coefficient of variation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8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8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8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8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8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029" grpId="0" build="p" autoUpdateAnimBg="0"/>
      <p:bldP spid="468034" grpId="0" build="p" autoUpdateAnimBg="0"/>
      <p:bldP spid="46803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465138"/>
            <a:ext cx="7672388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Probability Distributions for Weekly Profit at Three </a:t>
            </a:r>
            <a:r>
              <a:rPr lang="en-US" sz="3200" dirty="0"/>
              <a:t>R</a:t>
            </a:r>
            <a:r>
              <a:rPr lang="en-US" sz="3200" dirty="0" smtClean="0"/>
              <a:t>estaurant Locations</a:t>
            </a:r>
          </a:p>
        </p:txBody>
      </p:sp>
      <p:pic>
        <p:nvPicPr>
          <p:cNvPr id="22531" name="Picture 5" descr="Fig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2357438"/>
            <a:ext cx="78914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Fig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513263"/>
            <a:ext cx="3857625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9001" name="Picture 9" descr="Fig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946400"/>
            <a:ext cx="2698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9002" name="Picture 10" descr="Fig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2624138"/>
            <a:ext cx="2698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9003" name="Picture 11" descr="Fig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2624138"/>
            <a:ext cx="2698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9004" name="Picture 12" descr="Fig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2946400"/>
            <a:ext cx="2698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9005" name="Picture 13" descr="Fig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3286125"/>
            <a:ext cx="2698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9006" name="Picture 14" descr="Fig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3133725"/>
            <a:ext cx="26987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9007" name="Picture 15" descr="Fig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3133725"/>
            <a:ext cx="26987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9008" name="Picture 16" descr="Fig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2811463"/>
            <a:ext cx="269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9009" name="Picture 17" descr="Fig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2955925"/>
            <a:ext cx="2698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9010" name="Picture 18" descr="Fig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3133725"/>
            <a:ext cx="26987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9011" name="Picture 19" descr="Fig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4781550"/>
            <a:ext cx="2698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9012" name="Picture 20" descr="Fig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5434013"/>
            <a:ext cx="2698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9013" name="Picture 21" descr="Fig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5434013"/>
            <a:ext cx="2698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9014" name="Picture 22" descr="Fig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5434013"/>
            <a:ext cx="2698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9015" name="Picture 23" descr="Fig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5432425"/>
            <a:ext cx="2698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9016" name="Picture 24" descr="Fig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4779963"/>
            <a:ext cx="26987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9017" name="Text Box 25"/>
          <p:cNvSpPr txBox="1">
            <a:spLocks noChangeArrowheads="1"/>
          </p:cNvSpPr>
          <p:nvPr/>
        </p:nvSpPr>
        <p:spPr bwMode="auto">
          <a:xfrm>
            <a:off x="1409700" y="1585913"/>
            <a:ext cx="1187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i="1">
                <a:latin typeface="Futura Lt BT" pitchFamily="34" charset="0"/>
              </a:rPr>
              <a:t>E(X)</a:t>
            </a:r>
            <a:r>
              <a:rPr lang="en-US" sz="1200">
                <a:latin typeface="Futura Lt BT" pitchFamily="34" charset="0"/>
              </a:rPr>
              <a:t> = 3,500    </a:t>
            </a:r>
            <a:r>
              <a:rPr lang="en-US" sz="1200" b="1">
                <a:latin typeface="Futura Lt BT" pitchFamily="34" charset="0"/>
                <a:sym typeface="Symbol" pitchFamily="18" charset="2"/>
              </a:rPr>
              <a:t></a:t>
            </a:r>
            <a:r>
              <a:rPr lang="en-US" sz="1200" b="1" i="1" baseline="-25000">
                <a:latin typeface="Futura Lt BT" pitchFamily="34" charset="0"/>
                <a:sym typeface="Symbol" pitchFamily="18" charset="2"/>
              </a:rPr>
              <a:t>A</a:t>
            </a:r>
            <a:r>
              <a:rPr lang="en-US" sz="1200" b="1">
                <a:latin typeface="Futura Lt BT" pitchFamily="34" charset="0"/>
                <a:sym typeface="Symbol" pitchFamily="18" charset="2"/>
              </a:rPr>
              <a:t> </a:t>
            </a:r>
            <a:r>
              <a:rPr lang="en-US" sz="1200">
                <a:latin typeface="Futura Lt BT" pitchFamily="34" charset="0"/>
                <a:sym typeface="Symbol" pitchFamily="18" charset="2"/>
              </a:rPr>
              <a:t>= 1,025         </a:t>
            </a:r>
            <a:r>
              <a:rPr lang="en-US" sz="1200" b="1">
                <a:latin typeface="Futura Lt BT" pitchFamily="34" charset="0"/>
                <a:sym typeface="Symbol" pitchFamily="18" charset="2"/>
              </a:rPr>
              <a:t></a:t>
            </a:r>
            <a:r>
              <a:rPr lang="en-US" sz="1200">
                <a:latin typeface="Futura Lt BT" pitchFamily="34" charset="0"/>
                <a:sym typeface="Symbol" pitchFamily="18" charset="2"/>
              </a:rPr>
              <a:t> = 0.29</a:t>
            </a:r>
          </a:p>
          <a:p>
            <a:pPr eaLnBrk="1" hangingPunct="1">
              <a:spcBef>
                <a:spcPct val="50000"/>
              </a:spcBef>
            </a:pPr>
            <a:endParaRPr lang="en-US" sz="1200">
              <a:latin typeface="Futura Lt BT" pitchFamily="34" charset="0"/>
            </a:endParaRPr>
          </a:p>
        </p:txBody>
      </p:sp>
      <p:sp>
        <p:nvSpPr>
          <p:cNvPr id="469018" name="Text Box 26"/>
          <p:cNvSpPr txBox="1">
            <a:spLocks noChangeArrowheads="1"/>
          </p:cNvSpPr>
          <p:nvPr/>
        </p:nvSpPr>
        <p:spPr bwMode="auto">
          <a:xfrm>
            <a:off x="5457825" y="1585913"/>
            <a:ext cx="118745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i="1">
                <a:latin typeface="Futura Lt BT" pitchFamily="34" charset="0"/>
              </a:rPr>
              <a:t>E(X)</a:t>
            </a:r>
            <a:r>
              <a:rPr lang="en-US" sz="1200">
                <a:latin typeface="Futura Lt BT" pitchFamily="34" charset="0"/>
              </a:rPr>
              <a:t> = 3,750    </a:t>
            </a:r>
            <a:r>
              <a:rPr lang="en-US" sz="1200" b="1">
                <a:latin typeface="Futura Lt BT" pitchFamily="34" charset="0"/>
                <a:sym typeface="Symbol" pitchFamily="18" charset="2"/>
              </a:rPr>
              <a:t></a:t>
            </a:r>
            <a:r>
              <a:rPr lang="en-US" sz="1200" b="1" i="1" baseline="-25000">
                <a:latin typeface="Futura Lt BT" pitchFamily="34" charset="0"/>
                <a:sym typeface="Symbol" pitchFamily="18" charset="2"/>
              </a:rPr>
              <a:t>B</a:t>
            </a:r>
            <a:r>
              <a:rPr lang="en-US" sz="1200">
                <a:latin typeface="Futura Lt BT" pitchFamily="34" charset="0"/>
                <a:sym typeface="Symbol" pitchFamily="18" charset="2"/>
              </a:rPr>
              <a:t> = 1,545       </a:t>
            </a:r>
            <a:r>
              <a:rPr lang="en-US" sz="1200" b="1">
                <a:latin typeface="Futura Lt BT" pitchFamily="34" charset="0"/>
                <a:sym typeface="Symbol" pitchFamily="18" charset="2"/>
              </a:rPr>
              <a:t></a:t>
            </a:r>
            <a:r>
              <a:rPr lang="en-US" sz="1200">
                <a:latin typeface="Futura Lt BT" pitchFamily="34" charset="0"/>
                <a:sym typeface="Symbol" pitchFamily="18" charset="2"/>
              </a:rPr>
              <a:t> = 0.41</a:t>
            </a:r>
          </a:p>
          <a:p>
            <a:pPr eaLnBrk="1" hangingPunct="1">
              <a:spcBef>
                <a:spcPct val="50000"/>
              </a:spcBef>
            </a:pPr>
            <a:endParaRPr lang="en-US" sz="1000">
              <a:latin typeface="Futura Lt BT" pitchFamily="34" charset="0"/>
            </a:endParaRPr>
          </a:p>
        </p:txBody>
      </p:sp>
      <p:sp>
        <p:nvSpPr>
          <p:cNvPr id="469020" name="Text Box 28"/>
          <p:cNvSpPr txBox="1">
            <a:spLocks noChangeArrowheads="1"/>
          </p:cNvSpPr>
          <p:nvPr/>
        </p:nvSpPr>
        <p:spPr bwMode="auto">
          <a:xfrm>
            <a:off x="6896100" y="4443413"/>
            <a:ext cx="104775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i="1">
                <a:latin typeface="Futura Lt BT" pitchFamily="34" charset="0"/>
              </a:rPr>
              <a:t>E(X)</a:t>
            </a:r>
            <a:r>
              <a:rPr lang="en-US" sz="1200">
                <a:latin typeface="Futura Lt BT" pitchFamily="34" charset="0"/>
              </a:rPr>
              <a:t> = 3,500    </a:t>
            </a:r>
            <a:r>
              <a:rPr lang="en-US" sz="1200" b="1">
                <a:latin typeface="Futura Lt BT" pitchFamily="34" charset="0"/>
                <a:sym typeface="Symbol" pitchFamily="18" charset="2"/>
              </a:rPr>
              <a:t></a:t>
            </a:r>
            <a:r>
              <a:rPr lang="en-US" sz="1200" b="1" i="1" baseline="-25000">
                <a:latin typeface="Futura Lt BT" pitchFamily="34" charset="0"/>
                <a:sym typeface="Symbol" pitchFamily="18" charset="2"/>
              </a:rPr>
              <a:t>C</a:t>
            </a:r>
            <a:r>
              <a:rPr lang="en-US" sz="1200">
                <a:latin typeface="Futura Lt BT" pitchFamily="34" charset="0"/>
                <a:sym typeface="Symbol" pitchFamily="18" charset="2"/>
              </a:rPr>
              <a:t> = 2,062       </a:t>
            </a:r>
            <a:r>
              <a:rPr lang="en-US" sz="1200" b="1">
                <a:latin typeface="Futura Lt BT" pitchFamily="34" charset="0"/>
                <a:sym typeface="Symbol" pitchFamily="18" charset="2"/>
              </a:rPr>
              <a:t></a:t>
            </a:r>
            <a:r>
              <a:rPr lang="en-US" sz="1200">
                <a:latin typeface="Futura Lt BT" pitchFamily="34" charset="0"/>
                <a:sym typeface="Symbol" pitchFamily="18" charset="2"/>
              </a:rPr>
              <a:t> = 0.59</a:t>
            </a:r>
          </a:p>
          <a:p>
            <a:pPr eaLnBrk="1" hangingPunct="1">
              <a:spcBef>
                <a:spcPct val="50000"/>
              </a:spcBef>
            </a:pPr>
            <a:endParaRPr lang="en-US" sz="1000">
              <a:latin typeface="Futura Lt BT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" y="3992562"/>
            <a:ext cx="2198688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9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9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9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69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9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9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6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6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6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6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9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017" grpId="0" build="p" autoUpdateAnimBg="0" advAuto="1000"/>
      <p:bldP spid="469018" grpId="0" build="p" autoUpdateAnimBg="0" advAuto="1000"/>
      <p:bldP spid="469020" grpId="0" build="p" autoUpdateAnimBg="0" advAuto="1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5191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Which Rule is Best?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65275"/>
            <a:ext cx="7848600" cy="4876800"/>
          </a:xfrm>
        </p:spPr>
        <p:txBody>
          <a:bodyPr/>
          <a:lstStyle/>
          <a:p>
            <a:pPr eaLnBrk="1" hangingPunct="1"/>
            <a:r>
              <a:rPr lang="en-US" smtClean="0"/>
              <a:t>For a repeated decision, with identical probabilities each time</a:t>
            </a:r>
          </a:p>
          <a:p>
            <a:pPr lvl="1" eaLnBrk="1" hangingPunct="1"/>
            <a:r>
              <a:rPr lang="en-US" smtClean="0"/>
              <a:t>Expected value rule is most reliable to maximizing (expected) profit</a:t>
            </a:r>
          </a:p>
          <a:p>
            <a:pPr lvl="1" eaLnBrk="1" hangingPunct="1"/>
            <a:r>
              <a:rPr lang="en-US" smtClean="0"/>
              <a:t>Average return of a given risky course of action repeated many times approaches the expected value of that action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9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9938" y="581025"/>
            <a:ext cx="76200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Risk vs. Uncertainty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65275"/>
            <a:ext cx="7848600" cy="4876800"/>
          </a:xfrm>
        </p:spPr>
        <p:txBody>
          <a:bodyPr/>
          <a:lstStyle/>
          <a:p>
            <a:pPr eaLnBrk="1" hangingPunct="1"/>
            <a:r>
              <a:rPr lang="en-US" smtClean="0"/>
              <a:t>Risk</a:t>
            </a:r>
          </a:p>
          <a:p>
            <a:pPr lvl="1" eaLnBrk="1" hangingPunct="1"/>
            <a:r>
              <a:rPr lang="en-US" smtClean="0"/>
              <a:t>Must make a decision for which the outcome is not known with certainty</a:t>
            </a:r>
          </a:p>
          <a:p>
            <a:pPr lvl="1" eaLnBrk="1" hangingPunct="1"/>
            <a:r>
              <a:rPr lang="en-US" smtClean="0"/>
              <a:t>Can list all possible outcomes &amp; assign probabilities to the outcomes</a:t>
            </a:r>
          </a:p>
          <a:p>
            <a:pPr eaLnBrk="1" hangingPunct="1"/>
            <a:r>
              <a:rPr lang="en-US" smtClean="0"/>
              <a:t>Uncertainty</a:t>
            </a:r>
          </a:p>
          <a:p>
            <a:pPr lvl="1" eaLnBrk="1" hangingPunct="1"/>
            <a:r>
              <a:rPr lang="en-US" smtClean="0"/>
              <a:t>Cannot list all possible outcomes</a:t>
            </a:r>
          </a:p>
          <a:p>
            <a:pPr lvl="1" eaLnBrk="1" hangingPunct="1"/>
            <a:r>
              <a:rPr lang="en-US" smtClean="0"/>
              <a:t>Cannot assign probabilities to the outcomes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65275"/>
            <a:ext cx="7848600" cy="4876800"/>
          </a:xfrm>
        </p:spPr>
        <p:txBody>
          <a:bodyPr/>
          <a:lstStyle/>
          <a:p>
            <a:pPr eaLnBrk="1" hangingPunct="1"/>
            <a:r>
              <a:rPr lang="en-US" smtClean="0"/>
              <a:t>For a one-time decision under risk</a:t>
            </a:r>
          </a:p>
          <a:p>
            <a:pPr lvl="1" eaLnBrk="1" hangingPunct="1"/>
            <a:r>
              <a:rPr lang="en-US" smtClean="0"/>
              <a:t>No repetitions to “average out” a bad outcome</a:t>
            </a:r>
          </a:p>
          <a:p>
            <a:pPr lvl="1" eaLnBrk="1" hangingPunct="1"/>
            <a:r>
              <a:rPr lang="en-US" smtClean="0"/>
              <a:t>No best rule to follow</a:t>
            </a:r>
          </a:p>
          <a:p>
            <a:pPr eaLnBrk="1" hangingPunct="1"/>
            <a:r>
              <a:rPr lang="en-US" smtClean="0"/>
              <a:t>Rules should be used to help analyze &amp; guide decision making process</a:t>
            </a:r>
          </a:p>
          <a:p>
            <a:pPr lvl="1" eaLnBrk="1" hangingPunct="1"/>
            <a:r>
              <a:rPr lang="en-US" smtClean="0"/>
              <a:t>As much art as science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5191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Which Rule is Best?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1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3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5191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Expected Utility Theory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65275"/>
            <a:ext cx="7848600" cy="4876800"/>
          </a:xfrm>
        </p:spPr>
        <p:txBody>
          <a:bodyPr/>
          <a:lstStyle/>
          <a:p>
            <a:pPr eaLnBrk="1" hangingPunct="1"/>
            <a:r>
              <a:rPr lang="en-US" smtClean="0"/>
              <a:t>Actual decisions made depend on the willingness to accept risk</a:t>
            </a:r>
          </a:p>
          <a:p>
            <a:pPr eaLnBrk="1" hangingPunct="1"/>
            <a:r>
              <a:rPr lang="en-US" smtClean="0"/>
              <a:t>Expected utility theory allows for different attitudes toward risk-taking in decision making</a:t>
            </a:r>
          </a:p>
          <a:p>
            <a:pPr lvl="1" eaLnBrk="1" hangingPunct="1"/>
            <a:r>
              <a:rPr lang="en-US" smtClean="0"/>
              <a:t>Managers are assumed to derive utility from earning profits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7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Risk Aversion</a:t>
            </a:r>
          </a:p>
        </p:txBody>
      </p:sp>
      <p:pic>
        <p:nvPicPr>
          <p:cNvPr id="40963" name="Picture 5" descr="j02824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276600"/>
            <a:ext cx="28956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AutoShape 6"/>
          <p:cNvSpPr>
            <a:spLocks noChangeArrowheads="1"/>
          </p:cNvSpPr>
          <p:nvPr/>
        </p:nvSpPr>
        <p:spPr bwMode="auto">
          <a:xfrm>
            <a:off x="609600" y="1219200"/>
            <a:ext cx="5181600" cy="3581400"/>
          </a:xfrm>
          <a:prstGeom prst="wedgeEllipseCallout">
            <a:avLst>
              <a:gd name="adj1" fmla="val 80241"/>
              <a:gd name="adj2" fmla="val 26995"/>
            </a:avLst>
          </a:prstGeom>
          <a:gradFill rotWithShape="1">
            <a:gsLst>
              <a:gs pos="0">
                <a:schemeClr val="accent1">
                  <a:alpha val="48000"/>
                </a:schemeClr>
              </a:gs>
              <a:gs pos="100000">
                <a:schemeClr val="bg1">
                  <a:alpha val="67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/>
              <a:t>When it comes to risks that are large relative to financial resources, firms and individuals tend to adopt a conservative attitude. That is, they are not “r</a:t>
            </a:r>
            <a:r>
              <a:rPr lang="en-US" sz="2000">
                <a:solidFill>
                  <a:schemeClr val="accent2"/>
                </a:solidFill>
              </a:rPr>
              <a:t>isk-neutral</a:t>
            </a:r>
            <a:r>
              <a:rPr lang="en-US" sz="2000"/>
              <a:t>”—</a:t>
            </a:r>
            <a:r>
              <a:rPr lang="en-US" sz="2000" i="1"/>
              <a:t>which is what the expected value criterion assumes</a:t>
            </a:r>
            <a:r>
              <a:rPr lang="en-US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6199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A Coin Gamble</a:t>
            </a:r>
          </a:p>
        </p:txBody>
      </p:sp>
      <p:pic>
        <p:nvPicPr>
          <p:cNvPr id="5124" name="Picture 7" descr="j028357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1000"/>
            <a:ext cx="936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j04157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981200"/>
            <a:ext cx="1627188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AutoShape 9"/>
          <p:cNvSpPr>
            <a:spLocks noChangeArrowheads="1"/>
          </p:cNvSpPr>
          <p:nvPr/>
        </p:nvSpPr>
        <p:spPr bwMode="auto">
          <a:xfrm>
            <a:off x="2971800" y="1295400"/>
            <a:ext cx="5867400" cy="2590800"/>
          </a:xfrm>
          <a:prstGeom prst="wedgeEllipseCallout">
            <a:avLst>
              <a:gd name="adj1" fmla="val -62986"/>
              <a:gd name="adj2" fmla="val 12380"/>
            </a:avLst>
          </a:prstGeom>
          <a:gradFill rotWithShape="1">
            <a:gsLst>
              <a:gs pos="0">
                <a:schemeClr val="accent1">
                  <a:alpha val="60001"/>
                </a:schemeClr>
              </a:gs>
              <a:gs pos="100000">
                <a:schemeClr val="bg1">
                  <a:alpha val="67000"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/>
              <a:t>You have 2 choices: You can have $60, no questions asked. </a:t>
            </a:r>
            <a:r>
              <a:rPr lang="en-US" sz="2000" b="1" i="1"/>
              <a:t>Or</a:t>
            </a:r>
            <a:r>
              <a:rPr lang="en-US" sz="2000"/>
              <a:t>, you can accept the following gamble: A fair coin is tossed. Heads: you win $400. Tails: You lose $200 dollars. </a:t>
            </a:r>
            <a:r>
              <a:rPr lang="en-US" sz="2000" i="1">
                <a:solidFill>
                  <a:schemeClr val="accent2"/>
                </a:solidFill>
              </a:rPr>
              <a:t>OK, what is your choice?</a:t>
            </a: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3352800" y="3962400"/>
            <a:ext cx="434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Question: Which choice has the highest expected value?</a:t>
            </a: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3429000" y="4648200"/>
            <a:ext cx="4343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For the “gamble” choice:</a:t>
            </a:r>
          </a:p>
          <a:p>
            <a:pPr>
              <a:spcBef>
                <a:spcPct val="50000"/>
              </a:spcBef>
            </a:pPr>
            <a:endParaRPr lang="en-US" sz="2000"/>
          </a:p>
        </p:txBody>
      </p:sp>
      <p:graphicFrame>
        <p:nvGraphicFramePr>
          <p:cNvPr id="5122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2819400" y="5105400"/>
          <a:ext cx="46482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7" name="Equation" r:id="rId5" imgW="2400120" imgH="203040" progId="Equation.3">
                  <p:embed/>
                </p:oleObj>
              </mc:Choice>
              <mc:Fallback>
                <p:oleObj name="Equation" r:id="rId5" imgW="240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105400"/>
                        <a:ext cx="464820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14"/>
          <p:cNvSpPr txBox="1">
            <a:spLocks noChangeArrowheads="1"/>
          </p:cNvSpPr>
          <p:nvPr/>
        </p:nvSpPr>
        <p:spPr bwMode="auto">
          <a:xfrm>
            <a:off x="914400" y="57150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accent2"/>
                </a:solidFill>
              </a:rPr>
              <a:t>If you refuse the bet, you are not risk neutral!</a:t>
            </a:r>
          </a:p>
        </p:txBody>
      </p:sp>
    </p:spTree>
    <p:extLst>
      <p:ext uri="{BB962C8B-B14F-4D97-AF65-F5344CB8AC3E}">
        <p14:creationId xmlns:p14="http://schemas.microsoft.com/office/powerpoint/2010/main" val="239334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Certainty Equivalent (</a:t>
            </a:r>
            <a:r>
              <a:rPr lang="en-US" sz="3200" i="1" smtClean="0"/>
              <a:t>CE</a:t>
            </a:r>
            <a:r>
              <a:rPr lang="en-US" sz="3200" smtClean="0"/>
              <a:t>)</a:t>
            </a:r>
          </a:p>
        </p:txBody>
      </p:sp>
      <p:pic>
        <p:nvPicPr>
          <p:cNvPr id="41987" name="Picture 5" descr="j04157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133600"/>
            <a:ext cx="27400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AutoShape 6"/>
          <p:cNvSpPr>
            <a:spLocks noChangeArrowheads="1"/>
          </p:cNvSpPr>
          <p:nvPr/>
        </p:nvSpPr>
        <p:spPr bwMode="auto">
          <a:xfrm>
            <a:off x="3657600" y="1219200"/>
            <a:ext cx="3962400" cy="2276476"/>
          </a:xfrm>
          <a:prstGeom prst="wedgeEllipseCallout">
            <a:avLst>
              <a:gd name="adj1" fmla="val -71312"/>
              <a:gd name="adj2" fmla="val 50868"/>
            </a:avLst>
          </a:prstGeom>
          <a:gradFill rotWithShape="1">
            <a:gsLst>
              <a:gs pos="0">
                <a:schemeClr val="bg1">
                  <a:alpha val="78998"/>
                </a:schemeClr>
              </a:gs>
              <a:gs pos="100000">
                <a:schemeClr val="accent1">
                  <a:alpha val="53998"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dirty="0"/>
              <a:t>The </a:t>
            </a:r>
            <a:r>
              <a:rPr lang="en-US" sz="2000" i="1" dirty="0"/>
              <a:t>CE</a:t>
            </a:r>
            <a:r>
              <a:rPr lang="en-US" sz="2000" dirty="0"/>
              <a:t> is the amount of money for certain that makes the individual exactly indifferent to the risky prospect.</a:t>
            </a: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1143000" y="4419600"/>
            <a:ext cx="6705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Example: Suppose that a guaranteed $25 would make you indifferent to the bet with an expected value of $100. Thus your </a:t>
            </a:r>
            <a:r>
              <a:rPr lang="en-US" sz="2000" i="1"/>
              <a:t>CE</a:t>
            </a:r>
            <a:r>
              <a:rPr lang="en-US" sz="2000"/>
              <a:t> = $25. If C</a:t>
            </a:r>
            <a:r>
              <a:rPr lang="en-US" sz="2000" i="1"/>
              <a:t>E</a:t>
            </a:r>
            <a:r>
              <a:rPr lang="en-US" sz="2000"/>
              <a:t> &lt; </a:t>
            </a:r>
            <a:r>
              <a:rPr lang="en-US" sz="2000" i="1"/>
              <a:t>E(v),</a:t>
            </a:r>
            <a:r>
              <a:rPr lang="en-US" sz="2000"/>
              <a:t> then the individual is </a:t>
            </a:r>
            <a:r>
              <a:rPr lang="en-US" sz="2000" b="1" i="1">
                <a:solidFill>
                  <a:schemeClr val="accent2"/>
                </a:solidFill>
              </a:rPr>
              <a:t>risk averse</a:t>
            </a:r>
            <a:r>
              <a:rPr lang="en-US" sz="2000" i="1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45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</a:t>
            </a:r>
            <a:r>
              <a:rPr lang="en-US" sz="3200" i="1" smtClean="0"/>
              <a:t>CE </a:t>
            </a:r>
            <a:r>
              <a:rPr lang="en-US" sz="3200" smtClean="0"/>
              <a:t>and the Degree of Risk Aversion</a:t>
            </a:r>
          </a:p>
        </p:txBody>
      </p:sp>
      <p:pic>
        <p:nvPicPr>
          <p:cNvPr id="43011" name="Picture 5" descr="CGA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971800"/>
            <a:ext cx="20764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AutoShape 6"/>
          <p:cNvSpPr>
            <a:spLocks noChangeArrowheads="1"/>
          </p:cNvSpPr>
          <p:nvPr/>
        </p:nvSpPr>
        <p:spPr bwMode="auto">
          <a:xfrm>
            <a:off x="2514600" y="2438400"/>
            <a:ext cx="5943600" cy="2667000"/>
          </a:xfrm>
          <a:prstGeom prst="wedgeEllipseCallout">
            <a:avLst>
              <a:gd name="adj1" fmla="val -58171"/>
              <a:gd name="adj2" fmla="val 8870"/>
            </a:avLst>
          </a:prstGeom>
          <a:gradFill rotWithShape="1">
            <a:gsLst>
              <a:gs pos="0">
                <a:schemeClr val="bg1">
                  <a:alpha val="84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/>
              <a:t>The discount factor for risk is the difference between the expected value of the gamble and the CE. My CE is $75. Thus my discount factor is equal to: $100 - $75 = $25. If your CE is $25, then your discount factor is $75. </a:t>
            </a:r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1295400" y="1295400"/>
            <a:ext cx="5486400" cy="701675"/>
          </a:xfrm>
          <a:prstGeom prst="rect">
            <a:avLst/>
          </a:prstGeom>
          <a:gradFill rotWithShape="1">
            <a:gsLst>
              <a:gs pos="0">
                <a:srgbClr val="BBE0E3">
                  <a:alpha val="87000"/>
                </a:srgbClr>
              </a:gs>
              <a:gs pos="100000">
                <a:schemeClr val="bg1">
                  <a:alpha val="67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Book Antiqua" pitchFamily="18" charset="0"/>
              </a:rPr>
              <a:t>Principle: The higher the discount factor, the higher the degree of risk aversion.</a:t>
            </a:r>
          </a:p>
        </p:txBody>
      </p:sp>
    </p:spTree>
    <p:extLst>
      <p:ext uri="{BB962C8B-B14F-4D97-AF65-F5344CB8AC3E}">
        <p14:creationId xmlns:p14="http://schemas.microsoft.com/office/powerpoint/2010/main" val="2069354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The Demand For Insurance</a:t>
            </a:r>
          </a:p>
        </p:txBody>
      </p:sp>
      <p:pic>
        <p:nvPicPr>
          <p:cNvPr id="44035" name="Picture 5" descr="j03993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0"/>
            <a:ext cx="2182813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1600200" y="1295400"/>
            <a:ext cx="6019800" cy="1006475"/>
          </a:xfrm>
          <a:prstGeom prst="rect">
            <a:avLst/>
          </a:prstGeom>
          <a:gradFill rotWithShape="1">
            <a:gsLst>
              <a:gs pos="0">
                <a:srgbClr val="BBE0E3">
                  <a:alpha val="53998"/>
                </a:srgbClr>
              </a:gs>
              <a:gs pos="100000">
                <a:schemeClr val="bg1">
                  <a:alpha val="85999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</a:t>
            </a:r>
            <a:r>
              <a:rPr lang="en-US" sz="2000" dirty="0">
                <a:latin typeface="Book Antiqua" pitchFamily="18" charset="0"/>
              </a:rPr>
              <a:t>Insurance entails the transfer (for a price) of risk from  risk averse individuals or </a:t>
            </a:r>
            <a:r>
              <a:rPr lang="en-US" sz="2000" dirty="0" smtClean="0">
                <a:latin typeface="Book Antiqua" pitchFamily="18" charset="0"/>
              </a:rPr>
              <a:t>firms </a:t>
            </a:r>
            <a:r>
              <a:rPr lang="en-US" sz="2000" dirty="0">
                <a:latin typeface="Book Antiqua" pitchFamily="18" charset="0"/>
              </a:rPr>
              <a:t>to risk </a:t>
            </a:r>
            <a:r>
              <a:rPr lang="en-US" sz="2000" i="1" dirty="0">
                <a:latin typeface="Book Antiqua" pitchFamily="18" charset="0"/>
              </a:rPr>
              <a:t>neutral</a:t>
            </a:r>
            <a:r>
              <a:rPr lang="en-US" sz="2000" dirty="0">
                <a:latin typeface="Book Antiqua" pitchFamily="18" charset="0"/>
              </a:rPr>
              <a:t> insurance companies.</a:t>
            </a:r>
          </a:p>
        </p:txBody>
      </p:sp>
      <p:sp>
        <p:nvSpPr>
          <p:cNvPr id="44037" name="AutoShape 7"/>
          <p:cNvSpPr>
            <a:spLocks noChangeArrowheads="1"/>
          </p:cNvSpPr>
          <p:nvPr/>
        </p:nvSpPr>
        <p:spPr bwMode="auto">
          <a:xfrm>
            <a:off x="2743200" y="2438400"/>
            <a:ext cx="5943600" cy="2667000"/>
          </a:xfrm>
          <a:prstGeom prst="wedgeEllipseCallout">
            <a:avLst>
              <a:gd name="adj1" fmla="val -60148"/>
              <a:gd name="adj2" fmla="val 21431"/>
            </a:avLst>
          </a:prstGeom>
          <a:gradFill rotWithShape="1">
            <a:gsLst>
              <a:gs pos="0">
                <a:schemeClr val="accent1">
                  <a:alpha val="42998"/>
                </a:schemeClr>
              </a:gs>
              <a:gs pos="100000">
                <a:schemeClr val="bg1">
                  <a:alpha val="87000"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/>
              <a:t>Risk pooling allows insurance companies to be risk neutral. An insurance company does not know </a:t>
            </a:r>
            <a:r>
              <a:rPr lang="en-US" sz="2000" i="1"/>
              <a:t>which </a:t>
            </a:r>
            <a:r>
              <a:rPr lang="en-US" sz="2000"/>
              <a:t>homes will catch fire. It can predict </a:t>
            </a:r>
            <a:r>
              <a:rPr lang="en-US" sz="2000" i="1"/>
              <a:t>how many</a:t>
            </a:r>
            <a:r>
              <a:rPr lang="en-US" sz="2000"/>
              <a:t> homes out of 10,000 will catch fire, however.</a:t>
            </a:r>
          </a:p>
        </p:txBody>
      </p:sp>
    </p:spTree>
    <p:extLst>
      <p:ext uri="{BB962C8B-B14F-4D97-AF65-F5344CB8AC3E}">
        <p14:creationId xmlns:p14="http://schemas.microsoft.com/office/powerpoint/2010/main" val="391996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Expected Utility</a:t>
            </a:r>
          </a:p>
        </p:txBody>
      </p:sp>
      <p:pic>
        <p:nvPicPr>
          <p:cNvPr id="45059" name="Picture 5" descr="j04157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971800"/>
            <a:ext cx="180657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AutoShape 6"/>
          <p:cNvSpPr>
            <a:spLocks noChangeArrowheads="1"/>
          </p:cNvSpPr>
          <p:nvPr/>
        </p:nvSpPr>
        <p:spPr bwMode="auto">
          <a:xfrm>
            <a:off x="533400" y="1295400"/>
            <a:ext cx="5562600" cy="3657600"/>
          </a:xfrm>
          <a:prstGeom prst="wedgeEllipseCallout">
            <a:avLst>
              <a:gd name="adj1" fmla="val 67037"/>
              <a:gd name="adj2" fmla="val 25435"/>
            </a:avLst>
          </a:prstGeom>
          <a:gradFill rotWithShape="1">
            <a:gsLst>
              <a:gs pos="0">
                <a:schemeClr val="accent1">
                  <a:alpha val="50998"/>
                </a:schemeClr>
              </a:gs>
              <a:gs pos="100000">
                <a:schemeClr val="bg1">
                  <a:alpha val="73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/>
              <a:t>This is a similar decision making process to expected value—with one big difference. In contrast to the </a:t>
            </a:r>
            <a:r>
              <a:rPr lang="en-US" sz="2000" i="1">
                <a:solidFill>
                  <a:schemeClr val="accent2"/>
                </a:solidFill>
              </a:rPr>
              <a:t>risk neutral</a:t>
            </a:r>
            <a:r>
              <a:rPr lang="en-US" sz="2000"/>
              <a:t> manager, who averages monetary values at each step, the risk averse manager averages </a:t>
            </a:r>
            <a:r>
              <a:rPr lang="en-US" sz="2000" i="1">
                <a:solidFill>
                  <a:schemeClr val="accent2"/>
                </a:solidFill>
              </a:rPr>
              <a:t>expected utilities associated with monetary values.</a:t>
            </a:r>
          </a:p>
        </p:txBody>
      </p:sp>
    </p:spTree>
    <p:extLst>
      <p:ext uri="{BB962C8B-B14F-4D97-AF65-F5344CB8AC3E}">
        <p14:creationId xmlns:p14="http://schemas.microsoft.com/office/powerpoint/2010/main" val="184690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1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1503363"/>
            <a:ext cx="7848600" cy="1973262"/>
          </a:xfrm>
        </p:spPr>
        <p:txBody>
          <a:bodyPr/>
          <a:lstStyle/>
          <a:p>
            <a:pPr eaLnBrk="1" hangingPunct="1"/>
            <a:r>
              <a:rPr lang="en-US" smtClean="0"/>
              <a:t>Managers make risky decisions in a way that maximizes expected utility of the profit outcomes</a:t>
            </a:r>
          </a:p>
        </p:txBody>
      </p:sp>
      <p:sp>
        <p:nvSpPr>
          <p:cNvPr id="473092" name="Rectangle 4"/>
          <p:cNvSpPr>
            <a:spLocks noChangeArrowheads="1"/>
          </p:cNvSpPr>
          <p:nvPr/>
        </p:nvSpPr>
        <p:spPr bwMode="auto">
          <a:xfrm>
            <a:off x="665163" y="3967163"/>
            <a:ext cx="82216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latin typeface="Arial" charset="0"/>
              </a:rPr>
              <a:t>Utility function measures utility associated with a particular level of profit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rgbClr val="AC5E08"/>
                </a:solidFill>
                <a:latin typeface="+mn-lt"/>
              </a:rPr>
              <a:t>Index to measure level of utility received for a given amount of earned profit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519113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Expected Utility Theory</a:t>
            </a:r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998538" y="3160713"/>
          <a:ext cx="74041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1" name="Equation" r:id="rId4" imgW="2984400" imgH="253800" progId="Equation.DSMT4">
                  <p:embed/>
                </p:oleObj>
              </mc:Choice>
              <mc:Fallback>
                <p:oleObj name="Equation" r:id="rId4" imgW="298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3160713"/>
                        <a:ext cx="74041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69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1" grpId="0" build="p" bldLvl="2" autoUpdateAnimBg="0"/>
      <p:bldP spid="473092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65275"/>
            <a:ext cx="7848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Risk averse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If faced with two risky decisions with equal expected profits, the less risky decision is chosen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Risk loving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Expected profits are equal &amp; the more risky decision is chosen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Risk neutral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Indifferent between risky decisions that have equal expected profit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520700"/>
            <a:ext cx="8248650" cy="838200"/>
          </a:xfrm>
        </p:spPr>
        <p:txBody>
          <a:bodyPr/>
          <a:lstStyle/>
          <a:p>
            <a:pPr eaLnBrk="1" hangingPunct="1"/>
            <a:r>
              <a:rPr lang="en-US" smtClean="0"/>
              <a:t>Manager’s Attitude Toward Risk</a:t>
            </a:r>
          </a:p>
        </p:txBody>
      </p:sp>
    </p:spTree>
    <p:extLst>
      <p:ext uri="{BB962C8B-B14F-4D97-AF65-F5344CB8AC3E}">
        <p14:creationId xmlns:p14="http://schemas.microsoft.com/office/powerpoint/2010/main" val="1900420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9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1" y="2157413"/>
            <a:ext cx="40005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 bwMode="auto">
          <a:xfrm>
            <a:off x="2895601" y="933450"/>
            <a:ext cx="4533899" cy="2533650"/>
          </a:xfrm>
          <a:prstGeom prst="wedgeEllipseCallout">
            <a:avLst>
              <a:gd name="adj1" fmla="val -65371"/>
              <a:gd name="adj2" fmla="val 5807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The game of roulette is subject to risk. The return on investment in R &amp; D is subject to uncertainty.</a:t>
            </a:r>
          </a:p>
        </p:txBody>
      </p:sp>
    </p:spTree>
    <p:extLst>
      <p:ext uri="{BB962C8B-B14F-4D97-AF65-F5344CB8AC3E}">
        <p14:creationId xmlns:p14="http://schemas.microsoft.com/office/powerpoint/2010/main" val="24282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520700"/>
            <a:ext cx="8248650" cy="838200"/>
          </a:xfrm>
        </p:spPr>
        <p:txBody>
          <a:bodyPr/>
          <a:lstStyle/>
          <a:p>
            <a:pPr eaLnBrk="1" hangingPunct="1"/>
            <a:r>
              <a:rPr lang="en-US" smtClean="0"/>
              <a:t>Manager’s Attitude Toward Risk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65275"/>
            <a:ext cx="7848600" cy="1357313"/>
          </a:xfrm>
        </p:spPr>
        <p:txBody>
          <a:bodyPr/>
          <a:lstStyle/>
          <a:p>
            <a:pPr eaLnBrk="1" hangingPunct="1"/>
            <a:r>
              <a:rPr lang="en-US" smtClean="0"/>
              <a:t>Determined by the manager’s marginal utility of profit:</a:t>
            </a:r>
          </a:p>
        </p:txBody>
      </p:sp>
      <p:sp>
        <p:nvSpPr>
          <p:cNvPr id="474118" name="Rectangle 6"/>
          <p:cNvSpPr>
            <a:spLocks noChangeArrowheads="1"/>
          </p:cNvSpPr>
          <p:nvPr/>
        </p:nvSpPr>
        <p:spPr bwMode="auto">
          <a:xfrm>
            <a:off x="922338" y="3946525"/>
            <a:ext cx="78486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Arial" charset="0"/>
              </a:rPr>
              <a:t>Marginal utility (slope of utility curve) determines attitude toward risk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2392363" y="2765425"/>
          <a:ext cx="44545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5" name="Equation" r:id="rId4" imgW="1396800" imgH="241200" progId="Equation.DSMT4">
                  <p:embed/>
                </p:oleObj>
              </mc:Choice>
              <mc:Fallback>
                <p:oleObj name="Equation" r:id="rId4" imgW="1396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3" y="2765425"/>
                        <a:ext cx="445452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82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build="p" bldLvl="2" autoUpdateAnimBg="0"/>
      <p:bldP spid="474118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65275"/>
            <a:ext cx="7848600" cy="48768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mtClean="0"/>
              <a:t>Can relate to marginal utility of profit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Diminishing </a:t>
            </a:r>
            <a:r>
              <a:rPr lang="en-US" b="1" i="1" smtClean="0">
                <a:latin typeface="Times New Roman" pitchFamily="18" charset="0"/>
              </a:rPr>
              <a:t>MU</a:t>
            </a:r>
            <a:r>
              <a:rPr lang="en-US" b="1" i="1" baseline="-25000" smtClean="0">
                <a:latin typeface="Times New Roman" pitchFamily="18" charset="0"/>
              </a:rPr>
              <a:t>profit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mtClean="0"/>
              <a:t>Risk averse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Increasing </a:t>
            </a:r>
            <a:r>
              <a:rPr lang="en-US" b="1" i="1" smtClean="0">
                <a:latin typeface="Times New Roman" pitchFamily="18" charset="0"/>
              </a:rPr>
              <a:t>MU</a:t>
            </a:r>
            <a:r>
              <a:rPr lang="en-US" b="1" i="1" baseline="-25000" smtClean="0">
                <a:latin typeface="Times New Roman" pitchFamily="18" charset="0"/>
              </a:rPr>
              <a:t>profit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mtClean="0"/>
              <a:t>Risk loving</a:t>
            </a:r>
          </a:p>
          <a:p>
            <a:pPr eaLnBrk="1" hangingPunct="1">
              <a:lnSpc>
                <a:spcPct val="130000"/>
              </a:lnSpc>
            </a:pPr>
            <a:r>
              <a:rPr lang="en-US" smtClean="0"/>
              <a:t>Constant </a:t>
            </a:r>
            <a:r>
              <a:rPr lang="en-US" b="1" i="1" smtClean="0">
                <a:latin typeface="Times New Roman" pitchFamily="18" charset="0"/>
              </a:rPr>
              <a:t>MU</a:t>
            </a:r>
            <a:r>
              <a:rPr lang="en-US" b="1" i="1" baseline="-25000" smtClean="0">
                <a:latin typeface="Times New Roman" pitchFamily="18" charset="0"/>
              </a:rPr>
              <a:t>profit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mtClean="0"/>
              <a:t>Risk neutral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520700"/>
            <a:ext cx="8248650" cy="838200"/>
          </a:xfrm>
        </p:spPr>
        <p:txBody>
          <a:bodyPr/>
          <a:lstStyle/>
          <a:p>
            <a:pPr eaLnBrk="1" hangingPunct="1"/>
            <a:r>
              <a:rPr lang="en-US" smtClean="0"/>
              <a:t>Manager’s Attitude Toward Risk</a:t>
            </a:r>
          </a:p>
        </p:txBody>
      </p:sp>
    </p:spTree>
    <p:extLst>
      <p:ext uri="{BB962C8B-B14F-4D97-AF65-F5344CB8AC3E}">
        <p14:creationId xmlns:p14="http://schemas.microsoft.com/office/powerpoint/2010/main" val="143660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7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7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7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7" grpId="0" build="p" bldLvl="2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547688"/>
            <a:ext cx="7620000" cy="838200"/>
          </a:xfrm>
        </p:spPr>
        <p:txBody>
          <a:bodyPr/>
          <a:lstStyle/>
          <a:p>
            <a:pPr eaLnBrk="1" hangingPunct="1"/>
            <a:r>
              <a:rPr lang="en-US" smtClean="0"/>
              <a:t>Expected Utility of Profits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65275"/>
            <a:ext cx="7848600" cy="4876800"/>
          </a:xfrm>
        </p:spPr>
        <p:txBody>
          <a:bodyPr/>
          <a:lstStyle/>
          <a:p>
            <a:pPr eaLnBrk="1" hangingPunct="1"/>
            <a:r>
              <a:rPr lang="en-US" sz="3000" smtClean="0"/>
              <a:t>According to expected utility theory, decisions are made to maximize the manager’s expected utility of profits</a:t>
            </a:r>
          </a:p>
          <a:p>
            <a:pPr eaLnBrk="1" hangingPunct="1"/>
            <a:r>
              <a:rPr lang="en-US" sz="3000" smtClean="0"/>
              <a:t>Such decisions reflect risk-taking attitude</a:t>
            </a:r>
          </a:p>
          <a:p>
            <a:pPr lvl="1" eaLnBrk="1" hangingPunct="1"/>
            <a:r>
              <a:rPr lang="en-US" sz="2600" smtClean="0"/>
              <a:t>Generally differ from those reached by decision rules that do not consider risk</a:t>
            </a:r>
          </a:p>
          <a:p>
            <a:pPr lvl="1" eaLnBrk="1" hangingPunct="1"/>
            <a:r>
              <a:rPr lang="en-US" sz="2600" smtClean="0"/>
              <a:t>For a risk-neutral manager, decisions are identical under maximization of expected utility or maximization of expected profit</a:t>
            </a:r>
          </a:p>
        </p:txBody>
      </p:sp>
    </p:spTree>
    <p:extLst>
      <p:ext uri="{BB962C8B-B14F-4D97-AF65-F5344CB8AC3E}">
        <p14:creationId xmlns:p14="http://schemas.microsoft.com/office/powerpoint/2010/main" val="3324560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3" grpId="0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7838"/>
            <a:ext cx="7672388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smtClean="0"/>
              <a:t>Manager’s Attitude Toward Risk   </a:t>
            </a:r>
            <a:r>
              <a:rPr lang="en-US" sz="3300" smtClean="0"/>
              <a:t>(Figure 15.5)</a:t>
            </a:r>
          </a:p>
        </p:txBody>
      </p:sp>
      <p:pic>
        <p:nvPicPr>
          <p:cNvPr id="28675" name="Picture 15" descr="Fig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2228850"/>
            <a:ext cx="6804025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8224" name="Picture 16" descr="Fig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2359025"/>
            <a:ext cx="3503613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8225" name="Picture 17" descr="Fig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2555875"/>
            <a:ext cx="27209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8226" name="Picture 18" descr="Fig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3792538"/>
            <a:ext cx="1152525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894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7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7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6" descr="Fig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8213"/>
            <a:ext cx="6865938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5393" name="Picture 17" descr="Fig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2614613"/>
            <a:ext cx="32226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5394" name="Picture 18" descr="Fig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140075"/>
            <a:ext cx="27527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5395" name="Picture 19" descr="Fig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4386263"/>
            <a:ext cx="11938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7838"/>
            <a:ext cx="7672388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smtClean="0"/>
              <a:t>Manager’s Attitude Toward Risk   </a:t>
            </a:r>
            <a:r>
              <a:rPr lang="en-US" sz="3300" smtClean="0"/>
              <a:t>(Figure 15.5)</a:t>
            </a:r>
          </a:p>
        </p:txBody>
      </p:sp>
    </p:spTree>
    <p:extLst>
      <p:ext uri="{BB962C8B-B14F-4D97-AF65-F5344CB8AC3E}">
        <p14:creationId xmlns:p14="http://schemas.microsoft.com/office/powerpoint/2010/main" val="163017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8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8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Fig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282825"/>
            <a:ext cx="7112000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6412" name="Picture 12" descr="Fig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2368550"/>
            <a:ext cx="310515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6413" name="Picture 13" descr="Fig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3" y="3295650"/>
            <a:ext cx="2674937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6414" name="Picture 14" descr="Fig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4579938"/>
            <a:ext cx="1135063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7838"/>
            <a:ext cx="7672388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smtClean="0"/>
              <a:t>Manager’s Attitude Toward Risk   </a:t>
            </a:r>
            <a:r>
              <a:rPr lang="en-US" sz="3300" smtClean="0"/>
              <a:t>(Figure 15.5)</a:t>
            </a:r>
          </a:p>
        </p:txBody>
      </p:sp>
    </p:spTree>
    <p:extLst>
      <p:ext uri="{BB962C8B-B14F-4D97-AF65-F5344CB8AC3E}">
        <p14:creationId xmlns:p14="http://schemas.microsoft.com/office/powerpoint/2010/main" val="414644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8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8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w0052-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133600"/>
            <a:ext cx="64770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 Risk Averse Wildcatter</a:t>
            </a:r>
          </a:p>
        </p:txBody>
      </p:sp>
      <p:pic>
        <p:nvPicPr>
          <p:cNvPr id="46085" name="Picture 7" descr="j028404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9988" y="539750"/>
            <a:ext cx="8096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57275" y="1320800"/>
            <a:ext cx="302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U($600) = 100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U (-$200)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4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Expected Utility: How It Works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914400" y="1371600"/>
            <a:ext cx="74676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The decision maker first attaches a utility value to each possible monetary outcome.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The worst monetary outcome is assigned a value of zero; the best monetary outcome must have a  greater than zero—but that is the only requirement.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/>
              <a:t>Our wildcatter assigns a value of 0 to the worst outcome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(-$</a:t>
            </a:r>
            <a:r>
              <a:rPr lang="en-US" sz="2400" dirty="0"/>
              <a:t>200) and a value of 100 to the best outcome ($600). Thus the expected utility of drilling is given by:</a:t>
            </a:r>
            <a:br>
              <a:rPr lang="en-US" sz="24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6146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324382"/>
              </p:ext>
            </p:extLst>
          </p:nvPr>
        </p:nvGraphicFramePr>
        <p:xfrm>
          <a:off x="2628900" y="5008979"/>
          <a:ext cx="40386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9" name="Equation" r:id="rId3" imgW="2209680" imgH="431640" progId="Equation.3">
                  <p:embed/>
                </p:oleObj>
              </mc:Choice>
              <mc:Fallback>
                <p:oleObj name="Equation" r:id="rId3" imgW="2209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5008979"/>
                        <a:ext cx="4038600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938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Expected Utility: How It Works-Continued</a:t>
            </a:r>
          </a:p>
        </p:txBody>
      </p:sp>
      <p:pic>
        <p:nvPicPr>
          <p:cNvPr id="47107" name="Picture 5" descr="j02899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18510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AutoShape 6"/>
          <p:cNvSpPr>
            <a:spLocks noChangeArrowheads="1"/>
          </p:cNvSpPr>
          <p:nvPr/>
        </p:nvSpPr>
        <p:spPr bwMode="auto">
          <a:xfrm>
            <a:off x="2438400" y="1295400"/>
            <a:ext cx="5867400" cy="1905000"/>
          </a:xfrm>
          <a:prstGeom prst="wedgeEllipseCallout">
            <a:avLst>
              <a:gd name="adj1" fmla="val -57060"/>
              <a:gd name="adj2" fmla="val 62750"/>
            </a:avLst>
          </a:prstGeom>
          <a:gradFill rotWithShape="1">
            <a:gsLst>
              <a:gs pos="0">
                <a:schemeClr val="bg1">
                  <a:alpha val="71001"/>
                </a:schemeClr>
              </a:gs>
              <a:gs pos="100000">
                <a:schemeClr val="accent1">
                  <a:alpha val="62000"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/>
              <a:t>Now I must compare the expected utility of drilling with the expected utility of not drilling—that is </a:t>
            </a:r>
            <a:r>
              <a:rPr lang="en-US" sz="2000" i="1"/>
              <a:t>U</a:t>
            </a:r>
            <a:r>
              <a:rPr lang="en-US" sz="2000"/>
              <a:t>(0). How do I find that?</a:t>
            </a: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2895600" y="3581400"/>
            <a:ext cx="6019800" cy="1006475"/>
          </a:xfrm>
          <a:prstGeom prst="rect">
            <a:avLst/>
          </a:prstGeom>
          <a:gradFill rotWithShape="1">
            <a:gsLst>
              <a:gs pos="0">
                <a:srgbClr val="F7F5A9">
                  <a:alpha val="59000"/>
                </a:srgbClr>
              </a:gs>
              <a:gs pos="100000">
                <a:schemeClr val="bg1">
                  <a:alpha val="81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Principle: To find U(0), compare $0 for certain with a gamble offering $600 thousand (with probability </a:t>
            </a:r>
            <a:r>
              <a:rPr lang="en-US" sz="2000" i="1"/>
              <a:t>p</a:t>
            </a:r>
            <a:r>
              <a:rPr lang="en-US" sz="2000"/>
              <a:t>) and -$200 thousand (with probability 1 – </a:t>
            </a:r>
            <a:r>
              <a:rPr lang="en-US" sz="2000" i="1"/>
              <a:t>p</a:t>
            </a:r>
            <a:r>
              <a:rPr lang="en-US" sz="2000"/>
              <a:t>). </a:t>
            </a:r>
            <a:endParaRPr lang="en-US" sz="2000" i="1"/>
          </a:p>
        </p:txBody>
      </p:sp>
      <p:sp>
        <p:nvSpPr>
          <p:cNvPr id="47110" name="Text Box 8"/>
          <p:cNvSpPr txBox="1">
            <a:spLocks noChangeArrowheads="1"/>
          </p:cNvSpPr>
          <p:nvPr/>
        </p:nvSpPr>
        <p:spPr bwMode="auto">
          <a:xfrm>
            <a:off x="685800" y="4953000"/>
            <a:ext cx="77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The wildcatter finds his preference for $0 by finding the probability </a:t>
            </a:r>
            <a:r>
              <a:rPr lang="en-US" sz="2000" i="1" dirty="0"/>
              <a:t>p </a:t>
            </a:r>
            <a:r>
              <a:rPr lang="en-US" sz="2000" dirty="0"/>
              <a:t>that leaves him </a:t>
            </a:r>
            <a:r>
              <a:rPr lang="en-US" sz="2000" b="1" dirty="0">
                <a:solidFill>
                  <a:srgbClr val="FF0000"/>
                </a:solidFill>
              </a:rPr>
              <a:t>indifferent </a:t>
            </a:r>
            <a:r>
              <a:rPr lang="en-US" sz="2000" dirty="0"/>
              <a:t>to the options of $0 and the gamble (drilling).</a:t>
            </a:r>
          </a:p>
        </p:txBody>
      </p:sp>
    </p:spTree>
    <p:extLst>
      <p:ext uri="{BB962C8B-B14F-4D97-AF65-F5344CB8AC3E}">
        <p14:creationId xmlns:p14="http://schemas.microsoft.com/office/powerpoint/2010/main" val="76993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5" descr="j02899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1000"/>
            <a:ext cx="16462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AutoShape 6"/>
          <p:cNvSpPr>
            <a:spLocks noChangeArrowheads="1"/>
          </p:cNvSpPr>
          <p:nvPr/>
        </p:nvSpPr>
        <p:spPr bwMode="auto">
          <a:xfrm>
            <a:off x="3429000" y="304800"/>
            <a:ext cx="5105400" cy="2514600"/>
          </a:xfrm>
          <a:prstGeom prst="wedgeEllipseCallout">
            <a:avLst>
              <a:gd name="adj1" fmla="val -73009"/>
              <a:gd name="adj2" fmla="val 13005"/>
            </a:avLst>
          </a:prstGeom>
          <a:gradFill rotWithShape="1">
            <a:gsLst>
              <a:gs pos="0">
                <a:schemeClr val="bg1">
                  <a:alpha val="64998"/>
                </a:schemeClr>
              </a:gs>
              <a:gs pos="100000">
                <a:srgbClr val="F7F5A9">
                  <a:alpha val="57001"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2000"/>
              <a:t>I find my preference for  $0 by finding the probability </a:t>
            </a:r>
            <a:r>
              <a:rPr lang="en-US" sz="2000" i="1"/>
              <a:t>p </a:t>
            </a:r>
            <a:r>
              <a:rPr lang="en-US" sz="2000"/>
              <a:t>that leaves me indifferent to the options of $0 and the gamble (drilling). Say I have determined it is </a:t>
            </a:r>
            <a:r>
              <a:rPr lang="en-US" sz="2000" b="1"/>
              <a:t>0.5.</a:t>
            </a:r>
          </a:p>
          <a:p>
            <a:pPr algn="ctr"/>
            <a:endParaRPr lang="en-US" sz="2000"/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1524000" y="3048000"/>
            <a:ext cx="670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Then the expected utility of the 50-50 gamble is equal to:</a:t>
            </a:r>
          </a:p>
        </p:txBody>
      </p:sp>
      <p:graphicFrame>
        <p:nvGraphicFramePr>
          <p:cNvPr id="7170" name="Object 8"/>
          <p:cNvGraphicFramePr>
            <a:graphicFrameLocks noChangeAspect="1"/>
          </p:cNvGraphicFramePr>
          <p:nvPr/>
        </p:nvGraphicFramePr>
        <p:xfrm>
          <a:off x="1143000" y="3657600"/>
          <a:ext cx="73914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3" name="Equation" r:id="rId4" imgW="3873240" imgH="203040" progId="Equation.3">
                  <p:embed/>
                </p:oleObj>
              </mc:Choice>
              <mc:Fallback>
                <p:oleObj name="Equation" r:id="rId4" imgW="3873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57600"/>
                        <a:ext cx="73914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2057400" y="54864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Should the wildcatter drill?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1447800" y="4267200"/>
            <a:ext cx="6019800" cy="1006475"/>
          </a:xfrm>
          <a:prstGeom prst="rect">
            <a:avLst/>
          </a:prstGeom>
          <a:gradFill rotWithShape="1">
            <a:gsLst>
              <a:gs pos="0">
                <a:schemeClr val="bg1">
                  <a:alpha val="64998"/>
                </a:schemeClr>
              </a:gs>
              <a:gs pos="100000">
                <a:srgbClr val="BBE0E3">
                  <a:alpha val="57001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Book Antiqua" pitchFamily="18" charset="0"/>
              </a:rPr>
              <a:t>Expected utility rule:</a:t>
            </a:r>
            <a:r>
              <a:rPr lang="en-US" sz="2000">
                <a:latin typeface="Book Antiqua" pitchFamily="18" charset="0"/>
              </a:rPr>
              <a:t> The decision maker should choose the course of action that maximizes his or her expected utility.</a:t>
            </a:r>
          </a:p>
        </p:txBody>
      </p:sp>
    </p:spTree>
    <p:extLst>
      <p:ext uri="{BB962C8B-B14F-4D97-AF65-F5344CB8AC3E}">
        <p14:creationId xmlns:p14="http://schemas.microsoft.com/office/powerpoint/2010/main" val="187382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Analyzing the Problem—Preliminary Steps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Listing the available alternatives, not only for direct action but also for gathering information on which to base later action;</a:t>
            </a:r>
          </a:p>
          <a:p>
            <a:pPr eaLnBrk="1" hangingPunct="1"/>
            <a:r>
              <a:rPr lang="en-US" sz="2400" smtClean="0"/>
              <a:t>Listing the outcomes that can possibly occur (these depend on chance events as well as on the decision maker’s own actions);</a:t>
            </a:r>
          </a:p>
          <a:p>
            <a:pPr eaLnBrk="1" hangingPunct="1"/>
            <a:r>
              <a:rPr lang="en-US" sz="2400" smtClean="0"/>
              <a:t>Evaluating the chances that any uncertain outcome will occur; and</a:t>
            </a:r>
          </a:p>
          <a:p>
            <a:pPr eaLnBrk="1" hangingPunct="1"/>
            <a:r>
              <a:rPr lang="en-US" sz="2400" smtClean="0"/>
              <a:t>Deciding how well the decision maker likes each outcome.</a:t>
            </a:r>
          </a:p>
        </p:txBody>
      </p:sp>
    </p:spTree>
    <p:extLst>
      <p:ext uri="{BB962C8B-B14F-4D97-AF65-F5344CB8AC3E}">
        <p14:creationId xmlns:p14="http://schemas.microsoft.com/office/powerpoint/2010/main" val="598594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w0054-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57200"/>
            <a:ext cx="5943600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111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87351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Notes </a:t>
            </a:r>
            <a:r>
              <a:rPr lang="en-US" sz="3600" dirty="0" smtClean="0"/>
              <a:t>on Preceding Figure</a:t>
            </a:r>
            <a:endParaRPr lang="en-US" sz="3600" dirty="0" smtClean="0"/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001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The utility curve gives us the “certainty equivalent” of a bet with a given expected value.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The </a:t>
            </a:r>
            <a:r>
              <a:rPr lang="en-US" sz="2000" i="1" dirty="0"/>
              <a:t>CE</a:t>
            </a:r>
            <a:r>
              <a:rPr lang="en-US" sz="2000" dirty="0"/>
              <a:t> of a bet with an expected value of $200 thousand is $0. That is, the certainty of obtaining $0 and a bet with an expected value of $200 thousand have the </a:t>
            </a:r>
            <a:r>
              <a:rPr lang="en-US" sz="2000" i="1" dirty="0">
                <a:solidFill>
                  <a:schemeClr val="accent2"/>
                </a:solidFill>
              </a:rPr>
              <a:t>same expected utility</a:t>
            </a:r>
            <a:r>
              <a:rPr lang="en-US" sz="2000" dirty="0"/>
              <a:t> (50).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A </a:t>
            </a:r>
            <a:r>
              <a:rPr lang="en-US" sz="2000" i="1" dirty="0">
                <a:solidFill>
                  <a:schemeClr val="accent2"/>
                </a:solidFill>
              </a:rPr>
              <a:t>concave</a:t>
            </a:r>
            <a:r>
              <a:rPr lang="en-US" sz="2000" dirty="0"/>
              <a:t> utility curve means the decision maker is risk averse—that is, there is a discount due to risk equal to </a:t>
            </a:r>
            <a:r>
              <a:rPr lang="en-US" sz="2000" i="1" dirty="0"/>
              <a:t>E(v) – CE</a:t>
            </a:r>
            <a:r>
              <a:rPr lang="en-US" sz="2000" dirty="0"/>
              <a:t> ($200 thousand in the example above).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A </a:t>
            </a:r>
            <a:r>
              <a:rPr lang="en-US" sz="2000" dirty="0">
                <a:solidFill>
                  <a:schemeClr val="accent2"/>
                </a:solidFill>
              </a:rPr>
              <a:t>risk-neutral </a:t>
            </a:r>
            <a:r>
              <a:rPr lang="en-US" sz="2000" dirty="0"/>
              <a:t>decision maker is guided by expected value—there </a:t>
            </a:r>
            <a:r>
              <a:rPr lang="en-US" sz="2000" dirty="0" smtClean="0"/>
              <a:t>is </a:t>
            </a:r>
            <a:r>
              <a:rPr lang="en-US" sz="2000" dirty="0"/>
              <a:t>no discount for risk so that the </a:t>
            </a:r>
            <a:r>
              <a:rPr lang="en-US" sz="2000" i="1" dirty="0">
                <a:solidFill>
                  <a:schemeClr val="accent2"/>
                </a:solidFill>
              </a:rPr>
              <a:t>utility curve is linear</a:t>
            </a:r>
            <a:r>
              <a:rPr lang="en-US" sz="2000" dirty="0"/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A </a:t>
            </a:r>
            <a:r>
              <a:rPr lang="en-US" sz="2000" dirty="0">
                <a:solidFill>
                  <a:schemeClr val="accent2"/>
                </a:solidFill>
              </a:rPr>
              <a:t>risk lover</a:t>
            </a:r>
            <a:r>
              <a:rPr lang="en-US" sz="2000" dirty="0"/>
              <a:t> has a </a:t>
            </a:r>
            <a:r>
              <a:rPr lang="en-US" sz="2000" i="1" dirty="0"/>
              <a:t>convex utility curve</a:t>
            </a:r>
            <a:r>
              <a:rPr lang="en-US" sz="2000" dirty="0"/>
              <a:t>.</a:t>
            </a:r>
          </a:p>
        </p:txBody>
      </p:sp>
      <p:pic>
        <p:nvPicPr>
          <p:cNvPr id="49156" name="Picture 6" descr="j030341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41313"/>
            <a:ext cx="12192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47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smtClean="0"/>
              <a:t>Experiments</a:t>
            </a:r>
          </a:p>
        </p:txBody>
      </p:sp>
      <p:pic>
        <p:nvPicPr>
          <p:cNvPr id="15363" name="Picture 3" descr="j02875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2787" y="2952750"/>
            <a:ext cx="1774825" cy="2736850"/>
          </a:xfrm>
          <a:noFill/>
        </p:spPr>
      </p:pic>
      <p:graphicFrame>
        <p:nvGraphicFramePr>
          <p:cNvPr id="6174" name="Group 30"/>
          <p:cNvGraphicFramePr>
            <a:graphicFrameLocks noGrp="1"/>
          </p:cNvGraphicFramePr>
          <p:nvPr>
            <p:ph sz="half" idx="2"/>
          </p:nvPr>
        </p:nvGraphicFramePr>
        <p:xfrm>
          <a:off x="2971800" y="2362200"/>
          <a:ext cx="5867400" cy="3550921"/>
        </p:xfrm>
        <a:graphic>
          <a:graphicData uri="http://schemas.openxmlformats.org/drawingml/2006/table">
            <a:tbl>
              <a:tblPr/>
              <a:tblGrid>
                <a:gridCol w="2743200"/>
                <a:gridCol w="3124200"/>
              </a:tblGrid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Experiment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Experimental Outcomes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Toss a coin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Head, tail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Select a part for inspection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Defective, nondefective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Conduct a sales call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Purchase, no purchase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Roll a die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1, 2, 3, 4, 5, 6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Play a football game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Win, lose, tie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600200" y="438150"/>
            <a:ext cx="2667000" cy="2286000"/>
          </a:xfrm>
          <a:prstGeom prst="wedgeEllipseCallout">
            <a:avLst>
              <a:gd name="adj1" fmla="val -45238"/>
              <a:gd name="adj2" fmla="val 88819"/>
            </a:avLst>
          </a:prstGeom>
          <a:gradFill rotWithShape="1">
            <a:gsLst>
              <a:gs pos="0">
                <a:schemeClr val="accent1">
                  <a:alpha val="46999"/>
                </a:schemeClr>
              </a:gs>
              <a:gs pos="100000">
                <a:schemeClr val="bg1">
                  <a:alpha val="60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/>
              <a:t>These are processes that generate well-defined outcomes</a:t>
            </a:r>
          </a:p>
        </p:txBody>
      </p:sp>
    </p:spTree>
    <p:extLst>
      <p:ext uri="{BB962C8B-B14F-4D97-AF65-F5344CB8AC3E}">
        <p14:creationId xmlns:p14="http://schemas.microsoft.com/office/powerpoint/2010/main" val="141326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j0188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20653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2971800" y="457200"/>
            <a:ext cx="4953000" cy="1981200"/>
          </a:xfrm>
          <a:prstGeom prst="wedgeEllipseCallout">
            <a:avLst>
              <a:gd name="adj1" fmla="val -61699"/>
              <a:gd name="adj2" fmla="val 33574"/>
            </a:avLst>
          </a:prstGeom>
          <a:gradFill rotWithShape="1">
            <a:gsLst>
              <a:gs pos="0">
                <a:schemeClr val="accent1">
                  <a:alpha val="54999"/>
                </a:schemeClr>
              </a:gs>
              <a:gs pos="100000">
                <a:schemeClr val="bg1">
                  <a:alpha val="60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/>
              <a:t>Probability is a </a:t>
            </a:r>
            <a:r>
              <a:rPr lang="en-US" sz="2400" b="1"/>
              <a:t>numerical measure</a:t>
            </a:r>
            <a:r>
              <a:rPr lang="en-US" sz="2400"/>
              <a:t> of the likelihood of an event occurring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04800" y="47244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Probability: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905000" y="5029200"/>
            <a:ext cx="632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V="1">
            <a:off x="19050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82296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752600" y="42672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8001000" y="42672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1.0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5105400" y="4876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800600" y="44196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0.5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V="1">
            <a:off x="5105400" y="5334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352800" y="5791200"/>
            <a:ext cx="502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/>
              <a:t>The occurrence of the event is just </a:t>
            </a:r>
            <a:br>
              <a:rPr lang="en-US" sz="2000"/>
            </a:br>
            <a:r>
              <a:rPr lang="en-US" sz="2000"/>
              <a:t>as likely as it is unlikely</a:t>
            </a:r>
          </a:p>
        </p:txBody>
      </p:sp>
    </p:spTree>
    <p:extLst>
      <p:ext uri="{BB962C8B-B14F-4D97-AF65-F5344CB8AC3E}">
        <p14:creationId xmlns:p14="http://schemas.microsoft.com/office/powerpoint/2010/main" val="179645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j04140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895600"/>
            <a:ext cx="3962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381000" y="914400"/>
            <a:ext cx="5029200" cy="2895600"/>
          </a:xfrm>
          <a:prstGeom prst="wedgeEllipseCallout">
            <a:avLst>
              <a:gd name="adj1" fmla="val 84630"/>
              <a:gd name="adj2" fmla="val 4841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/>
              <a:t>Unfortunately, business experiments are </a:t>
            </a:r>
            <a:r>
              <a:rPr lang="en-US" sz="2000" i="1">
                <a:solidFill>
                  <a:schemeClr val="accent2"/>
                </a:solidFill>
              </a:rPr>
              <a:t>rarely repeatable</a:t>
            </a:r>
            <a:r>
              <a:rPr lang="en-US" sz="2000"/>
              <a:t>. We cannot introduce a new product 1,000 times and measure the frequency with which it  succeeds—can we?</a:t>
            </a:r>
          </a:p>
        </p:txBody>
      </p:sp>
    </p:spTree>
    <p:extLst>
      <p:ext uri="{BB962C8B-B14F-4D97-AF65-F5344CB8AC3E}">
        <p14:creationId xmlns:p14="http://schemas.microsoft.com/office/powerpoint/2010/main" val="4215962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Objective versus Subjective Probabilities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Repeatable experiments (tossing a die, flipping a coin) generate </a:t>
            </a:r>
            <a:r>
              <a:rPr lang="en-US" i="1" smtClean="0">
                <a:solidFill>
                  <a:schemeClr val="accent2"/>
                </a:solidFill>
              </a:rPr>
              <a:t>objective</a:t>
            </a:r>
            <a:r>
              <a:rPr lang="en-US" smtClean="0"/>
              <a:t> probabilities.</a:t>
            </a:r>
          </a:p>
          <a:p>
            <a:pPr eaLnBrk="1" hangingPunct="1"/>
            <a:r>
              <a:rPr lang="en-US" smtClean="0"/>
              <a:t>Non-repeatable experiments necessarily involve assigning hypothetical or </a:t>
            </a:r>
            <a:r>
              <a:rPr lang="en-US" i="1" smtClean="0"/>
              <a:t>subjective</a:t>
            </a:r>
            <a:r>
              <a:rPr lang="en-US" smtClean="0"/>
              <a:t> probabilities to particular outcomes.</a:t>
            </a:r>
          </a:p>
        </p:txBody>
      </p:sp>
    </p:spTree>
    <p:extLst>
      <p:ext uri="{BB962C8B-B14F-4D97-AF65-F5344CB8AC3E}">
        <p14:creationId xmlns:p14="http://schemas.microsoft.com/office/powerpoint/2010/main" val="283872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omas 10e PPT template">
  <a:themeElements>
    <a:clrScheme name="Thomas 10e PP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omas 10e PP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omas 10e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mas 10e PP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mas 10e PP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mas 10e PP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mas 10e PP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omas 10e PP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omas 10e PP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omas 10e PP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omas 10e PP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omas 10e PP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omas 10e PP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omas 10e PP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10e Theme</Template>
  <TotalTime>6456</TotalTime>
  <Words>2135</Words>
  <Application>Microsoft Office PowerPoint</Application>
  <PresentationFormat>On-screen Show (4:3)</PresentationFormat>
  <Paragraphs>232</Paragraphs>
  <Slides>51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10e Theme</vt:lpstr>
      <vt:lpstr>Thomas 10e PPT template</vt:lpstr>
      <vt:lpstr>Equation</vt:lpstr>
      <vt:lpstr>Chapter 15:  Decisions Under Risk and Uncertainty</vt:lpstr>
      <vt:lpstr>PowerPoint Presentation</vt:lpstr>
      <vt:lpstr>Risk vs. Uncertainty</vt:lpstr>
      <vt:lpstr>PowerPoint Presentation</vt:lpstr>
      <vt:lpstr>Analyzing the Problem—Preliminary Steps</vt:lpstr>
      <vt:lpstr>Experiments</vt:lpstr>
      <vt:lpstr>PowerPoint Presentation</vt:lpstr>
      <vt:lpstr>PowerPoint Presentation</vt:lpstr>
      <vt:lpstr>Objective versus Subjective Probabilities</vt:lpstr>
      <vt:lpstr>PowerPoint Presentation</vt:lpstr>
      <vt:lpstr>Measuring Risk with    Probability Distributions</vt:lpstr>
      <vt:lpstr>Probability Distribution for Sales (Figure 15.1)</vt:lpstr>
      <vt:lpstr>Expected Value</vt:lpstr>
      <vt:lpstr>Expected Value</vt:lpstr>
      <vt:lpstr>(Subjective) Probability Distribution for a New Product Launch</vt:lpstr>
      <vt:lpstr>Computing Expected Value or E(v)</vt:lpstr>
      <vt:lpstr>The Wildcatters Drilling Problem</vt:lpstr>
      <vt:lpstr>The Expected Value Criterion</vt:lpstr>
      <vt:lpstr>Good Decision, Bad Outcome</vt:lpstr>
      <vt:lpstr>PowerPoint Presentation</vt:lpstr>
      <vt:lpstr>Variance</vt:lpstr>
      <vt:lpstr>Identical Means but Different Variances (Figure 15.2)</vt:lpstr>
      <vt:lpstr>Standard Deviation</vt:lpstr>
      <vt:lpstr>Probability Distributions with Different Variances   (Figure 15.3)</vt:lpstr>
      <vt:lpstr>Coefficient of Variation</vt:lpstr>
      <vt:lpstr>Decisions Under Risk</vt:lpstr>
      <vt:lpstr>Summary of Decision Rules Under Conditions of Risk</vt:lpstr>
      <vt:lpstr>Probability Distributions for Weekly Profit at Three Restaurant Locations</vt:lpstr>
      <vt:lpstr>Which Rule is Best?</vt:lpstr>
      <vt:lpstr>Which Rule is Best?</vt:lpstr>
      <vt:lpstr>Expected Utility Theory</vt:lpstr>
      <vt:lpstr>Risk Aversion</vt:lpstr>
      <vt:lpstr>A Coin Gamble</vt:lpstr>
      <vt:lpstr>The Certainty Equivalent (CE)</vt:lpstr>
      <vt:lpstr>The CE and the Degree of Risk Aversion</vt:lpstr>
      <vt:lpstr>The Demand For Insurance</vt:lpstr>
      <vt:lpstr>Expected Utility</vt:lpstr>
      <vt:lpstr>Expected Utility Theory</vt:lpstr>
      <vt:lpstr>Manager’s Attitude Toward Risk</vt:lpstr>
      <vt:lpstr>Manager’s Attitude Toward Risk</vt:lpstr>
      <vt:lpstr>Manager’s Attitude Toward Risk</vt:lpstr>
      <vt:lpstr>Expected Utility of Profits</vt:lpstr>
      <vt:lpstr>Manager’s Attitude Toward Risk   (Figure 15.5)</vt:lpstr>
      <vt:lpstr>Manager’s Attitude Toward Risk   (Figure 15.5)</vt:lpstr>
      <vt:lpstr>Manager’s Attitude Toward Risk   (Figure 15.5)</vt:lpstr>
      <vt:lpstr>A Risk Averse Wildcatter</vt:lpstr>
      <vt:lpstr>Expected Utility: How It Works</vt:lpstr>
      <vt:lpstr>Expected Utility: How It Works-Continued</vt:lpstr>
      <vt:lpstr>PowerPoint Presentation</vt:lpstr>
      <vt:lpstr>PowerPoint Presentation</vt:lpstr>
      <vt:lpstr>Notes on Preceding Figure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#</dc:title>
  <dc:creator>Rebecca Szura</dc:creator>
  <cp:lastModifiedBy>Christopher Brown</cp:lastModifiedBy>
  <cp:revision>158</cp:revision>
  <cp:lastPrinted>2011-11-30T20:43:26Z</cp:lastPrinted>
  <dcterms:created xsi:type="dcterms:W3CDTF">2001-05-31T13:53:20Z</dcterms:created>
  <dcterms:modified xsi:type="dcterms:W3CDTF">2011-12-01T18:42:23Z</dcterms:modified>
</cp:coreProperties>
</file>