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</p:sldMasterIdLst>
  <p:notesMasterIdLst>
    <p:notesMasterId r:id="rId23"/>
  </p:notesMasterIdLst>
  <p:handoutMasterIdLst>
    <p:handoutMasterId r:id="rId24"/>
  </p:handoutMasterIdLst>
  <p:sldIdLst>
    <p:sldId id="335" r:id="rId3"/>
    <p:sldId id="338" r:id="rId4"/>
    <p:sldId id="339" r:id="rId5"/>
    <p:sldId id="316" r:id="rId6"/>
    <p:sldId id="331" r:id="rId7"/>
    <p:sldId id="318" r:id="rId8"/>
    <p:sldId id="332" r:id="rId9"/>
    <p:sldId id="337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36" r:id="rId19"/>
    <p:sldId id="328" r:id="rId20"/>
    <p:sldId id="329" r:id="rId21"/>
    <p:sldId id="333" r:id="rId2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5E08"/>
    <a:srgbClr val="34315F"/>
    <a:srgbClr val="C88A12"/>
    <a:srgbClr val="8B99B9"/>
    <a:srgbClr val="800000"/>
    <a:srgbClr val="3636F6"/>
    <a:srgbClr val="000048"/>
    <a:srgbClr val="3C38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737" autoAdjust="0"/>
  </p:normalViewPr>
  <p:slideViewPr>
    <p:cSldViewPr snapToGrid="0" snapToObjects="1">
      <p:cViewPr>
        <p:scale>
          <a:sx n="50" d="100"/>
          <a:sy n="50" d="100"/>
        </p:scale>
        <p:origin x="-1680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0" d="100"/>
          <a:sy n="40" d="100"/>
        </p:scale>
        <p:origin x="-1458" y="-108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1075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1075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BCD26-FD85-4A5A-9BB4-3C5BB783E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79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3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A47049-8120-4881-811D-B2DC7E531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39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9F8B62-DD0A-4784-BB40-56548FDA129E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969E6D-3F39-453A-983E-84B75E19D91D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7059CF-B6E1-46C8-A86A-EFBA6F85B3A3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70EC5A-56E1-4483-8A33-853C98E885E6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2D1EB0-2E62-4331-AE52-CF03C59B1F24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E8EE2B-0CAD-4CD7-80D8-F10D07AE68B7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F0ADC3-BF7A-4BCA-B456-AEFBF798DE35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0D0F1B-FBFE-4A82-8FD3-FEF26D58CCFC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4BE900-767F-4685-A079-88ABB153942A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302853-0557-4B94-9A85-3096AE027C14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ADB91E-A7A0-44B5-BC19-95DD8ED92B16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7A3EB7-2F6E-4DF8-BAC5-4D76F874687B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77486E-2454-41AB-82A8-511F3F6079D8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BFB37C-308D-4E9C-BAE0-33FC8FF4DAFE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5E506B-2BC9-44BE-8A44-3ACE3E456A30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BFC2C5-F621-40A8-9750-635C9F9F993E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664909-C1C5-4A34-9068-960F891CD1B2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0D1F23-6F8C-4D2A-896D-E373A1DEF81E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00C9A1-0A42-4FDB-8821-E4EF1D62708A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1pPr>
            <a:lvl2pPr marL="755060" indent="-290408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2pPr>
            <a:lvl3pPr marL="1161631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3pPr>
            <a:lvl4pPr marL="1626283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4pPr>
            <a:lvl5pPr marL="2090936" indent="-232326" eaLnBrk="0" hangingPunct="0">
              <a:defRPr sz="3700">
                <a:solidFill>
                  <a:schemeClr val="tx1"/>
                </a:solidFill>
                <a:latin typeface="Times New Roman" pitchFamily="18" charset="0"/>
              </a:defRPr>
            </a:lvl5pPr>
            <a:lvl6pPr marL="2555588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6pPr>
            <a:lvl7pPr marL="3020240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7pPr>
            <a:lvl8pPr marL="3484893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8pPr>
            <a:lvl9pPr marL="3949545" indent="-232326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AE7189-1F40-494E-8F7F-323BFAD5A150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 descr="solid blue copy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0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7" descr="blue birds in sky"/>
          <p:cNvSpPr>
            <a:spLocks noChangeArrowheads="1"/>
          </p:cNvSpPr>
          <p:nvPr userDrawn="1"/>
        </p:nvSpPr>
        <p:spPr bwMode="auto">
          <a:xfrm>
            <a:off x="-28575" y="5867400"/>
            <a:ext cx="9172575" cy="990600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23"/>
          <p:cNvSpPr txBox="1">
            <a:spLocks noChangeArrowheads="1"/>
          </p:cNvSpPr>
          <p:nvPr userDrawn="1"/>
        </p:nvSpPr>
        <p:spPr bwMode="auto">
          <a:xfrm>
            <a:off x="3886200" y="6583363"/>
            <a:ext cx="5486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i="1">
                <a:solidFill>
                  <a:srgbClr val="DDE0A8"/>
                </a:solidFill>
                <a:latin typeface="Book Antiqua" pitchFamily="18" charset="0"/>
              </a:rPr>
              <a:t>Copyright © 2008 by the McGraw-Hill Companies, Inc. All rights reserved.</a:t>
            </a:r>
          </a:p>
        </p:txBody>
      </p:sp>
      <p:sp>
        <p:nvSpPr>
          <p:cNvPr id="7" name="Text Box 24"/>
          <p:cNvSpPr txBox="1">
            <a:spLocks noChangeArrowheads="1"/>
          </p:cNvSpPr>
          <p:nvPr userDrawn="1"/>
        </p:nvSpPr>
        <p:spPr bwMode="auto">
          <a:xfrm>
            <a:off x="0" y="6362700"/>
            <a:ext cx="2533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>
                <a:solidFill>
                  <a:srgbClr val="DDE0A8"/>
                </a:solidFill>
                <a:latin typeface="Book Antiqua" pitchFamily="18" charset="0"/>
              </a:rPr>
              <a:t>McGraw-Hill/Irwin</a:t>
            </a:r>
          </a:p>
          <a:p>
            <a:pPr>
              <a:defRPr/>
            </a:pPr>
            <a:r>
              <a:rPr lang="en-US" sz="1400" b="1" i="1">
                <a:solidFill>
                  <a:srgbClr val="DDE0A8"/>
                </a:solidFill>
                <a:latin typeface="Book Antiqua" pitchFamily="18" charset="0"/>
              </a:rPr>
              <a:t>Managerial Economics, 9e</a:t>
            </a:r>
          </a:p>
        </p:txBody>
      </p:sp>
      <p:sp>
        <p:nvSpPr>
          <p:cNvPr id="8" name="Text Box 25"/>
          <p:cNvSpPr txBox="1">
            <a:spLocks noChangeArrowheads="1"/>
          </p:cNvSpPr>
          <p:nvPr userDrawn="1"/>
        </p:nvSpPr>
        <p:spPr bwMode="auto">
          <a:xfrm>
            <a:off x="228600" y="-34925"/>
            <a:ext cx="517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chemeClr val="bg1"/>
                </a:solidFill>
                <a:latin typeface="Garamond" pitchFamily="18" charset="0"/>
              </a:rPr>
              <a:t>Managerial</a:t>
            </a:r>
            <a:r>
              <a:rPr lang="en-US" sz="4000" b="1">
                <a:latin typeface="Garamond" pitchFamily="18" charset="0"/>
              </a:rPr>
              <a:t> </a:t>
            </a:r>
            <a:r>
              <a:rPr lang="en-US" sz="4000" b="1">
                <a:solidFill>
                  <a:schemeClr val="bg1"/>
                </a:solidFill>
                <a:latin typeface="Garamond" pitchFamily="18" charset="0"/>
              </a:rPr>
              <a:t>Economics</a:t>
            </a:r>
          </a:p>
        </p:txBody>
      </p:sp>
      <p:sp>
        <p:nvSpPr>
          <p:cNvPr id="9" name="Text Box 26"/>
          <p:cNvSpPr txBox="1">
            <a:spLocks noChangeArrowheads="1"/>
          </p:cNvSpPr>
          <p:nvPr userDrawn="1"/>
        </p:nvSpPr>
        <p:spPr bwMode="auto">
          <a:xfrm>
            <a:off x="7315200" y="-76200"/>
            <a:ext cx="17891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DDE0A8"/>
                </a:solidFill>
                <a:latin typeface="Garamond" pitchFamily="18" charset="0"/>
              </a:rPr>
              <a:t>Thomas</a:t>
            </a:r>
          </a:p>
          <a:p>
            <a:pPr>
              <a:defRPr/>
            </a:pPr>
            <a:r>
              <a:rPr lang="en-US" b="1">
                <a:solidFill>
                  <a:srgbClr val="DDE0A8"/>
                </a:solidFill>
                <a:latin typeface="Garamond" pitchFamily="18" charset="0"/>
              </a:rPr>
              <a:t>Maurice</a:t>
            </a:r>
          </a:p>
        </p:txBody>
      </p:sp>
      <p:sp>
        <p:nvSpPr>
          <p:cNvPr id="10" name="Text Box 27"/>
          <p:cNvSpPr txBox="1">
            <a:spLocks noChangeArrowheads="1"/>
          </p:cNvSpPr>
          <p:nvPr userDrawn="1"/>
        </p:nvSpPr>
        <p:spPr bwMode="auto">
          <a:xfrm>
            <a:off x="1676400" y="534988"/>
            <a:ext cx="2132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DDE0A8"/>
                </a:solidFill>
                <a:latin typeface="Garamond" pitchFamily="18" charset="0"/>
              </a:rPr>
              <a:t>ninth edition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0CDA-A10E-48CF-8B0A-EFAFC1965BC0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B31CB-60D3-49EC-9FCF-3A8967929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6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7CCA2-3A9F-48F7-8F98-716840D18070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7D1624D-9578-48C2-BB9E-51BD28CC7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6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AD11E-6DC2-4FC5-A69E-611C5FEE521A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02883BB-7B99-4A3E-913C-3D49C98A3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85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2080-38EB-407E-B412-2481ED8F559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E248382-537F-4E56-8C73-45F3A8AC8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89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>
            <a:lvl1pPr>
              <a:defRPr>
                <a:solidFill>
                  <a:srgbClr val="F4F3E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426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 userDrawn="1"/>
        </p:nvCxnSpPr>
        <p:spPr bwMode="auto">
          <a:xfrm>
            <a:off x="498475" y="1450975"/>
            <a:ext cx="81724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AC5E08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47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2583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01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58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7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539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81D-EDCC-4BD2-B7BB-8ADF1EA138EE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898C664-C815-413F-9F00-1C409243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58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324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4371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83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76200" y="6583363"/>
            <a:ext cx="5257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F4F3E8"/>
                </a:solidFill>
                <a:latin typeface="+mn-lt"/>
              </a:rPr>
              <a:t>Copyright </a:t>
            </a:r>
            <a:r>
              <a:rPr lang="en-US" sz="1200" dirty="0">
                <a:solidFill>
                  <a:srgbClr val="F4F3E8"/>
                </a:solidFill>
                <a:latin typeface="+mn-lt"/>
                <a:cs typeface="Arial" charset="0"/>
              </a:rPr>
              <a:t>© 2010 by the </a:t>
            </a:r>
            <a:r>
              <a:rPr lang="en-US" sz="1200" dirty="0">
                <a:solidFill>
                  <a:srgbClr val="F4F3E8"/>
                </a:solidFill>
                <a:latin typeface="+mn-lt"/>
              </a:rPr>
              <a:t>McGraw-Hill Companies, Inc. All rights reserved.</a:t>
            </a:r>
          </a:p>
        </p:txBody>
      </p:sp>
      <p:sp>
        <p:nvSpPr>
          <p:cNvPr id="379919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-1" y="-1"/>
            <a:ext cx="7903924" cy="1427968"/>
          </a:xfrm>
        </p:spPr>
        <p:txBody>
          <a:bodyPr/>
          <a:lstStyle>
            <a:lvl1pPr marL="0" indent="0" algn="ctr">
              <a:buFontTx/>
              <a:buNone/>
              <a:defRPr sz="4400" i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D44C-3B5F-464D-9B48-DBC15A293AF7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3BAA81C-E060-478F-BAD9-6F147BAFB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1C72-D04A-46DF-9ABD-B3F26E88A2F7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F3F95B8-BFC7-46D2-8C4B-FA5E412BD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5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CD8-6A77-43F9-BBE8-839886C43451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93AA261-1E1E-4E4F-AD38-47CB63751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8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2D54F-CF53-4FD9-9EFB-0E92B0516302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75C2D80-00CB-4368-8F72-16E8C6DB5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3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5063B-1B8F-437E-8CA8-3175BE540102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8D68B01-0103-4A42-BFE7-64D65573C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0966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2C7F1-7F2A-4387-8B1F-952BC25CEBF9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0486596-43B4-403A-ABE0-4CAD9E775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4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ECB1-1200-421A-A3B5-3DB64A7F93C2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7998432-FE6A-4FF9-B71E-341662313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8C9681-62AD-40FD-B621-1AD0D4FB00FB}" type="datetimeFigureOut">
              <a:rPr lang="en-US"/>
              <a:pPr>
                <a:defRPr/>
              </a:pPr>
              <a:t>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4-</a:t>
            </a:r>
            <a:fld id="{BC8D3541-3F93-47F2-BBCA-D96AB03F9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 descr="solid blue copy"/>
          <p:cNvSpPr>
            <a:spLocks noChangeArrowheads="1"/>
          </p:cNvSpPr>
          <p:nvPr userDrawn="1"/>
        </p:nvSpPr>
        <p:spPr bwMode="auto">
          <a:xfrm>
            <a:off x="8915400" y="0"/>
            <a:ext cx="228600" cy="6858000"/>
          </a:xfrm>
          <a:prstGeom prst="rect">
            <a:avLst/>
          </a:prstGeom>
          <a:blipFill dpi="0" rotWithShape="0">
            <a:blip r:embed="rId1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11" descr="solid blue copy"/>
          <p:cNvSpPr>
            <a:spLocks noChangeArrowheads="1"/>
          </p:cNvSpPr>
          <p:nvPr userDrawn="1"/>
        </p:nvSpPr>
        <p:spPr bwMode="auto">
          <a:xfrm>
            <a:off x="0" y="0"/>
            <a:ext cx="762000" cy="6858000"/>
          </a:xfrm>
          <a:prstGeom prst="rect">
            <a:avLst/>
          </a:prstGeom>
          <a:blipFill dpi="0" rotWithShape="0">
            <a:blip r:embed="rId1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9" name="Rectangle 15" descr="blue jagged"/>
          <p:cNvSpPr>
            <a:spLocks noChangeArrowheads="1"/>
          </p:cNvSpPr>
          <p:nvPr userDrawn="1"/>
        </p:nvSpPr>
        <p:spPr bwMode="auto">
          <a:xfrm>
            <a:off x="762000" y="6553200"/>
            <a:ext cx="8382000" cy="304800"/>
          </a:xfrm>
          <a:prstGeom prst="rect">
            <a:avLst/>
          </a:prstGeom>
          <a:blipFill dpi="0" rotWithShape="0">
            <a:blip r:embed="rId1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 Box 16"/>
          <p:cNvSpPr txBox="1">
            <a:spLocks noChangeArrowheads="1"/>
          </p:cNvSpPr>
          <p:nvPr userDrawn="1"/>
        </p:nvSpPr>
        <p:spPr bwMode="auto">
          <a:xfrm>
            <a:off x="1143000" y="-77788"/>
            <a:ext cx="28829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Garamond" pitchFamily="18" charset="0"/>
              </a:rPr>
              <a:t>Managerial</a:t>
            </a:r>
            <a:r>
              <a:rPr lang="en-US" sz="2400">
                <a:latin typeface="Garamond" pitchFamily="18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Garamond" pitchFamily="18" charset="0"/>
              </a:rPr>
              <a:t>Economics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7" r:id="rId3"/>
    <p:sldLayoutId id="2147483936" r:id="rId4"/>
    <p:sldLayoutId id="2147483935" r:id="rId5"/>
    <p:sldLayoutId id="2147483934" r:id="rId6"/>
    <p:sldLayoutId id="2147483933" r:id="rId7"/>
    <p:sldLayoutId id="2147483932" r:id="rId8"/>
    <p:sldLayoutId id="2147483931" r:id="rId9"/>
    <p:sldLayoutId id="2147483930" r:id="rId10"/>
    <p:sldLayoutId id="2147483929" r:id="rId11"/>
    <p:sldLayoutId id="214748392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304800" y="6629400"/>
            <a:ext cx="8610600" cy="0"/>
          </a:xfrm>
          <a:prstGeom prst="line">
            <a:avLst/>
          </a:prstGeom>
          <a:noFill/>
          <a:ln w="28575">
            <a:solidFill>
              <a:srgbClr val="8A2E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28575">
            <a:solidFill>
              <a:srgbClr val="8A2E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8915400" y="228600"/>
            <a:ext cx="0" cy="6400800"/>
          </a:xfrm>
          <a:prstGeom prst="line">
            <a:avLst/>
          </a:prstGeom>
          <a:noFill/>
          <a:ln w="28575">
            <a:solidFill>
              <a:srgbClr val="8A2E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304800" y="228600"/>
            <a:ext cx="8610600" cy="0"/>
          </a:xfrm>
          <a:prstGeom prst="line">
            <a:avLst/>
          </a:prstGeom>
          <a:noFill/>
          <a:ln w="28575">
            <a:solidFill>
              <a:srgbClr val="8A2E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228600" y="152400"/>
            <a:ext cx="0" cy="6553200"/>
          </a:xfrm>
          <a:prstGeom prst="line">
            <a:avLst/>
          </a:prstGeom>
          <a:noFill/>
          <a:ln w="12700">
            <a:solidFill>
              <a:srgbClr val="822B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8991600" y="152400"/>
            <a:ext cx="0" cy="6553200"/>
          </a:xfrm>
          <a:prstGeom prst="line">
            <a:avLst/>
          </a:prstGeom>
          <a:noFill/>
          <a:ln w="12700">
            <a:solidFill>
              <a:srgbClr val="822B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>
            <a:off x="228600" y="6705600"/>
            <a:ext cx="8763000" cy="0"/>
          </a:xfrm>
          <a:prstGeom prst="line">
            <a:avLst/>
          </a:prstGeom>
          <a:noFill/>
          <a:ln w="12700">
            <a:solidFill>
              <a:srgbClr val="822B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>
            <a:off x="228600" y="152400"/>
            <a:ext cx="8763000" cy="0"/>
          </a:xfrm>
          <a:prstGeom prst="line">
            <a:avLst/>
          </a:prstGeom>
          <a:noFill/>
          <a:ln w="12700">
            <a:solidFill>
              <a:srgbClr val="822B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8229600" y="6248400"/>
            <a:ext cx="641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solidFill>
                  <a:srgbClr val="AC5E08"/>
                </a:solidFill>
              </a:rPr>
              <a:t>4-</a:t>
            </a:r>
            <a:fld id="{5972EE54-C894-48E9-8FDA-5E612B510BAB}" type="slidenum">
              <a:rPr lang="en-US" sz="1400">
                <a:solidFill>
                  <a:srgbClr val="AC5E08"/>
                </a:solidFill>
              </a:rPr>
              <a:pPr algn="r">
                <a:defRPr/>
              </a:pPr>
              <a:t>‹#›</a:t>
            </a:fld>
            <a:endParaRPr lang="en-US" sz="1400" dirty="0">
              <a:solidFill>
                <a:srgbClr val="AC5E0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47" r:id="rId3"/>
    <p:sldLayoutId id="2147483946" r:id="rId4"/>
    <p:sldLayoutId id="2147483945" r:id="rId5"/>
    <p:sldLayoutId id="2147483944" r:id="rId6"/>
    <p:sldLayoutId id="2147483943" r:id="rId7"/>
    <p:sldLayoutId id="2147483942" r:id="rId8"/>
    <p:sldLayoutId id="2147483941" r:id="rId9"/>
    <p:sldLayoutId id="2147483940" r:id="rId10"/>
    <p:sldLayoutId id="2147483939" r:id="rId11"/>
    <p:sldLayoutId id="214748395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AC5E0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AC5E0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w"/>
        <a:defRPr sz="2400">
          <a:solidFill>
            <a:srgbClr val="AC5E0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AC5E0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AC5E08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AC5E08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AC5E08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AC5E08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AC5E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4:  Basic Estimation Techniques</a:t>
            </a:r>
          </a:p>
        </p:txBody>
      </p:sp>
      <p:sp>
        <p:nvSpPr>
          <p:cNvPr id="16388" name="Rectangle 10"/>
          <p:cNvSpPr>
            <a:spLocks noChangeArrowheads="1"/>
          </p:cNvSpPr>
          <p:nvPr/>
        </p:nvSpPr>
        <p:spPr bwMode="auto">
          <a:xfrm>
            <a:off x="285750" y="6400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sz="1000" b="1" i="1">
                <a:solidFill>
                  <a:schemeClr val="bg1"/>
                </a:solidFill>
              </a:rPr>
              <a:t>McGraw-Hill/Irwin</a:t>
            </a: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886200" y="6430963"/>
            <a:ext cx="5257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</a:rPr>
              <a:t>Copyright © 2011 by the McGraw-Hill Companies, Inc. All rights reserved.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258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Statistical Significance</a:t>
            </a:r>
          </a:p>
        </p:txBody>
      </p:sp>
      <p:sp>
        <p:nvSpPr>
          <p:cNvPr id="39526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848600" cy="1806575"/>
          </a:xfrm>
        </p:spPr>
        <p:txBody>
          <a:bodyPr/>
          <a:lstStyle/>
          <a:p>
            <a:pPr eaLnBrk="1" hangingPunct="1"/>
            <a:r>
              <a:rPr lang="en-US" smtClean="0"/>
              <a:t>Must determine if there is sufficient statistical evidence to indicate that </a:t>
            </a: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smtClean="0"/>
              <a:t> is truly related to </a:t>
            </a:r>
            <a:r>
              <a:rPr lang="en-US" b="1" i="1" smtClean="0">
                <a:latin typeface="Times New Roman" pitchFamily="18" charset="0"/>
              </a:rPr>
              <a:t>X</a:t>
            </a:r>
            <a:r>
              <a:rPr lang="en-US" smtClean="0"/>
              <a:t>  (i.e., </a:t>
            </a:r>
            <a:r>
              <a:rPr lang="en-US" b="1" i="1" smtClean="0">
                <a:latin typeface="Times New Roman" pitchFamily="18" charset="0"/>
              </a:rPr>
              <a:t>b</a:t>
            </a:r>
            <a:r>
              <a:rPr lang="en-US" smtClean="0"/>
              <a:t> </a:t>
            </a:r>
            <a:r>
              <a:rPr lang="en-US" smtClean="0">
                <a:sym typeface="Symbol" pitchFamily="18" charset="2"/>
              </a:rPr>
              <a:t></a:t>
            </a:r>
            <a:r>
              <a:rPr lang="en-US" smtClean="0">
                <a:sym typeface="Euclid Symbol" pitchFamily="18" charset="2"/>
              </a:rPr>
              <a:t> 0)</a:t>
            </a:r>
            <a:endParaRPr lang="en-US" smtClean="0"/>
          </a:p>
          <a:p>
            <a:pPr eaLnBrk="1" hangingPunct="1"/>
            <a:endParaRPr lang="en-US" smtClean="0">
              <a:solidFill>
                <a:srgbClr val="000040"/>
              </a:solidFill>
            </a:endParaRPr>
          </a:p>
          <a:p>
            <a:pPr eaLnBrk="1" hangingPunct="1"/>
            <a:endParaRPr lang="en-US" smtClean="0">
              <a:solidFill>
                <a:srgbClr val="000040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rgbClr val="000040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27100" y="3276600"/>
            <a:ext cx="7848600" cy="1806575"/>
            <a:chOff x="927100" y="3276600"/>
            <a:chExt cx="7848600" cy="1806575"/>
          </a:xfrm>
        </p:grpSpPr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927100" y="3276600"/>
              <a:ext cx="7848600" cy="1806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r>
                <a:rPr lang="en-US" sz="3200" kern="0" dirty="0">
                  <a:latin typeface="+mn-lt"/>
                </a:rPr>
                <a:t>Even if </a:t>
              </a:r>
              <a:r>
                <a:rPr lang="en-US" sz="3400" b="1" i="1" kern="0" dirty="0">
                  <a:cs typeface="Times New Roman" pitchFamily="18" charset="0"/>
                </a:rPr>
                <a:t>b</a:t>
              </a:r>
              <a:r>
                <a:rPr lang="en-US" sz="3200" kern="0" dirty="0">
                  <a:latin typeface="+mn-lt"/>
                </a:rPr>
                <a:t> = 0, it is possible that the </a:t>
              </a:r>
              <a:r>
                <a:rPr lang="en-US" sz="3200" kern="0" dirty="0" err="1">
                  <a:latin typeface="+mn-lt"/>
                </a:rPr>
                <a:t>sample</a:t>
              </a:r>
              <a:r>
                <a:rPr lang="en-US" sz="3200" kern="0" dirty="0">
                  <a:latin typeface="+mn-lt"/>
                </a:rPr>
                <a:t> will produce an estimate    that is different from zero</a:t>
              </a:r>
            </a:p>
            <a:p>
              <a:pPr marL="342900" indent="-342900">
                <a:spcBef>
                  <a:spcPct val="20000"/>
                </a:spcBef>
                <a:defRPr/>
              </a:pPr>
              <a:endParaRPr lang="en-US" sz="3400" b="1" kern="0" dirty="0">
                <a:solidFill>
                  <a:srgbClr val="000040"/>
                </a:solidFill>
                <a:latin typeface="+mn-lt"/>
              </a:endParaRPr>
            </a:p>
            <a:p>
              <a:pPr marL="342900" indent="-342900">
                <a:spcBef>
                  <a:spcPct val="20000"/>
                </a:spcBef>
                <a:defRPr/>
              </a:pPr>
              <a:endParaRPr lang="en-US" sz="3400" b="1" kern="0" dirty="0">
                <a:solidFill>
                  <a:srgbClr val="000040"/>
                </a:solidFill>
                <a:latin typeface="+mn-lt"/>
              </a:endParaRPr>
            </a:p>
          </p:txBody>
        </p:sp>
        <p:graphicFrame>
          <p:nvGraphicFramePr>
            <p:cNvPr id="6146" name="Object 9"/>
            <p:cNvGraphicFramePr>
              <a:graphicFrameLocks noChangeAspect="1"/>
            </p:cNvGraphicFramePr>
            <p:nvPr/>
          </p:nvGraphicFramePr>
          <p:xfrm>
            <a:off x="7217210" y="3775066"/>
            <a:ext cx="335540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" name="Equation" r:id="rId4" imgW="126720" imgH="215640" progId="Equation.DSMT4">
                    <p:embed/>
                  </p:oleObj>
                </mc:Choice>
                <mc:Fallback>
                  <p:oleObj name="Equation" r:id="rId4" imgW="126720" imgH="2156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7210" y="3775066"/>
                          <a:ext cx="335540" cy="57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5271" name="Rectangle 7"/>
          <p:cNvSpPr>
            <a:spLocks noChangeArrowheads="1"/>
          </p:cNvSpPr>
          <p:nvPr/>
        </p:nvSpPr>
        <p:spPr bwMode="auto">
          <a:xfrm>
            <a:off x="922338" y="5013325"/>
            <a:ext cx="7848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pitchFamily="34" charset="0"/>
              </a:rPr>
              <a:t>Test for statistical significance using      </a:t>
            </a:r>
            <a:r>
              <a:rPr lang="en-US" sz="3400" b="1" i="1"/>
              <a:t>t</a:t>
            </a:r>
            <a:r>
              <a:rPr lang="en-US" sz="3200">
                <a:latin typeface="Arial" pitchFamily="34" charset="0"/>
              </a:rPr>
              <a:t>-tests or</a:t>
            </a:r>
            <a:r>
              <a:rPr lang="en-US" sz="3200" i="1">
                <a:latin typeface="Arial" pitchFamily="34" charset="0"/>
              </a:rPr>
              <a:t> </a:t>
            </a:r>
            <a:r>
              <a:rPr lang="en-US" sz="3400" b="1" i="1"/>
              <a:t>p</a:t>
            </a:r>
            <a:r>
              <a:rPr lang="en-US" sz="3200">
                <a:latin typeface="Arial" pitchFamily="34" charset="0"/>
              </a:rPr>
              <a:t>-values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5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6" grpId="0" build="p" autoUpdateAnimBg="0"/>
      <p:bldP spid="3952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447675" y="35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Performing a </a:t>
            </a:r>
            <a:r>
              <a:rPr lang="en-US" sz="4600" b="1" i="1" smtClean="0">
                <a:latin typeface="Times New Roman" pitchFamily="18" charset="0"/>
              </a:rPr>
              <a:t>t</a:t>
            </a:r>
            <a:r>
              <a:rPr lang="en-US" smtClean="0"/>
              <a:t>-Test</a:t>
            </a:r>
          </a:p>
        </p:txBody>
      </p:sp>
      <p:sp>
        <p:nvSpPr>
          <p:cNvPr id="3973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determine the </a:t>
            </a:r>
            <a:r>
              <a:rPr lang="en-US" i="1" smtClean="0"/>
              <a:t>level of significance</a:t>
            </a:r>
          </a:p>
          <a:p>
            <a:pPr lvl="1" eaLnBrk="1" hangingPunct="1"/>
            <a:r>
              <a:rPr lang="en-US" smtClean="0"/>
              <a:t>Probability of finding a parameter estimate to be statistically different from zero when, in fact, it is zero</a:t>
            </a:r>
          </a:p>
          <a:p>
            <a:pPr lvl="1" eaLnBrk="1" hangingPunct="1"/>
            <a:r>
              <a:rPr lang="en-US" smtClean="0"/>
              <a:t>Probability of a </a:t>
            </a:r>
            <a:r>
              <a:rPr lang="en-US" b="1" i="1" smtClean="0"/>
              <a:t>Type I Error</a:t>
            </a:r>
          </a:p>
          <a:p>
            <a:pPr eaLnBrk="1" hangingPunct="1"/>
            <a:r>
              <a:rPr lang="en-US" smtClean="0"/>
              <a:t>1 – </a:t>
            </a:r>
            <a:r>
              <a:rPr lang="en-US" i="1" smtClean="0"/>
              <a:t>level of significance</a:t>
            </a:r>
            <a:r>
              <a:rPr lang="en-US" smtClean="0"/>
              <a:t> = </a:t>
            </a:r>
            <a:r>
              <a:rPr lang="en-US" i="1" smtClean="0"/>
              <a:t>level of confidence</a:t>
            </a:r>
          </a:p>
          <a:p>
            <a:pPr eaLnBrk="1" hangingPunct="1">
              <a:buFontTx/>
              <a:buNone/>
            </a:pPr>
            <a:endParaRPr lang="en-US" i="1" smtClean="0">
              <a:solidFill>
                <a:srgbClr val="0000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7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7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4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Performing a </a:t>
            </a:r>
            <a:r>
              <a:rPr lang="en-US" sz="4600" b="1" i="1" smtClean="0">
                <a:latin typeface="Times New Roman" pitchFamily="18" charset="0"/>
              </a:rPr>
              <a:t>t</a:t>
            </a:r>
            <a:r>
              <a:rPr lang="en-US" smtClean="0"/>
              <a:t>-Test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484313"/>
            <a:ext cx="7972425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Use </a:t>
            </a:r>
            <a:r>
              <a:rPr lang="en-US" sz="3400" b="1" i="1" smtClean="0">
                <a:latin typeface="Times New Roman" pitchFamily="18" charset="0"/>
              </a:rPr>
              <a:t>t</a:t>
            </a:r>
            <a:r>
              <a:rPr lang="en-US" sz="3000" smtClean="0"/>
              <a:t>-table to choose critical </a:t>
            </a:r>
            <a:r>
              <a:rPr lang="en-US" sz="3400" b="1" i="1" smtClean="0">
                <a:latin typeface="Times New Roman" pitchFamily="18" charset="0"/>
              </a:rPr>
              <a:t>t</a:t>
            </a:r>
            <a:r>
              <a:rPr lang="en-US" sz="3000" smtClean="0"/>
              <a:t>-value with    </a:t>
            </a:r>
            <a:r>
              <a:rPr lang="en-US" sz="3400" b="1" i="1" smtClean="0">
                <a:latin typeface="Times New Roman" pitchFamily="18" charset="0"/>
              </a:rPr>
              <a:t>n</a:t>
            </a:r>
            <a:r>
              <a:rPr lang="en-US" i="1" smtClean="0">
                <a:latin typeface="Times New Roman" pitchFamily="18" charset="0"/>
              </a:rPr>
              <a:t> </a:t>
            </a:r>
            <a:r>
              <a:rPr lang="en-US" sz="3400" b="1" i="1" smtClean="0">
                <a:latin typeface="Times New Roman" pitchFamily="18" charset="0"/>
              </a:rPr>
              <a:t>– k</a:t>
            </a:r>
            <a:r>
              <a:rPr lang="en-US" smtClean="0"/>
              <a:t> </a:t>
            </a:r>
            <a:r>
              <a:rPr lang="en-US" sz="3000" smtClean="0"/>
              <a:t>degrees of freedom for the chosen level of significance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smtClean="0">
                <a:latin typeface="Times New Roman" pitchFamily="18" charset="0"/>
              </a:rPr>
              <a:t> </a:t>
            </a:r>
            <a:r>
              <a:rPr lang="en-US" sz="3400" b="1" i="1" smtClean="0">
                <a:latin typeface="Times New Roman" pitchFamily="18" charset="0"/>
              </a:rPr>
              <a:t>n</a:t>
            </a:r>
            <a:r>
              <a:rPr lang="en-US" smtClean="0"/>
              <a:t> = number of observations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smtClean="0">
                <a:latin typeface="Times New Roman" pitchFamily="18" charset="0"/>
              </a:rPr>
              <a:t> </a:t>
            </a:r>
            <a:r>
              <a:rPr lang="en-US" sz="3400" b="1" i="1" smtClean="0">
                <a:latin typeface="Times New Roman" pitchFamily="18" charset="0"/>
              </a:rPr>
              <a:t>k</a:t>
            </a:r>
            <a:r>
              <a:rPr lang="en-US" smtClean="0"/>
              <a:t> = number of parameters estimated</a:t>
            </a: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/>
        </p:nvGraphicFramePr>
        <p:xfrm>
          <a:off x="1277938" y="2932113"/>
          <a:ext cx="728186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4" imgW="3263760" imgH="266400" progId="Equation.DSMT4">
                  <p:embed/>
                </p:oleObj>
              </mc:Choice>
              <mc:Fallback>
                <p:oleObj name="Equation" r:id="rId4" imgW="3263760" imgH="266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2932113"/>
                        <a:ext cx="728186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82638" y="1504950"/>
            <a:ext cx="5884862" cy="1368425"/>
            <a:chOff x="782172" y="1675040"/>
            <a:chExt cx="5884547" cy="1368244"/>
          </a:xfrm>
        </p:grpSpPr>
        <p:graphicFrame>
          <p:nvGraphicFramePr>
            <p:cNvPr id="7171" name="Object 9"/>
            <p:cNvGraphicFramePr>
              <a:graphicFrameLocks noChangeAspect="1"/>
            </p:cNvGraphicFramePr>
            <p:nvPr/>
          </p:nvGraphicFramePr>
          <p:xfrm>
            <a:off x="5405752" y="1675040"/>
            <a:ext cx="1260967" cy="1368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8" name="Equation" r:id="rId6" imgW="444240" imgH="482400" progId="Equation.DSMT4">
                    <p:embed/>
                  </p:oleObj>
                </mc:Choice>
                <mc:Fallback>
                  <p:oleObj name="Equation" r:id="rId6" imgW="444240" imgH="4824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5752" y="1675040"/>
                          <a:ext cx="1260967" cy="1368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782172" y="2013133"/>
              <a:ext cx="4660651" cy="679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r>
                <a:rPr lang="en-US" sz="3000" b="1" i="1" kern="0" dirty="0">
                  <a:solidFill>
                    <a:srgbClr val="000040"/>
                  </a:solidFill>
                  <a:cs typeface="Times New Roman" pitchFamily="18" charset="0"/>
                </a:rPr>
                <a:t> </a:t>
              </a:r>
              <a:r>
                <a:rPr lang="en-US" sz="3400" b="1" i="1" kern="0" dirty="0">
                  <a:cs typeface="Times New Roman" pitchFamily="18" charset="0"/>
                </a:rPr>
                <a:t>t</a:t>
              </a:r>
              <a:r>
                <a:rPr lang="en-US" sz="3000" kern="0" dirty="0">
                  <a:latin typeface="+mn-lt"/>
                </a:rPr>
                <a:t>-ratio is computed as</a:t>
              </a:r>
            </a:p>
            <a:p>
              <a:pPr marL="342900" indent="-342900">
                <a:spcBef>
                  <a:spcPct val="20000"/>
                </a:spcBef>
                <a:defRPr/>
              </a:pPr>
              <a:endParaRPr lang="en-US" sz="3400" b="1" kern="0" dirty="0">
                <a:solidFill>
                  <a:srgbClr val="000040"/>
                </a:solidFill>
                <a:latin typeface="+mn-lt"/>
              </a:endParaRPr>
            </a:p>
            <a:p>
              <a:pPr marL="342900" indent="-342900">
                <a:spcBef>
                  <a:spcPct val="20000"/>
                </a:spcBef>
                <a:defRPr/>
              </a:pPr>
              <a:endParaRPr lang="en-US" sz="3400" b="1" kern="0" dirty="0">
                <a:solidFill>
                  <a:srgbClr val="00004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306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Performing a </a:t>
            </a:r>
            <a:r>
              <a:rPr lang="en-US" sz="4600" b="1" i="1" smtClean="0">
                <a:latin typeface="Times New Roman" pitchFamily="18" charset="0"/>
              </a:rPr>
              <a:t>t</a:t>
            </a:r>
            <a:r>
              <a:rPr lang="en-US" smtClean="0"/>
              <a:t>-Test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790575" y="1606550"/>
            <a:ext cx="7972425" cy="4876800"/>
          </a:xfrm>
        </p:spPr>
        <p:txBody>
          <a:bodyPr/>
          <a:lstStyle/>
          <a:p>
            <a:pPr eaLnBrk="1" hangingPunct="1"/>
            <a:r>
              <a:rPr lang="en-US" smtClean="0"/>
              <a:t>If the absolute value of </a:t>
            </a:r>
            <a:r>
              <a:rPr lang="en-US" sz="3600" b="1" i="1" smtClean="0">
                <a:latin typeface="Times New Roman" pitchFamily="18" charset="0"/>
              </a:rPr>
              <a:t>t</a:t>
            </a:r>
            <a:r>
              <a:rPr lang="en-US" smtClean="0"/>
              <a:t>-ratio is greater than the critical </a:t>
            </a:r>
            <a:r>
              <a:rPr lang="en-US" sz="3600" b="1" i="1" smtClean="0">
                <a:latin typeface="Times New Roman" pitchFamily="18" charset="0"/>
              </a:rPr>
              <a:t>t</a:t>
            </a:r>
            <a:r>
              <a:rPr lang="en-US" smtClean="0"/>
              <a:t>, the parameter estimate is statistically significant at the given level of significance</a:t>
            </a:r>
          </a:p>
          <a:p>
            <a:pPr lvl="1" eaLnBrk="1" hangingPunct="1"/>
            <a:endParaRPr lang="en-US" smtClean="0"/>
          </a:p>
        </p:txBody>
      </p:sp>
      <p:graphicFrame>
        <p:nvGraphicFramePr>
          <p:cNvPr id="8194" name="Object 0"/>
          <p:cNvGraphicFramePr>
            <a:graphicFrameLocks noChangeAspect="1"/>
          </p:cNvGraphicFramePr>
          <p:nvPr/>
        </p:nvGraphicFramePr>
        <p:xfrm>
          <a:off x="0" y="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4" imgW="914400" imgH="203040" progId="Equation.DSMT4">
                  <p:embed/>
                </p:oleObj>
              </mc:Choice>
              <mc:Fallback>
                <p:oleObj name="Equation" r:id="rId4" imgW="914400" imgH="20304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Using </a:t>
            </a:r>
            <a:r>
              <a:rPr lang="en-US" sz="4600" b="1" i="1" smtClean="0">
                <a:latin typeface="Times New Roman" pitchFamily="18" charset="0"/>
              </a:rPr>
              <a:t>p</a:t>
            </a:r>
            <a:r>
              <a:rPr lang="en-US" smtClean="0"/>
              <a:t>-Values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Treat as statistically significant only those parameter estimates with </a:t>
            </a:r>
            <a:r>
              <a:rPr lang="en-US" sz="3400" b="1" i="1" smtClean="0">
                <a:latin typeface="Times New Roman" pitchFamily="18" charset="0"/>
              </a:rPr>
              <a:t>p</a:t>
            </a:r>
            <a:r>
              <a:rPr lang="en-US" smtClean="0"/>
              <a:t>-values smaller than the maximum acceptable significance level</a:t>
            </a:r>
          </a:p>
          <a:p>
            <a:pPr eaLnBrk="1" hangingPunct="1"/>
            <a:r>
              <a:rPr lang="en-US" sz="3400" b="1" i="1" smtClean="0">
                <a:latin typeface="Times New Roman" pitchFamily="18" charset="0"/>
              </a:rPr>
              <a:t>p</a:t>
            </a:r>
            <a:r>
              <a:rPr lang="en-US" smtClean="0"/>
              <a:t>-value gives exact level of significance</a:t>
            </a:r>
          </a:p>
          <a:p>
            <a:pPr lvl="1" eaLnBrk="1" hangingPunct="1"/>
            <a:r>
              <a:rPr lang="en-US" smtClean="0"/>
              <a:t>Also the probability of finding significance when none exists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3063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Coefficient of Determination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b="1" i="1" smtClean="0">
                <a:latin typeface="Times New Roman" pitchFamily="18" charset="0"/>
              </a:rPr>
              <a:t>R</a:t>
            </a:r>
            <a:r>
              <a:rPr lang="en-US" sz="3600" b="1" i="1" baseline="30000" smtClean="0">
                <a:latin typeface="Times New Roman" pitchFamily="18" charset="0"/>
              </a:rPr>
              <a:t>2</a:t>
            </a:r>
            <a:r>
              <a:rPr lang="en-US" smtClean="0"/>
              <a:t> measures the percentage of total variation in the dependent variable </a:t>
            </a:r>
            <a:r>
              <a:rPr lang="en-US" sz="3600" i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i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/>
              <a:t>that is explained by the regression equation</a:t>
            </a:r>
          </a:p>
          <a:p>
            <a:pPr lvl="1" eaLnBrk="1" hangingPunct="1"/>
            <a:r>
              <a:rPr lang="en-US" smtClean="0"/>
              <a:t>Ranges from 0 to 1</a:t>
            </a:r>
          </a:p>
          <a:p>
            <a:pPr lvl="1" eaLnBrk="1" hangingPunct="1"/>
            <a:r>
              <a:rPr lang="en-US" smtClean="0"/>
              <a:t>High </a:t>
            </a:r>
            <a:r>
              <a:rPr lang="en-US" sz="3200" b="1" i="1" smtClean="0">
                <a:latin typeface="Times New Roman" pitchFamily="18" charset="0"/>
              </a:rPr>
              <a:t>R</a:t>
            </a:r>
            <a:r>
              <a:rPr lang="en-US" sz="3200" b="1" i="1" baseline="30000" smtClean="0">
                <a:latin typeface="Times New Roman" pitchFamily="18" charset="0"/>
              </a:rPr>
              <a:t>2</a:t>
            </a:r>
            <a:r>
              <a:rPr lang="en-US" sz="3200" b="1" i="1" smtClean="0">
                <a:latin typeface="Times New Roman" pitchFamily="18" charset="0"/>
              </a:rPr>
              <a:t> </a:t>
            </a:r>
            <a:r>
              <a:rPr lang="en-US" smtClean="0"/>
              <a:t>indicates </a:t>
            </a:r>
            <a:r>
              <a:rPr lang="en-US" sz="3200" b="1" i="1" smtClean="0">
                <a:latin typeface="Times New Roman" pitchFamily="18" charset="0"/>
              </a:rPr>
              <a:t>Y</a:t>
            </a:r>
            <a:r>
              <a:rPr lang="en-US" smtClean="0"/>
              <a:t> and </a:t>
            </a:r>
            <a:r>
              <a:rPr lang="en-US" sz="3200" b="1" i="1" smtClean="0">
                <a:latin typeface="Times New Roman" pitchFamily="18" charset="0"/>
              </a:rPr>
              <a:t>X</a:t>
            </a:r>
            <a:r>
              <a:rPr lang="en-US" sz="3200" smtClean="0"/>
              <a:t> </a:t>
            </a:r>
            <a:r>
              <a:rPr lang="en-US" smtClean="0"/>
              <a:t>are highly correlated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3063"/>
            <a:ext cx="8229600" cy="1143000"/>
          </a:xfrm>
        </p:spPr>
        <p:txBody>
          <a:bodyPr/>
          <a:lstStyle/>
          <a:p>
            <a:pPr eaLnBrk="1" hangingPunct="1"/>
            <a:r>
              <a:rPr lang="en-US" sz="4600" b="1" i="1" smtClean="0">
                <a:latin typeface="Times New Roman" pitchFamily="18" charset="0"/>
              </a:rPr>
              <a:t>F</a:t>
            </a:r>
            <a:r>
              <a:rPr lang="en-US" smtClean="0"/>
              <a:t>-Test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Used to test for significance of overall regression equation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Compare </a:t>
            </a:r>
            <a:r>
              <a:rPr lang="en-US" b="1" i="1" smtClean="0">
                <a:latin typeface="Times New Roman" pitchFamily="18" charset="0"/>
              </a:rPr>
              <a:t>F</a:t>
            </a:r>
            <a:r>
              <a:rPr lang="en-US" smtClean="0"/>
              <a:t>-statistic to critical </a:t>
            </a:r>
            <a:r>
              <a:rPr lang="en-US" b="1" i="1" smtClean="0">
                <a:latin typeface="Times New Roman" pitchFamily="18" charset="0"/>
              </a:rPr>
              <a:t>F</a:t>
            </a:r>
            <a:r>
              <a:rPr lang="en-US" smtClean="0"/>
              <a:t>-value from </a:t>
            </a:r>
            <a:r>
              <a:rPr lang="en-US" b="1" i="1" smtClean="0">
                <a:latin typeface="Times New Roman" pitchFamily="18" charset="0"/>
              </a:rPr>
              <a:t>F</a:t>
            </a:r>
            <a:r>
              <a:rPr lang="en-US" smtClean="0"/>
              <a:t>-table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Two degrees of freedom, </a:t>
            </a:r>
            <a:r>
              <a:rPr lang="en-US" b="1" i="1" smtClean="0">
                <a:latin typeface="Times New Roman" pitchFamily="18" charset="0"/>
              </a:rPr>
              <a:t>n – k</a:t>
            </a:r>
            <a:r>
              <a:rPr lang="en-US" smtClean="0"/>
              <a:t> &amp; </a:t>
            </a:r>
            <a:r>
              <a:rPr lang="en-US" b="1" i="1" smtClean="0">
                <a:latin typeface="Times New Roman" pitchFamily="18" charset="0"/>
              </a:rPr>
              <a:t>k –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Level of significance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3063"/>
            <a:ext cx="8229600" cy="1143000"/>
          </a:xfrm>
        </p:spPr>
        <p:txBody>
          <a:bodyPr/>
          <a:lstStyle/>
          <a:p>
            <a:pPr eaLnBrk="1" hangingPunct="1"/>
            <a:r>
              <a:rPr lang="en-US" sz="4600" b="1" i="1" smtClean="0">
                <a:latin typeface="Times New Roman" pitchFamily="18" charset="0"/>
              </a:rPr>
              <a:t>F</a:t>
            </a:r>
            <a:r>
              <a:rPr lang="en-US" smtClean="0"/>
              <a:t>-Test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</a:t>
            </a:r>
            <a:r>
              <a:rPr lang="en-US" b="1" i="1" smtClean="0">
                <a:latin typeface="Times New Roman" pitchFamily="18" charset="0"/>
              </a:rPr>
              <a:t>F</a:t>
            </a:r>
            <a:r>
              <a:rPr lang="en-US" smtClean="0"/>
              <a:t>-statistic exceeds the critical </a:t>
            </a:r>
            <a:r>
              <a:rPr lang="en-US" b="1" i="1" smtClean="0">
                <a:latin typeface="Times New Roman" pitchFamily="18" charset="0"/>
              </a:rPr>
              <a:t>F</a:t>
            </a:r>
            <a:r>
              <a:rPr lang="en-US" smtClean="0"/>
              <a:t>, the regression equation overall is statistically significant at the specified level of significance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Multiple Regression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Uses more than one explanatory variable</a:t>
            </a:r>
          </a:p>
          <a:p>
            <a:pPr eaLnBrk="1" hangingPunct="1"/>
            <a:r>
              <a:rPr lang="en-US" smtClean="0"/>
              <a:t>Coefficient for each explanatory variable measures the change in the dependent variable associated with a one-unit change in that explanatory variable, all else constant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46075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Quadratic Regression Models</a:t>
            </a:r>
          </a:p>
        </p:txBody>
      </p:sp>
      <p:sp>
        <p:nvSpPr>
          <p:cNvPr id="411650" name="Rectangle 2"/>
          <p:cNvSpPr>
            <a:spLocks noGrp="1" noChangeArrowheads="1"/>
          </p:cNvSpPr>
          <p:nvPr>
            <p:ph idx="1"/>
          </p:nvPr>
        </p:nvSpPr>
        <p:spPr>
          <a:xfrm>
            <a:off x="811213" y="1524000"/>
            <a:ext cx="7951787" cy="4876800"/>
          </a:xfrm>
        </p:spPr>
        <p:txBody>
          <a:bodyPr/>
          <a:lstStyle/>
          <a:p>
            <a:pPr eaLnBrk="1" hangingPunct="1"/>
            <a:r>
              <a:rPr lang="en-US" smtClean="0"/>
              <a:t>Use when curve fitting scatter plot is     </a:t>
            </a:r>
            <a:r>
              <a:rPr lang="en-US" b="1" smtClean="0"/>
              <a:t>U</a:t>
            </a:r>
            <a:r>
              <a:rPr lang="en-US" smtClean="0"/>
              <a:t>-shaped or </a:t>
            </a:r>
            <a:r>
              <a:rPr lang="en-US" b="1" smtClean="0"/>
              <a:t>∩</a:t>
            </a:r>
            <a:r>
              <a:rPr lang="en-US" smtClean="0"/>
              <a:t>-shaped</a:t>
            </a:r>
          </a:p>
          <a:p>
            <a:pPr eaLnBrk="1" hangingPunct="1"/>
            <a:r>
              <a:rPr lang="en-US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Y = a + bX + cX</a:t>
            </a:r>
            <a:r>
              <a:rPr lang="en-US" sz="3600" b="1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i="1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mtClean="0"/>
              <a:t>For linear transformation compute new variable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Z = X</a:t>
            </a:r>
            <a:r>
              <a:rPr lang="en-US" sz="3200" b="1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 eaLnBrk="1" hangingPunct="1"/>
            <a:r>
              <a:rPr lang="en-US" smtClean="0"/>
              <a:t>Estimate 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Y = a + bX + cZ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1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0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Basic Estimation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  <a:p>
            <a:pPr lvl="1" eaLnBrk="1" hangingPunct="1"/>
            <a:r>
              <a:rPr lang="en-US" smtClean="0"/>
              <a:t>The coefficients in an equation that determine the exact mathematical relation among the variables </a:t>
            </a:r>
          </a:p>
          <a:p>
            <a:pPr eaLnBrk="1" hangingPunct="1"/>
            <a:r>
              <a:rPr lang="en-US" smtClean="0"/>
              <a:t>Parameter estimation</a:t>
            </a:r>
          </a:p>
          <a:p>
            <a:pPr lvl="1" eaLnBrk="1" hangingPunct="1"/>
            <a:r>
              <a:rPr lang="en-US" smtClean="0"/>
              <a:t>The process of finding estimates of the numerical values of the parameters of an equation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5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Log-Linear Regression Models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9938" y="1524000"/>
            <a:ext cx="814228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SzPct val="85000"/>
              <a:buFont typeface="Arial" pitchFamily="34" charset="0"/>
              <a:buChar char="•"/>
              <a:defRPr/>
            </a:pPr>
            <a:r>
              <a:rPr lang="en-US" dirty="0"/>
              <a:t> </a:t>
            </a:r>
            <a:r>
              <a:rPr lang="en-US" sz="2800" dirty="0">
                <a:latin typeface="+mj-lt"/>
              </a:rPr>
              <a:t>Use when relation takes the form:</a:t>
            </a:r>
            <a:r>
              <a:rPr lang="en-US" sz="2800" dirty="0"/>
              <a:t> </a:t>
            </a:r>
            <a:r>
              <a:rPr lang="en-US" sz="3200" b="1" i="1" dirty="0"/>
              <a:t>Y = </a:t>
            </a:r>
            <a:r>
              <a:rPr lang="en-US" sz="3200" b="1" i="1" dirty="0" err="1"/>
              <a:t>aX</a:t>
            </a:r>
            <a:r>
              <a:rPr lang="en-US" sz="3200" b="1" i="1" baseline="30000" dirty="0" err="1"/>
              <a:t>b</a:t>
            </a:r>
            <a:r>
              <a:rPr lang="en-US" sz="3200" b="1" i="1" dirty="0" err="1"/>
              <a:t>Z</a:t>
            </a:r>
            <a:r>
              <a:rPr lang="en-US" sz="3200" b="1" i="1" baseline="30000" dirty="0" err="1"/>
              <a:t>c</a:t>
            </a:r>
            <a:r>
              <a:rPr lang="en-US" sz="3200" b="1" i="1" dirty="0"/>
              <a:t> 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358900" y="2362200"/>
            <a:ext cx="5067300" cy="1077913"/>
            <a:chOff x="1358900" y="2362199"/>
            <a:chExt cx="5067300" cy="1076523"/>
          </a:xfrm>
        </p:grpSpPr>
        <p:grpSp>
          <p:nvGrpSpPr>
            <p:cNvPr id="9230" name="Group 34"/>
            <p:cNvGrpSpPr>
              <a:grpSpLocks/>
            </p:cNvGrpSpPr>
            <p:nvPr/>
          </p:nvGrpSpPr>
          <p:grpSpPr bwMode="auto">
            <a:xfrm>
              <a:off x="2311400" y="2362199"/>
              <a:ext cx="4114800" cy="1076523"/>
              <a:chOff x="2514600" y="2552699"/>
              <a:chExt cx="4114800" cy="1076523"/>
            </a:xfrm>
          </p:grpSpPr>
          <p:sp>
            <p:nvSpPr>
              <p:cNvPr id="9233" name="TextBox 28"/>
              <p:cNvSpPr txBox="1">
                <a:spLocks noChangeArrowheads="1"/>
              </p:cNvSpPr>
              <p:nvPr/>
            </p:nvSpPr>
            <p:spPr bwMode="auto">
              <a:xfrm>
                <a:off x="2514600" y="2552699"/>
                <a:ext cx="4114800" cy="1076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800" dirty="0">
                    <a:solidFill>
                      <a:srgbClr val="AC5E08"/>
                    </a:solidFill>
                    <a:latin typeface="+mn-lt"/>
                  </a:rPr>
                  <a:t>Percentage change in </a:t>
                </a:r>
                <a:r>
                  <a:rPr lang="en-US" sz="3200" b="1" i="1" dirty="0">
                    <a:solidFill>
                      <a:srgbClr val="AC5E08"/>
                    </a:solidFill>
                  </a:rPr>
                  <a:t>Y</a:t>
                </a:r>
              </a:p>
              <a:p>
                <a:pPr>
                  <a:defRPr/>
                </a:pPr>
                <a:r>
                  <a:rPr lang="en-US" sz="2800" dirty="0">
                    <a:solidFill>
                      <a:srgbClr val="AC5E08"/>
                    </a:solidFill>
                    <a:latin typeface="+mn-lt"/>
                  </a:rPr>
                  <a:t>Percentage change in </a:t>
                </a:r>
                <a:r>
                  <a:rPr lang="en-US" sz="3200" b="1" i="1" dirty="0">
                    <a:solidFill>
                      <a:srgbClr val="AC5E08"/>
                    </a:solidFill>
                  </a:rPr>
                  <a:t>X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2566988" y="3134561"/>
                <a:ext cx="3949700" cy="0"/>
              </a:xfrm>
              <a:prstGeom prst="line">
                <a:avLst/>
              </a:prstGeom>
              <a:ln w="19050">
                <a:solidFill>
                  <a:srgbClr val="AC5E0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31" name="TextBox 38"/>
            <p:cNvSpPr txBox="1">
              <a:spLocks noChangeArrowheads="1"/>
            </p:cNvSpPr>
            <p:nvPr/>
          </p:nvSpPr>
          <p:spPr bwMode="auto">
            <a:xfrm>
              <a:off x="1358900" y="2628572"/>
              <a:ext cx="1168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 typeface="Arial" pitchFamily="34" charset="0"/>
                <a:buChar char="•"/>
              </a:pPr>
              <a:r>
                <a:rPr lang="en-US" sz="3000" b="1" i="1">
                  <a:solidFill>
                    <a:srgbClr val="AC5E08"/>
                  </a:solidFill>
                </a:rPr>
                <a:t> </a:t>
              </a:r>
              <a:r>
                <a:rPr lang="en-US" sz="3200" b="1" i="1">
                  <a:solidFill>
                    <a:srgbClr val="AC5E08"/>
                  </a:solidFill>
                </a:rPr>
                <a:t>b =</a:t>
              </a:r>
              <a:r>
                <a:rPr lang="en-US" sz="3000" b="1" i="1">
                  <a:solidFill>
                    <a:srgbClr val="AC5E08"/>
                  </a:solidFill>
                </a:rPr>
                <a:t> 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365250" y="3492500"/>
            <a:ext cx="5060950" cy="1077913"/>
            <a:chOff x="1365251" y="3492497"/>
            <a:chExt cx="5060949" cy="1076523"/>
          </a:xfrm>
        </p:grpSpPr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2311400" y="3492497"/>
              <a:ext cx="4114800" cy="1076523"/>
              <a:chOff x="2514600" y="2552697"/>
              <a:chExt cx="4114800" cy="1076523"/>
            </a:xfrm>
          </p:grpSpPr>
          <p:sp>
            <p:nvSpPr>
              <p:cNvPr id="9229" name="TextBox 36"/>
              <p:cNvSpPr txBox="1">
                <a:spLocks noChangeArrowheads="1"/>
              </p:cNvSpPr>
              <p:nvPr/>
            </p:nvSpPr>
            <p:spPr bwMode="auto">
              <a:xfrm>
                <a:off x="2514601" y="2552697"/>
                <a:ext cx="4114799" cy="1076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800" dirty="0">
                    <a:solidFill>
                      <a:srgbClr val="AC5E08"/>
                    </a:solidFill>
                    <a:latin typeface="+mn-lt"/>
                  </a:rPr>
                  <a:t>Percentage change in </a:t>
                </a:r>
                <a:r>
                  <a:rPr lang="en-US" sz="3200" b="1" i="1" dirty="0">
                    <a:solidFill>
                      <a:srgbClr val="AC5E08"/>
                    </a:solidFill>
                  </a:rPr>
                  <a:t>Y</a:t>
                </a:r>
              </a:p>
              <a:p>
                <a:pPr>
                  <a:defRPr/>
                </a:pPr>
                <a:r>
                  <a:rPr lang="en-US" sz="2800" dirty="0">
                    <a:solidFill>
                      <a:srgbClr val="AC5E08"/>
                    </a:solidFill>
                    <a:latin typeface="+mn-lt"/>
                  </a:rPr>
                  <a:t>Percentage change in </a:t>
                </a:r>
                <a:r>
                  <a:rPr lang="en-US" sz="3200" b="1" i="1" dirty="0">
                    <a:solidFill>
                      <a:srgbClr val="AC5E08"/>
                    </a:solidFill>
                  </a:rPr>
                  <a:t>Z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566989" y="3134559"/>
                <a:ext cx="3949699" cy="0"/>
              </a:xfrm>
              <a:prstGeom prst="line">
                <a:avLst/>
              </a:prstGeom>
              <a:ln w="19050">
                <a:solidFill>
                  <a:srgbClr val="AC5E0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27" name="TextBox 39"/>
            <p:cNvSpPr txBox="1">
              <a:spLocks noChangeArrowheads="1"/>
            </p:cNvSpPr>
            <p:nvPr/>
          </p:nvSpPr>
          <p:spPr bwMode="auto">
            <a:xfrm>
              <a:off x="1365251" y="3758872"/>
              <a:ext cx="1168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buFont typeface="Arial" pitchFamily="34" charset="0"/>
                <a:buChar char="•"/>
              </a:pPr>
              <a:r>
                <a:rPr lang="en-US" sz="3000" b="1" i="1">
                  <a:solidFill>
                    <a:srgbClr val="AC5E08"/>
                  </a:solidFill>
                </a:rPr>
                <a:t> </a:t>
              </a:r>
              <a:r>
                <a:rPr lang="en-US" sz="3200" b="1" i="1">
                  <a:solidFill>
                    <a:srgbClr val="AC5E08"/>
                  </a:solidFill>
                </a:rPr>
                <a:t>c = </a:t>
              </a:r>
            </a:p>
          </p:txBody>
        </p:sp>
      </p:grpSp>
      <p:sp>
        <p:nvSpPr>
          <p:cNvPr id="9224" name="TextBox 43"/>
          <p:cNvSpPr txBox="1">
            <a:spLocks noChangeArrowheads="1"/>
          </p:cNvSpPr>
          <p:nvPr/>
        </p:nvSpPr>
        <p:spPr bwMode="auto">
          <a:xfrm>
            <a:off x="1406525" y="5703888"/>
            <a:ext cx="4906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3000" b="1" i="1" dirty="0">
                <a:solidFill>
                  <a:srgbClr val="AC5E08"/>
                </a:solidFill>
              </a:rPr>
              <a:t> </a:t>
            </a:r>
            <a:r>
              <a:rPr lang="en-US" sz="3200" b="1" i="1" dirty="0">
                <a:solidFill>
                  <a:srgbClr val="AC5E08"/>
                </a:solidFill>
              </a:rPr>
              <a:t>b </a:t>
            </a:r>
            <a:r>
              <a:rPr lang="en-US" sz="2800" dirty="0">
                <a:solidFill>
                  <a:srgbClr val="AC5E08"/>
                </a:solidFill>
                <a:latin typeface="+mn-lt"/>
              </a:rPr>
              <a:t>and</a:t>
            </a:r>
            <a:r>
              <a:rPr lang="en-US" sz="3200" b="1" dirty="0">
                <a:solidFill>
                  <a:srgbClr val="AC5E08"/>
                </a:solidFill>
              </a:rPr>
              <a:t> </a:t>
            </a:r>
            <a:r>
              <a:rPr lang="en-US" sz="3200" b="1" i="1" dirty="0">
                <a:solidFill>
                  <a:srgbClr val="AC5E08"/>
                </a:solidFill>
              </a:rPr>
              <a:t>c </a:t>
            </a:r>
            <a:r>
              <a:rPr lang="en-US" sz="2800" dirty="0">
                <a:solidFill>
                  <a:srgbClr val="AC5E08"/>
                </a:solidFill>
                <a:latin typeface="+mn-lt"/>
              </a:rPr>
              <a:t>are </a:t>
            </a:r>
            <a:r>
              <a:rPr lang="en-US" sz="2800" dirty="0" err="1">
                <a:solidFill>
                  <a:srgbClr val="AC5E08"/>
                </a:solidFill>
                <a:latin typeface="+mn-lt"/>
              </a:rPr>
              <a:t>elasticities</a:t>
            </a:r>
            <a:r>
              <a:rPr lang="en-US" sz="2800" dirty="0">
                <a:solidFill>
                  <a:srgbClr val="AC5E08"/>
                </a:solidFill>
                <a:latin typeface="+mn-lt"/>
              </a:rPr>
              <a:t> </a:t>
            </a: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1381125" y="4570413"/>
            <a:ext cx="7931150" cy="1012825"/>
            <a:chOff x="1381400" y="4569719"/>
            <a:chExt cx="7930245" cy="1012913"/>
          </a:xfrm>
        </p:grpSpPr>
        <p:sp>
          <p:nvSpPr>
            <p:cNvPr id="9226" name="TextBox 42"/>
            <p:cNvSpPr txBox="1">
              <a:spLocks noChangeArrowheads="1"/>
            </p:cNvSpPr>
            <p:nvPr/>
          </p:nvSpPr>
          <p:spPr bwMode="auto">
            <a:xfrm>
              <a:off x="1381400" y="4569719"/>
              <a:ext cx="7930245" cy="58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Clr>
                  <a:srgbClr val="AC5E08"/>
                </a:buClr>
                <a:buSzPct val="90000"/>
                <a:buFont typeface="Arial" charset="0"/>
                <a:buChar char="•"/>
                <a:defRPr/>
              </a:pPr>
              <a:r>
                <a:rPr lang="en-US" sz="3200" dirty="0"/>
                <a:t> </a:t>
              </a:r>
              <a:r>
                <a:rPr lang="en-US" sz="2800" dirty="0">
                  <a:solidFill>
                    <a:srgbClr val="AC5E08"/>
                  </a:solidFill>
                  <a:latin typeface="+mn-lt"/>
                </a:rPr>
                <a:t>Transform by taking natural logarithms:</a:t>
              </a:r>
            </a:p>
          </p:txBody>
        </p:sp>
        <p:graphicFrame>
          <p:nvGraphicFramePr>
            <p:cNvPr id="9218" name="Object 2"/>
            <p:cNvGraphicFramePr>
              <a:graphicFrameLocks noChangeAspect="1"/>
            </p:cNvGraphicFramePr>
            <p:nvPr/>
          </p:nvGraphicFramePr>
          <p:xfrm>
            <a:off x="1715317" y="5102225"/>
            <a:ext cx="4598175" cy="480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5" name="Equation" r:id="rId4" imgW="1701720" imgH="177480" progId="Equation.DSMT4">
                    <p:embed/>
                  </p:oleObj>
                </mc:Choice>
                <mc:Fallback>
                  <p:oleObj name="Equation" r:id="rId4" imgW="1701720" imgH="177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5317" y="5102225"/>
                          <a:ext cx="4598175" cy="480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2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35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Regression Analysis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Regression analysis</a:t>
            </a:r>
          </a:p>
          <a:p>
            <a:pPr lvl="1" eaLnBrk="1" hangingPunct="1"/>
            <a:r>
              <a:rPr lang="en-US" smtClean="0"/>
              <a:t>A statistical technique for estimating the parameters of an equation and testing for statistical significance </a:t>
            </a:r>
          </a:p>
          <a:p>
            <a:pPr eaLnBrk="1" hangingPunct="1">
              <a:buFont typeface="Arial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3800" i="1" smtClean="0">
              <a:latin typeface="Times New Roman" pitchFamily="18" charset="0"/>
            </a:endParaRPr>
          </a:p>
          <a:p>
            <a:pPr lvl="2" eaLnBrk="1" hangingPunct="1">
              <a:buFont typeface="Wingdings" pitchFamily="2" charset="2"/>
              <a:buNone/>
            </a:pPr>
            <a:endParaRPr lang="en-US" sz="2800" b="1" smtClean="0"/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862013" y="1524000"/>
            <a:ext cx="8107362" cy="567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38138">
              <a:spcBef>
                <a:spcPct val="20000"/>
              </a:spcBef>
              <a:defRPr/>
            </a:pPr>
            <a:endParaRPr lang="en-US" sz="3000" b="1" i="1" dirty="0"/>
          </a:p>
          <a:p>
            <a:pPr defTabSz="338138">
              <a:spcBef>
                <a:spcPct val="20000"/>
              </a:spcBef>
              <a:defRPr/>
            </a:pPr>
            <a:endParaRPr lang="en-US" sz="3000" b="1" i="1" dirty="0"/>
          </a:p>
          <a:p>
            <a:pPr lvl="1" defTabSz="338138">
              <a:spcBef>
                <a:spcPct val="20000"/>
              </a:spcBef>
              <a:defRPr/>
            </a:pPr>
            <a:endParaRPr lang="en-US" sz="2600" dirty="0">
              <a:solidFill>
                <a:srgbClr val="AC5E08"/>
              </a:solidFill>
              <a:latin typeface="+mn-lt"/>
            </a:endParaRPr>
          </a:p>
          <a:p>
            <a:pPr lvl="1" defTabSz="338138">
              <a:spcBef>
                <a:spcPct val="20000"/>
              </a:spcBef>
              <a:defRPr/>
            </a:pPr>
            <a:endParaRPr lang="en-US" sz="2600" dirty="0">
              <a:solidFill>
                <a:srgbClr val="AC5E08"/>
              </a:solidFill>
              <a:latin typeface="+mn-lt"/>
            </a:endParaRPr>
          </a:p>
          <a:p>
            <a:pPr lvl="1" defTabSz="338138">
              <a:spcBef>
                <a:spcPct val="20000"/>
              </a:spcBef>
              <a:defRPr/>
            </a:pPr>
            <a:r>
              <a:rPr lang="en-US" sz="2600" dirty="0">
                <a:solidFill>
                  <a:srgbClr val="AC5E08"/>
                </a:solidFill>
                <a:latin typeface="+mn-lt"/>
              </a:rPr>
              <a:t> </a:t>
            </a:r>
          </a:p>
          <a:p>
            <a:pPr lvl="1" defTabSz="338138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solidFill>
                  <a:srgbClr val="AC5E08"/>
                </a:solidFill>
                <a:latin typeface="+mn-lt"/>
              </a:rPr>
              <a:t> Intercept parameter </a:t>
            </a:r>
            <a:r>
              <a:rPr lang="en-US" sz="2400" i="1" dirty="0">
                <a:solidFill>
                  <a:srgbClr val="AC5E08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a</a:t>
            </a:r>
            <a:r>
              <a:rPr lang="en-US" sz="2400" i="1" dirty="0">
                <a:solidFill>
                  <a:srgbClr val="AC5E08"/>
                </a:solidFill>
                <a:latin typeface="+mn-lt"/>
                <a:cs typeface="Times New Roman" pitchFamily="18" charset="0"/>
              </a:rPr>
              <a:t>)</a:t>
            </a:r>
            <a:r>
              <a:rPr lang="en-US" sz="2400" b="1" i="1" dirty="0">
                <a:solidFill>
                  <a:srgbClr val="AC5E08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gives value of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Y</a:t>
            </a:r>
            <a:r>
              <a:rPr lang="en-US" sz="2400" b="1" i="1" dirty="0">
                <a:solidFill>
                  <a:srgbClr val="AC5E08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where  	regression line crosses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-axis	(value of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Y</a:t>
            </a:r>
            <a:r>
              <a:rPr lang="en-US" sz="2400" b="1" i="1" dirty="0">
                <a:solidFill>
                  <a:srgbClr val="AC5E08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when</a:t>
            </a:r>
            <a:r>
              <a:rPr lang="en-US" sz="2400" b="1" i="1" dirty="0">
                <a:solidFill>
                  <a:srgbClr val="AC5E08"/>
                </a:solidFill>
                <a:latin typeface="+mn-lt"/>
              </a:rPr>
              <a:t>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X</a:t>
            </a:r>
            <a:r>
              <a:rPr lang="en-US" sz="2400" b="1" i="1" dirty="0">
                <a:solidFill>
                  <a:srgbClr val="AC5E08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is  	zero)</a:t>
            </a:r>
          </a:p>
          <a:p>
            <a:pPr lvl="1" defTabSz="338138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solidFill>
                  <a:srgbClr val="AC5E08"/>
                </a:solidFill>
                <a:latin typeface="+mn-lt"/>
              </a:rPr>
              <a:t> Slope parameter </a:t>
            </a:r>
            <a:r>
              <a:rPr lang="en-US" sz="2400" i="1" dirty="0">
                <a:solidFill>
                  <a:srgbClr val="AC5E08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b</a:t>
            </a:r>
            <a:r>
              <a:rPr lang="en-US" sz="2400" i="1" dirty="0">
                <a:solidFill>
                  <a:srgbClr val="AC5E08"/>
                </a:solidFill>
                <a:latin typeface="+mn-lt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 gives the change in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AC5E08"/>
                </a:solidFill>
                <a:latin typeface="+mn-lt"/>
              </a:rPr>
              <a:t> 	associated with a one-unit change in </a:t>
            </a:r>
            <a:r>
              <a:rPr lang="en-US" sz="2600" b="1" i="1" dirty="0">
                <a:solidFill>
                  <a:srgbClr val="AC5E08"/>
                </a:solidFill>
                <a:cs typeface="Times New Roman" pitchFamily="18" charset="0"/>
              </a:rPr>
              <a:t>X</a:t>
            </a:r>
            <a:r>
              <a:rPr lang="en-US" sz="2600" b="1" dirty="0">
                <a:solidFill>
                  <a:srgbClr val="AC5E08"/>
                </a:solidFill>
                <a:cs typeface="Times New Roman" pitchFamily="18" charset="0"/>
              </a:rPr>
              <a:t>:</a:t>
            </a:r>
            <a:endParaRPr lang="en-US" sz="2400" dirty="0">
              <a:solidFill>
                <a:srgbClr val="AC5E08"/>
              </a:solidFill>
              <a:latin typeface="+mn-lt"/>
            </a:endParaRPr>
          </a:p>
          <a:p>
            <a:pPr lvl="1" defTabSz="338138">
              <a:spcBef>
                <a:spcPct val="20000"/>
              </a:spcBef>
              <a:defRPr/>
            </a:pPr>
            <a:endParaRPr lang="en-US" sz="3000" b="1" i="1" dirty="0">
              <a:solidFill>
                <a:srgbClr val="000032"/>
              </a:solidFill>
            </a:endParaRPr>
          </a:p>
          <a:p>
            <a:pPr lvl="1" defTabSz="338138">
              <a:spcBef>
                <a:spcPct val="20000"/>
              </a:spcBef>
              <a:defRPr/>
            </a:pPr>
            <a:endParaRPr lang="en-US" sz="2400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>
          <a:xfrm>
            <a:off x="731838" y="490538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Simple Linear Regression</a:t>
            </a: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3621088" y="3214688"/>
          <a:ext cx="20907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723600" imgH="177480" progId="Equation.DSMT4">
                  <p:embed/>
                </p:oleObj>
              </mc:Choice>
              <mc:Fallback>
                <p:oleObj name="Equation" r:id="rId4" imgW="723600" imgH="177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3214688"/>
                        <a:ext cx="209073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"/>
          <p:cNvGraphicFramePr>
            <a:graphicFrameLocks noChangeAspect="1"/>
          </p:cNvGraphicFramePr>
          <p:nvPr/>
        </p:nvGraphicFramePr>
        <p:xfrm>
          <a:off x="1574800" y="6054725"/>
          <a:ext cx="20208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6" imgW="761760" imgH="215640" progId="Equation.DSMT4">
                  <p:embed/>
                </p:oleObj>
              </mc:Choice>
              <mc:Fallback>
                <p:oleObj name="Equation" r:id="rId6" imgW="761760" imgH="215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6054725"/>
                        <a:ext cx="20208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2150" y="1544638"/>
            <a:ext cx="7762875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3000" dirty="0">
                <a:latin typeface="+mn-lt"/>
              </a:rPr>
              <a:t> Simple linear regression model relates              </a:t>
            </a:r>
          </a:p>
          <a:p>
            <a:pPr>
              <a:defRPr/>
            </a:pPr>
            <a:r>
              <a:rPr lang="en-US" sz="3000" dirty="0">
                <a:latin typeface="+mn-lt"/>
              </a:rPr>
              <a:t>  dependent variable </a:t>
            </a:r>
            <a:r>
              <a:rPr lang="en-US" sz="3000" b="1" i="1" dirty="0">
                <a:cs typeface="Times New Roman" pitchFamily="18" charset="0"/>
              </a:rPr>
              <a:t>Y </a:t>
            </a:r>
            <a:r>
              <a:rPr lang="en-US" sz="3000" dirty="0">
                <a:latin typeface="+mn-lt"/>
              </a:rPr>
              <a:t> to one independent  </a:t>
            </a:r>
          </a:p>
          <a:p>
            <a:pPr>
              <a:defRPr/>
            </a:pPr>
            <a:r>
              <a:rPr lang="en-US" sz="3000" dirty="0">
                <a:latin typeface="+mn-lt"/>
              </a:rPr>
              <a:t>  (or explanatory) variable </a:t>
            </a:r>
            <a:r>
              <a:rPr lang="en-US" sz="3000" b="1" i="1" dirty="0">
                <a:cs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739775" y="592138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Simple Linear Regression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idx="1"/>
          </p:nvPr>
        </p:nvSpPr>
        <p:spPr>
          <a:xfrm>
            <a:off x="727075" y="1524000"/>
            <a:ext cx="7986713" cy="4876800"/>
          </a:xfrm>
        </p:spPr>
        <p:txBody>
          <a:bodyPr/>
          <a:lstStyle/>
          <a:p>
            <a:pPr defTabSz="338138" eaLnBrk="1" hangingPunct="1">
              <a:buFont typeface="Arial" charset="0"/>
              <a:buChar char="•"/>
              <a:defRPr/>
            </a:pPr>
            <a:r>
              <a:rPr lang="en-US" sz="3000" dirty="0" smtClean="0"/>
              <a:t>Parameter estimates are obtained by   choosing values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dirty="0" smtClean="0"/>
              <a:t> &amp;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dirty="0" smtClean="0"/>
              <a:t> that minimize the sum of squared residuals</a:t>
            </a:r>
          </a:p>
          <a:p>
            <a:pPr lvl="1" defTabSz="338138" eaLnBrk="1" hangingPunct="1">
              <a:buFont typeface="Arial" charset="0"/>
              <a:buChar char="•"/>
              <a:defRPr/>
            </a:pPr>
            <a:r>
              <a:rPr lang="en-US" sz="2400" dirty="0" smtClean="0">
                <a:latin typeface="+mj-lt"/>
              </a:rPr>
              <a:t>The residual is the difference between the actual and fitted values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Y:  Y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Ŷ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000" dirty="0" smtClean="0">
                <a:latin typeface="+mj-lt"/>
              </a:rPr>
              <a:t>The sample regression line is an estimate of the true regression line</a:t>
            </a:r>
          </a:p>
          <a:p>
            <a:pPr lvl="2" eaLnBrk="1" hangingPunct="1">
              <a:defRPr/>
            </a:pPr>
            <a:endParaRPr lang="en-US" sz="2800" b="1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527425" y="5094288"/>
          <a:ext cx="22764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749160" imgH="215640" progId="Equation.DSMT4">
                  <p:embed/>
                </p:oleObj>
              </mc:Choice>
              <mc:Fallback>
                <p:oleObj name="Equation" r:id="rId4" imgW="74916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5094288"/>
                        <a:ext cx="22764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757238" y="414338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Sample Regression Line     </a:t>
            </a:r>
            <a:r>
              <a:rPr lang="en-US" sz="3300" smtClean="0"/>
              <a:t>(Figure 4.2)</a:t>
            </a:r>
          </a:p>
        </p:txBody>
      </p:sp>
      <p:sp>
        <p:nvSpPr>
          <p:cNvPr id="3077" name="Line 14"/>
          <p:cNvSpPr>
            <a:spLocks noChangeShapeType="1"/>
          </p:cNvSpPr>
          <p:nvPr/>
        </p:nvSpPr>
        <p:spPr bwMode="auto">
          <a:xfrm>
            <a:off x="3473450" y="5381625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5"/>
          <p:cNvSpPr>
            <a:spLocks noChangeShapeType="1"/>
          </p:cNvSpPr>
          <p:nvPr/>
        </p:nvSpPr>
        <p:spPr bwMode="auto">
          <a:xfrm>
            <a:off x="3862388" y="538003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16"/>
          <p:cNvSpPr>
            <a:spLocks noChangeShapeType="1"/>
          </p:cNvSpPr>
          <p:nvPr/>
        </p:nvSpPr>
        <p:spPr bwMode="auto">
          <a:xfrm>
            <a:off x="4271963" y="5381625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17"/>
          <p:cNvSpPr>
            <a:spLocks noChangeShapeType="1"/>
          </p:cNvSpPr>
          <p:nvPr/>
        </p:nvSpPr>
        <p:spPr bwMode="auto">
          <a:xfrm>
            <a:off x="4659313" y="5376863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18"/>
          <p:cNvSpPr>
            <a:spLocks noChangeShapeType="1"/>
          </p:cNvSpPr>
          <p:nvPr/>
        </p:nvSpPr>
        <p:spPr bwMode="auto">
          <a:xfrm>
            <a:off x="5035550" y="53863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19"/>
          <p:cNvSpPr>
            <a:spLocks noChangeShapeType="1"/>
          </p:cNvSpPr>
          <p:nvPr/>
        </p:nvSpPr>
        <p:spPr bwMode="auto">
          <a:xfrm>
            <a:off x="5429250" y="53863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20"/>
          <p:cNvSpPr>
            <a:spLocks noChangeShapeType="1"/>
          </p:cNvSpPr>
          <p:nvPr/>
        </p:nvSpPr>
        <p:spPr bwMode="auto">
          <a:xfrm>
            <a:off x="5834063" y="5391150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21"/>
          <p:cNvSpPr>
            <a:spLocks noChangeShapeType="1"/>
          </p:cNvSpPr>
          <p:nvPr/>
        </p:nvSpPr>
        <p:spPr bwMode="auto">
          <a:xfrm>
            <a:off x="6207125" y="53863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22"/>
          <p:cNvSpPr>
            <a:spLocks noChangeShapeType="1"/>
          </p:cNvSpPr>
          <p:nvPr/>
        </p:nvSpPr>
        <p:spPr bwMode="auto">
          <a:xfrm>
            <a:off x="6594475" y="5384800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Text Box 23"/>
          <p:cNvSpPr txBox="1">
            <a:spLocks noChangeArrowheads="1"/>
          </p:cNvSpPr>
          <p:nvPr/>
        </p:nvSpPr>
        <p:spPr bwMode="auto">
          <a:xfrm>
            <a:off x="7032625" y="5281613"/>
            <a:ext cx="488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AvantGarde Bk BT" pitchFamily="34" charset="0"/>
              </a:rPr>
              <a:t>A</a:t>
            </a:r>
            <a:endParaRPr lang="en-US" sz="1400" i="1" baseline="-25000">
              <a:latin typeface="AvantGarde Bk BT" pitchFamily="34" charset="0"/>
            </a:endParaRPr>
          </a:p>
        </p:txBody>
      </p:sp>
      <p:sp>
        <p:nvSpPr>
          <p:cNvPr id="3087" name="Text Box 24"/>
          <p:cNvSpPr txBox="1">
            <a:spLocks noChangeArrowheads="1"/>
          </p:cNvSpPr>
          <p:nvPr/>
        </p:nvSpPr>
        <p:spPr bwMode="auto">
          <a:xfrm>
            <a:off x="2455863" y="5497513"/>
            <a:ext cx="3159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0</a:t>
            </a:r>
          </a:p>
        </p:txBody>
      </p:sp>
      <p:sp>
        <p:nvSpPr>
          <p:cNvPr id="3088" name="Text Box 25"/>
          <p:cNvSpPr txBox="1">
            <a:spLocks noChangeArrowheads="1"/>
          </p:cNvSpPr>
          <p:nvPr/>
        </p:nvSpPr>
        <p:spPr bwMode="auto">
          <a:xfrm>
            <a:off x="5549900" y="5492750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8,000</a:t>
            </a:r>
          </a:p>
        </p:txBody>
      </p:sp>
      <p:sp>
        <p:nvSpPr>
          <p:cNvPr id="3089" name="Text Box 26"/>
          <p:cNvSpPr txBox="1">
            <a:spLocks noChangeArrowheads="1"/>
          </p:cNvSpPr>
          <p:nvPr/>
        </p:nvSpPr>
        <p:spPr bwMode="auto">
          <a:xfrm>
            <a:off x="3184525" y="5492750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2,000</a:t>
            </a:r>
          </a:p>
        </p:txBody>
      </p:sp>
      <p:sp>
        <p:nvSpPr>
          <p:cNvPr id="3090" name="Line 27"/>
          <p:cNvSpPr>
            <a:spLocks noChangeShapeType="1"/>
          </p:cNvSpPr>
          <p:nvPr/>
        </p:nvSpPr>
        <p:spPr bwMode="auto">
          <a:xfrm>
            <a:off x="2760663" y="5475288"/>
            <a:ext cx="429577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28"/>
          <p:cNvSpPr>
            <a:spLocks noChangeShapeType="1"/>
          </p:cNvSpPr>
          <p:nvPr/>
        </p:nvSpPr>
        <p:spPr bwMode="auto">
          <a:xfrm>
            <a:off x="3094038" y="53863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29"/>
          <p:cNvSpPr>
            <a:spLocks noChangeShapeType="1"/>
          </p:cNvSpPr>
          <p:nvPr/>
        </p:nvSpPr>
        <p:spPr bwMode="auto">
          <a:xfrm flipV="1">
            <a:off x="2771775" y="2263775"/>
            <a:ext cx="0" cy="3219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6284913" y="5487988"/>
            <a:ext cx="663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10,000</a:t>
            </a:r>
          </a:p>
        </p:txBody>
      </p:sp>
      <p:sp>
        <p:nvSpPr>
          <p:cNvPr id="3094" name="Line 32"/>
          <p:cNvSpPr>
            <a:spLocks noChangeShapeType="1"/>
          </p:cNvSpPr>
          <p:nvPr/>
        </p:nvSpPr>
        <p:spPr bwMode="auto">
          <a:xfrm>
            <a:off x="2771775" y="2571750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Line 33"/>
          <p:cNvSpPr>
            <a:spLocks noChangeShapeType="1"/>
          </p:cNvSpPr>
          <p:nvPr/>
        </p:nvSpPr>
        <p:spPr bwMode="auto">
          <a:xfrm>
            <a:off x="2773363" y="29813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6" name="Line 34"/>
          <p:cNvSpPr>
            <a:spLocks noChangeShapeType="1"/>
          </p:cNvSpPr>
          <p:nvPr/>
        </p:nvSpPr>
        <p:spPr bwMode="auto">
          <a:xfrm>
            <a:off x="2771775" y="34004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Line 35"/>
          <p:cNvSpPr>
            <a:spLocks noChangeShapeType="1"/>
          </p:cNvSpPr>
          <p:nvPr/>
        </p:nvSpPr>
        <p:spPr bwMode="auto">
          <a:xfrm>
            <a:off x="2771775" y="3790950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8" name="Line 36"/>
          <p:cNvSpPr>
            <a:spLocks noChangeShapeType="1"/>
          </p:cNvSpPr>
          <p:nvPr/>
        </p:nvSpPr>
        <p:spPr bwMode="auto">
          <a:xfrm>
            <a:off x="2773363" y="4210050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Line 37"/>
          <p:cNvSpPr>
            <a:spLocks noChangeShapeType="1"/>
          </p:cNvSpPr>
          <p:nvPr/>
        </p:nvSpPr>
        <p:spPr bwMode="auto">
          <a:xfrm>
            <a:off x="2771775" y="46196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0" name="Line 38"/>
          <p:cNvSpPr>
            <a:spLocks noChangeShapeType="1"/>
          </p:cNvSpPr>
          <p:nvPr/>
        </p:nvSpPr>
        <p:spPr bwMode="auto">
          <a:xfrm>
            <a:off x="2771775" y="503872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3987800" y="54895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4,000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4759325" y="549592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6,000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2111375" y="4911725"/>
            <a:ext cx="692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10,000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2112963" y="4487863"/>
            <a:ext cx="723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20,000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2112963" y="4089400"/>
            <a:ext cx="723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30,000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2109788" y="3662363"/>
            <a:ext cx="727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40,000</a:t>
            </a:r>
          </a:p>
        </p:txBody>
      </p:sp>
      <p:sp>
        <p:nvSpPr>
          <p:cNvPr id="3107" name="Text Box 45"/>
          <p:cNvSpPr txBox="1">
            <a:spLocks noChangeArrowheads="1"/>
          </p:cNvSpPr>
          <p:nvPr/>
        </p:nvSpPr>
        <p:spPr bwMode="auto">
          <a:xfrm>
            <a:off x="2117725" y="3257550"/>
            <a:ext cx="7191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50,000</a:t>
            </a:r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2112963" y="2854325"/>
            <a:ext cx="723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60,000</a:t>
            </a:r>
          </a:p>
        </p:txBody>
      </p:sp>
      <p:sp>
        <p:nvSpPr>
          <p:cNvPr id="3109" name="Text Box 47"/>
          <p:cNvSpPr txBox="1">
            <a:spLocks noChangeArrowheads="1"/>
          </p:cNvSpPr>
          <p:nvPr/>
        </p:nvSpPr>
        <p:spPr bwMode="auto">
          <a:xfrm>
            <a:off x="2109788" y="2449513"/>
            <a:ext cx="727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70,000</a:t>
            </a:r>
          </a:p>
        </p:txBody>
      </p:sp>
      <p:sp>
        <p:nvSpPr>
          <p:cNvPr id="3110" name="Text Box 49"/>
          <p:cNvSpPr txBox="1">
            <a:spLocks noChangeArrowheads="1"/>
          </p:cNvSpPr>
          <p:nvPr/>
        </p:nvSpPr>
        <p:spPr bwMode="auto">
          <a:xfrm>
            <a:off x="3506788" y="5913438"/>
            <a:ext cx="3179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AvantGarde Bk BT" pitchFamily="34" charset="0"/>
              </a:rPr>
              <a:t>Advertising expenditures (dollars)</a:t>
            </a:r>
          </a:p>
        </p:txBody>
      </p:sp>
      <p:sp>
        <p:nvSpPr>
          <p:cNvPr id="3111" name="Text Box 50"/>
          <p:cNvSpPr txBox="1">
            <a:spLocks noChangeArrowheads="1"/>
          </p:cNvSpPr>
          <p:nvPr/>
        </p:nvSpPr>
        <p:spPr bwMode="auto">
          <a:xfrm rot="10800000">
            <a:off x="1485900" y="2538413"/>
            <a:ext cx="39687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AvantGarde Bk BT" pitchFamily="34" charset="0"/>
              </a:rPr>
              <a:t>Sales (dollars)</a:t>
            </a:r>
          </a:p>
        </p:txBody>
      </p:sp>
      <p:sp>
        <p:nvSpPr>
          <p:cNvPr id="3112" name="Text Box 51"/>
          <p:cNvSpPr txBox="1">
            <a:spLocks noChangeArrowheads="1"/>
          </p:cNvSpPr>
          <p:nvPr/>
        </p:nvSpPr>
        <p:spPr bwMode="auto">
          <a:xfrm>
            <a:off x="2668588" y="1989138"/>
            <a:ext cx="328612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i="1">
                <a:latin typeface="AvantGarde Bk BT" pitchFamily="34" charset="0"/>
              </a:rPr>
              <a:t>S</a:t>
            </a:r>
            <a:endParaRPr lang="en-US" sz="1400" i="1" baseline="-25000">
              <a:latin typeface="AvantGarde Bk BT" pitchFamily="34" charset="0"/>
            </a:endParaRPr>
          </a:p>
        </p:txBody>
      </p:sp>
      <p:sp>
        <p:nvSpPr>
          <p:cNvPr id="3113" name="Rectangle 81"/>
          <p:cNvSpPr>
            <a:spLocks noChangeArrowheads="1"/>
          </p:cNvSpPr>
          <p:nvPr/>
        </p:nvSpPr>
        <p:spPr bwMode="auto">
          <a:xfrm>
            <a:off x="3328988" y="4622800"/>
            <a:ext cx="287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4" name="Rectangle 82"/>
          <p:cNvSpPr>
            <a:spLocks noChangeArrowheads="1"/>
          </p:cNvSpPr>
          <p:nvPr/>
        </p:nvSpPr>
        <p:spPr bwMode="auto">
          <a:xfrm>
            <a:off x="3328988" y="3983038"/>
            <a:ext cx="287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5" name="Rectangle 83"/>
          <p:cNvSpPr>
            <a:spLocks noChangeArrowheads="1"/>
          </p:cNvSpPr>
          <p:nvPr/>
        </p:nvSpPr>
        <p:spPr bwMode="auto">
          <a:xfrm>
            <a:off x="3729038" y="4181475"/>
            <a:ext cx="2873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6" name="Rectangle 84"/>
          <p:cNvSpPr>
            <a:spLocks noChangeArrowheads="1"/>
          </p:cNvSpPr>
          <p:nvPr/>
        </p:nvSpPr>
        <p:spPr bwMode="auto">
          <a:xfrm>
            <a:off x="4529138" y="4008438"/>
            <a:ext cx="287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7" name="Rectangle 85"/>
          <p:cNvSpPr>
            <a:spLocks noChangeArrowheads="1"/>
          </p:cNvSpPr>
          <p:nvPr/>
        </p:nvSpPr>
        <p:spPr bwMode="auto">
          <a:xfrm>
            <a:off x="5703888" y="3357563"/>
            <a:ext cx="287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8" name="Rectangle 86"/>
          <p:cNvSpPr>
            <a:spLocks noChangeArrowheads="1"/>
          </p:cNvSpPr>
          <p:nvPr/>
        </p:nvSpPr>
        <p:spPr bwMode="auto">
          <a:xfrm>
            <a:off x="5281613" y="2738438"/>
            <a:ext cx="2873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sp>
        <p:nvSpPr>
          <p:cNvPr id="3119" name="Rectangle 87"/>
          <p:cNvSpPr>
            <a:spLocks noChangeArrowheads="1"/>
          </p:cNvSpPr>
          <p:nvPr/>
        </p:nvSpPr>
        <p:spPr bwMode="auto">
          <a:xfrm>
            <a:off x="6083300" y="2940050"/>
            <a:ext cx="287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cs typeface="Times New Roman" pitchFamily="18" charset="0"/>
              </a:rPr>
              <a:t>•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2751138" y="2452688"/>
            <a:ext cx="6362700" cy="2573337"/>
            <a:chOff x="2751138" y="2453343"/>
            <a:chExt cx="6362700" cy="2572682"/>
          </a:xfrm>
        </p:grpSpPr>
        <p:pic>
          <p:nvPicPr>
            <p:cNvPr id="3134" name="Picture 69" descr="Fig 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2809875"/>
              <a:ext cx="4108450" cy="221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8" name="TextBox 117"/>
            <p:cNvSpPr txBox="1"/>
            <p:nvPr/>
          </p:nvSpPr>
          <p:spPr>
            <a:xfrm>
              <a:off x="6819900" y="2453343"/>
              <a:ext cx="2293938" cy="52374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j-lt"/>
                </a:rPr>
                <a:t>Sample regression line    </a:t>
              </a:r>
              <a:r>
                <a:rPr lang="en-US" sz="1400" i="1" dirty="0" err="1">
                  <a:latin typeface="+mj-lt"/>
                </a:rPr>
                <a:t>Ŝ</a:t>
              </a:r>
              <a:r>
                <a:rPr lang="en-US" sz="1400" i="1" baseline="-25000" dirty="0" err="1">
                  <a:latin typeface="+mj-lt"/>
                </a:rPr>
                <a:t>i</a:t>
              </a:r>
              <a:r>
                <a:rPr lang="en-US" sz="1400" baseline="-25000" dirty="0">
                  <a:latin typeface="+mj-lt"/>
                </a:rPr>
                <a:t> </a:t>
              </a:r>
              <a:r>
                <a:rPr lang="en-US" sz="1400" dirty="0">
                  <a:latin typeface="+mj-lt"/>
                </a:rPr>
                <a:t>= 11,573 + 4.9719</a:t>
              </a:r>
              <a:r>
                <a:rPr lang="en-US" sz="1400" i="1" dirty="0">
                  <a:latin typeface="+mj-lt"/>
                </a:rPr>
                <a:t>A</a:t>
              </a:r>
            </a:p>
          </p:txBody>
        </p:sp>
      </p:grpSp>
      <p:grpSp>
        <p:nvGrpSpPr>
          <p:cNvPr id="3" name="Group 119"/>
          <p:cNvGrpSpPr>
            <a:grpSpLocks/>
          </p:cNvGrpSpPr>
          <p:nvPr/>
        </p:nvGrpSpPr>
        <p:grpSpPr bwMode="auto">
          <a:xfrm>
            <a:off x="5429250" y="3589338"/>
            <a:ext cx="1319213" cy="1873250"/>
            <a:chOff x="5429250" y="3589338"/>
            <a:chExt cx="1319213" cy="1873250"/>
          </a:xfrm>
        </p:grpSpPr>
        <p:grpSp>
          <p:nvGrpSpPr>
            <p:cNvPr id="3129" name="Group 101"/>
            <p:cNvGrpSpPr>
              <a:grpSpLocks/>
            </p:cNvGrpSpPr>
            <p:nvPr/>
          </p:nvGrpSpPr>
          <p:grpSpPr bwMode="auto">
            <a:xfrm>
              <a:off x="5429250" y="3589338"/>
              <a:ext cx="962025" cy="1873250"/>
              <a:chOff x="3420" y="2261"/>
              <a:chExt cx="606" cy="1180"/>
            </a:xfrm>
          </p:grpSpPr>
          <p:sp>
            <p:nvSpPr>
              <p:cNvPr id="3131" name="Line 88"/>
              <p:cNvSpPr>
                <a:spLocks noChangeShapeType="1"/>
              </p:cNvSpPr>
              <p:nvPr/>
            </p:nvSpPr>
            <p:spPr bwMode="auto">
              <a:xfrm flipV="1">
                <a:off x="3420" y="2261"/>
                <a:ext cx="0" cy="11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32" name="Group 100"/>
              <p:cNvGrpSpPr>
                <a:grpSpLocks/>
              </p:cNvGrpSpPr>
              <p:nvPr/>
            </p:nvGrpSpPr>
            <p:grpSpPr bwMode="auto">
              <a:xfrm>
                <a:off x="3441" y="2279"/>
                <a:ext cx="585" cy="314"/>
                <a:chOff x="3441" y="2279"/>
                <a:chExt cx="585" cy="314"/>
              </a:xfrm>
            </p:grpSpPr>
            <p:graphicFrame>
              <p:nvGraphicFramePr>
                <p:cNvPr id="3075" name="Object 61"/>
                <p:cNvGraphicFramePr>
                  <a:graphicFrameLocks noChangeAspect="1"/>
                </p:cNvGraphicFramePr>
                <p:nvPr/>
              </p:nvGraphicFramePr>
              <p:xfrm>
                <a:off x="3522" y="2425"/>
                <a:ext cx="504" cy="16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37" name="Equation" r:id="rId5" imgW="799920" imgH="266400" progId="Equation.DSMT4">
                        <p:embed/>
                      </p:oleObj>
                    </mc:Choice>
                    <mc:Fallback>
                      <p:oleObj name="Equation" r:id="rId5" imgW="799920" imgH="266400" progId="Equation.DSMT4">
                        <p:embed/>
                        <p:pic>
                          <p:nvPicPr>
                            <p:cNvPr id="0" name="Object 6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22" y="2425"/>
                              <a:ext cx="504" cy="16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133" name="Line 99"/>
                <p:cNvSpPr>
                  <a:spLocks noChangeShapeType="1"/>
                </p:cNvSpPr>
                <p:nvPr/>
              </p:nvSpPr>
              <p:spPr bwMode="auto">
                <a:xfrm flipH="1" flipV="1">
                  <a:off x="3441" y="2279"/>
                  <a:ext cx="102" cy="1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9" name="TextBox 118"/>
            <p:cNvSpPr txBox="1"/>
            <p:nvPr/>
          </p:nvSpPr>
          <p:spPr>
            <a:xfrm>
              <a:off x="5595938" y="3813175"/>
              <a:ext cx="1152525" cy="307975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i="1" dirty="0" err="1">
                  <a:latin typeface="+mj-lt"/>
                </a:rPr>
                <a:t>Ŝ</a:t>
              </a:r>
              <a:r>
                <a:rPr lang="en-US" sz="1400" i="1" baseline="-25000" dirty="0" err="1">
                  <a:latin typeface="+mj-lt"/>
                </a:rPr>
                <a:t>i</a:t>
              </a:r>
              <a:r>
                <a:rPr lang="en-US" sz="1400" baseline="-25000" dirty="0">
                  <a:latin typeface="+mj-lt"/>
                </a:rPr>
                <a:t> </a:t>
              </a:r>
              <a:r>
                <a:rPr lang="en-US" sz="1400" dirty="0">
                  <a:latin typeface="+mj-lt"/>
                </a:rPr>
                <a:t>= 46,376</a:t>
              </a:r>
              <a:endParaRPr lang="en-US" sz="1400" i="1" dirty="0">
                <a:latin typeface="+mj-lt"/>
              </a:endParaRPr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4913313" y="2439988"/>
            <a:ext cx="1749425" cy="1158875"/>
            <a:chOff x="4913313" y="2440186"/>
            <a:chExt cx="1748632" cy="1158677"/>
          </a:xfrm>
        </p:grpSpPr>
        <p:grpSp>
          <p:nvGrpSpPr>
            <p:cNvPr id="3123" name="Group 104"/>
            <p:cNvGrpSpPr>
              <a:grpSpLocks/>
            </p:cNvGrpSpPr>
            <p:nvPr/>
          </p:nvGrpSpPr>
          <p:grpSpPr bwMode="auto">
            <a:xfrm>
              <a:off x="4913313" y="2554288"/>
              <a:ext cx="1536700" cy="1044575"/>
              <a:chOff x="3095" y="1609"/>
              <a:chExt cx="968" cy="658"/>
            </a:xfrm>
          </p:grpSpPr>
          <p:sp>
            <p:nvSpPr>
              <p:cNvPr id="3125" name="Line 89"/>
              <p:cNvSpPr>
                <a:spLocks noChangeShapeType="1"/>
              </p:cNvSpPr>
              <p:nvPr/>
            </p:nvSpPr>
            <p:spPr bwMode="auto">
              <a:xfrm flipV="1">
                <a:off x="3420" y="1878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AutoShape 90"/>
              <p:cNvSpPr>
                <a:spLocks/>
              </p:cNvSpPr>
              <p:nvPr/>
            </p:nvSpPr>
            <p:spPr bwMode="auto">
              <a:xfrm>
                <a:off x="3273" y="1884"/>
                <a:ext cx="93" cy="383"/>
              </a:xfrm>
              <a:prstGeom prst="leftBrace">
                <a:avLst>
                  <a:gd name="adj1" fmla="val 34319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7" name="Text Box 91"/>
              <p:cNvSpPr txBox="1">
                <a:spLocks noChangeArrowheads="1"/>
              </p:cNvSpPr>
              <p:nvPr/>
            </p:nvSpPr>
            <p:spPr bwMode="auto">
              <a:xfrm>
                <a:off x="3095" y="1965"/>
                <a:ext cx="24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 i="1">
                    <a:latin typeface="AvantGarde Bk BT" pitchFamily="34" charset="0"/>
                  </a:rPr>
                  <a:t>e</a:t>
                </a:r>
                <a:r>
                  <a:rPr lang="en-US" sz="1200" i="1" baseline="-25000">
                    <a:latin typeface="AvantGarde Bk BT" pitchFamily="34" charset="0"/>
                  </a:rPr>
                  <a:t>i</a:t>
                </a:r>
              </a:p>
            </p:txBody>
          </p:sp>
          <p:graphicFrame>
            <p:nvGraphicFramePr>
              <p:cNvPr id="3074" name="Object 62"/>
              <p:cNvGraphicFramePr>
                <a:graphicFrameLocks noChangeAspect="1"/>
              </p:cNvGraphicFramePr>
              <p:nvPr/>
            </p:nvGraphicFramePr>
            <p:xfrm>
              <a:off x="3559" y="1609"/>
              <a:ext cx="5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8" name="Equation" r:id="rId7" imgW="799920" imgH="228600" progId="Equation.DSMT4">
                      <p:embed/>
                    </p:oleObj>
                  </mc:Choice>
                  <mc:Fallback>
                    <p:oleObj name="Equation" r:id="rId7" imgW="799920" imgH="228600" progId="Equation.DSMT4">
                      <p:embed/>
                      <p:pic>
                        <p:nvPicPr>
                          <p:cNvPr id="0" name="Object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9" y="1609"/>
                            <a:ext cx="5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28" name="Line 103"/>
              <p:cNvSpPr>
                <a:spLocks noChangeShapeType="1"/>
              </p:cNvSpPr>
              <p:nvPr/>
            </p:nvSpPr>
            <p:spPr bwMode="auto">
              <a:xfrm flipH="1">
                <a:off x="3461" y="1732"/>
                <a:ext cx="97" cy="1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5514702" y="2440186"/>
              <a:ext cx="1147243" cy="307922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j-lt"/>
                </a:rPr>
                <a:t>S</a:t>
              </a:r>
              <a:r>
                <a:rPr lang="en-US" sz="1400" i="1" baseline="-25000" dirty="0">
                  <a:latin typeface="+mj-lt"/>
                </a:rPr>
                <a:t>i</a:t>
              </a:r>
              <a:r>
                <a:rPr lang="en-US" sz="1400" baseline="-25000" dirty="0">
                  <a:latin typeface="+mj-lt"/>
                </a:rPr>
                <a:t> </a:t>
              </a:r>
              <a:r>
                <a:rPr lang="en-US" sz="1400" dirty="0">
                  <a:latin typeface="+mj-lt"/>
                </a:rPr>
                <a:t>= 60,000</a:t>
              </a:r>
              <a:endParaRPr lang="en-US" sz="1400" i="1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739775" y="56515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Unbiased Estimators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6550"/>
            <a:ext cx="7848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000" smtClean="0">
              <a:solidFill>
                <a:srgbClr val="00003A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000" smtClean="0">
              <a:solidFill>
                <a:srgbClr val="00003A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000" smtClean="0">
              <a:solidFill>
                <a:srgbClr val="00003A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000" smtClean="0">
              <a:solidFill>
                <a:srgbClr val="00003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The distribution of values the estimates might take is centered around the true value of the parameter</a:t>
            </a:r>
            <a:endParaRPr lang="en-US" sz="3800" i="1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sz="2800" b="1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74713" y="1508125"/>
            <a:ext cx="7816850" cy="1098550"/>
            <a:chOff x="1326776" y="-119720"/>
            <a:chExt cx="7817224" cy="1098449"/>
          </a:xfrm>
        </p:grpSpPr>
        <p:sp>
          <p:nvSpPr>
            <p:cNvPr id="6" name="TextBox 5"/>
            <p:cNvSpPr txBox="1"/>
            <p:nvPr/>
          </p:nvSpPr>
          <p:spPr>
            <a:xfrm>
              <a:off x="1326776" y="-668"/>
              <a:ext cx="7817224" cy="9793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buFont typeface="Arial" pitchFamily="34" charset="0"/>
                <a:buChar char="•"/>
                <a:defRPr/>
              </a:pPr>
              <a:r>
                <a:rPr lang="en-US" sz="3000" dirty="0">
                  <a:latin typeface="+mn-lt"/>
                </a:rPr>
                <a:t>  The estimates </a:t>
              </a:r>
              <a:r>
                <a:rPr lang="en-US" sz="3200" b="1" i="1" dirty="0">
                  <a:cs typeface="Times New Roman" pitchFamily="18" charset="0"/>
                </a:rPr>
                <a:t>â</a:t>
              </a:r>
              <a:r>
                <a:rPr lang="en-US" sz="3000" dirty="0">
                  <a:cs typeface="Times New Roman" pitchFamily="18" charset="0"/>
                </a:rPr>
                <a:t> </a:t>
              </a:r>
              <a:r>
                <a:rPr lang="en-US" sz="3000" dirty="0">
                  <a:latin typeface="+mn-lt"/>
                </a:rPr>
                <a:t>&amp;    do not generally equal 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3000" dirty="0">
                  <a:latin typeface="+mn-lt"/>
                </a:rPr>
                <a:t>   the true values of </a:t>
              </a:r>
              <a:r>
                <a:rPr lang="en-US" sz="3200" b="1" i="1" dirty="0">
                  <a:cs typeface="Times New Roman" pitchFamily="18" charset="0"/>
                </a:rPr>
                <a:t>a</a:t>
              </a:r>
              <a:r>
                <a:rPr lang="en-US" sz="3000" dirty="0">
                  <a:latin typeface="+mn-lt"/>
                </a:rPr>
                <a:t> &amp; </a:t>
              </a:r>
              <a:r>
                <a:rPr lang="en-US" sz="3200" b="1" i="1" dirty="0">
                  <a:cs typeface="Times New Roman" pitchFamily="18" charset="0"/>
                </a:rPr>
                <a:t>b</a:t>
              </a:r>
            </a:p>
          </p:txBody>
        </p:sp>
        <p:graphicFrame>
          <p:nvGraphicFramePr>
            <p:cNvPr id="4099" name="Object 3"/>
            <p:cNvGraphicFramePr>
              <a:graphicFrameLocks noChangeAspect="1"/>
            </p:cNvGraphicFramePr>
            <p:nvPr/>
          </p:nvGraphicFramePr>
          <p:xfrm>
            <a:off x="4828908" y="-119720"/>
            <a:ext cx="360362" cy="612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Equation" r:id="rId4" imgW="126720" imgH="215640" progId="Equation.DSMT4">
                    <p:embed/>
                  </p:oleObj>
                </mc:Choice>
                <mc:Fallback>
                  <p:oleObj name="Equation" r:id="rId4" imgW="126720" imgH="2156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28908" y="-119720"/>
                          <a:ext cx="360362" cy="612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387475" y="2501900"/>
            <a:ext cx="7245350" cy="958850"/>
            <a:chOff x="1898277" y="5902885"/>
            <a:chExt cx="7245723" cy="959030"/>
          </a:xfrm>
        </p:grpSpPr>
        <p:sp>
          <p:nvSpPr>
            <p:cNvPr id="7" name="TextBox 6"/>
            <p:cNvSpPr txBox="1"/>
            <p:nvPr/>
          </p:nvSpPr>
          <p:spPr>
            <a:xfrm>
              <a:off x="1898277" y="5993390"/>
              <a:ext cx="7245723" cy="8685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buClr>
                  <a:srgbClr val="AC5E08"/>
                </a:buClr>
                <a:buFont typeface="Arial" pitchFamily="34" charset="0"/>
                <a:buChar char="•"/>
                <a:defRPr/>
              </a:pPr>
              <a:r>
                <a:rPr lang="en-US" sz="3000" dirty="0">
                  <a:latin typeface="+mn-lt"/>
                </a:rPr>
                <a:t>  </a:t>
              </a:r>
              <a:r>
                <a:rPr lang="en-US" sz="3000" b="1" i="1" dirty="0">
                  <a:solidFill>
                    <a:srgbClr val="AC5E08"/>
                  </a:solidFill>
                  <a:cs typeface="Times New Roman" pitchFamily="18" charset="0"/>
                </a:rPr>
                <a:t>â</a:t>
              </a:r>
              <a:r>
                <a:rPr lang="en-US" sz="3000" dirty="0">
                  <a:solidFill>
                    <a:srgbClr val="AC5E08"/>
                  </a:solidFill>
                  <a:cs typeface="Times New Roman" pitchFamily="18" charset="0"/>
                </a:rPr>
                <a:t> </a:t>
              </a:r>
              <a:r>
                <a:rPr lang="en-US" sz="2600" dirty="0">
                  <a:solidFill>
                    <a:srgbClr val="AC5E08"/>
                  </a:solidFill>
                  <a:latin typeface="+mn-lt"/>
                </a:rPr>
                <a:t>&amp;    are random variables computed using  </a:t>
              </a:r>
            </a:p>
            <a:p>
              <a:pPr>
                <a:lnSpc>
                  <a:spcPct val="90000"/>
                </a:lnSpc>
                <a:buClr>
                  <a:srgbClr val="AC5E08"/>
                </a:buClr>
                <a:defRPr/>
              </a:pPr>
              <a:r>
                <a:rPr lang="en-US" sz="2600" dirty="0">
                  <a:solidFill>
                    <a:srgbClr val="AC5E08"/>
                  </a:solidFill>
                  <a:latin typeface="+mn-lt"/>
                </a:rPr>
                <a:t>    data from a random sample</a:t>
              </a:r>
              <a:endParaRPr lang="en-US" sz="3200" b="1" i="1" dirty="0">
                <a:cs typeface="Times New Roman" pitchFamily="18" charset="0"/>
              </a:endParaRPr>
            </a:p>
          </p:txBody>
        </p:sp>
        <p:graphicFrame>
          <p:nvGraphicFramePr>
            <p:cNvPr id="4098" name="Object 4"/>
            <p:cNvGraphicFramePr>
              <a:graphicFrameLocks noChangeAspect="1"/>
            </p:cNvGraphicFramePr>
            <p:nvPr/>
          </p:nvGraphicFramePr>
          <p:xfrm>
            <a:off x="2847509" y="5902885"/>
            <a:ext cx="334962" cy="57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Equation" r:id="rId6" imgW="126720" imgH="215640" progId="Equation.DSMT4">
                    <p:embed/>
                  </p:oleObj>
                </mc:Choice>
                <mc:Fallback>
                  <p:oleObj name="Equation" r:id="rId6" imgW="126720" imgH="21564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7509" y="5902885"/>
                          <a:ext cx="334962" cy="57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1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739775" y="56515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Unbiased Estimators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6550"/>
            <a:ext cx="7848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An estimator is </a:t>
            </a:r>
            <a:r>
              <a:rPr lang="en-US" sz="3000" i="1" smtClean="0"/>
              <a:t>unbiased</a:t>
            </a:r>
            <a:r>
              <a:rPr lang="en-US" sz="3000" smtClean="0"/>
              <a:t> if its average value (or expected value) is equal to the true value of the parameter</a:t>
            </a:r>
          </a:p>
          <a:p>
            <a:pPr lvl="2" eaLnBrk="1" hangingPunct="1">
              <a:lnSpc>
                <a:spcPct val="90000"/>
              </a:lnSpc>
            </a:pP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0" y="452438"/>
            <a:ext cx="76200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Relative Frequency Distribution*</a:t>
            </a:r>
            <a:r>
              <a:rPr lang="en-US" sz="3300" smtClean="0"/>
              <a:t> (Figure 4.3)</a:t>
            </a:r>
          </a:p>
        </p:txBody>
      </p:sp>
      <p:graphicFrame>
        <p:nvGraphicFramePr>
          <p:cNvPr id="5122" name="Object 1025"/>
          <p:cNvGraphicFramePr>
            <a:graphicFrameLocks noChangeAspect="1"/>
          </p:cNvGraphicFramePr>
          <p:nvPr>
            <p:ph idx="1"/>
          </p:nvPr>
        </p:nvGraphicFramePr>
        <p:xfrm>
          <a:off x="5280025" y="1676400"/>
          <a:ext cx="319563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4" imgW="2222280" imgH="406080" progId="Equation.DSMT4">
                  <p:embed/>
                </p:oleObj>
              </mc:Choice>
              <mc:Fallback>
                <p:oleObj name="Equation" r:id="rId4" imgW="2222280" imgH="406080" progId="Equation.DSMT4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1676400"/>
                        <a:ext cx="3195638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24"/>
          <p:cNvGraphicFramePr>
            <a:graphicFrameLocks noChangeAspect="1"/>
          </p:cNvGraphicFramePr>
          <p:nvPr/>
        </p:nvGraphicFramePr>
        <p:xfrm>
          <a:off x="242888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4" name="Text Box 33"/>
          <p:cNvSpPr txBox="1">
            <a:spLocks noChangeArrowheads="1"/>
          </p:cNvSpPr>
          <p:nvPr/>
        </p:nvSpPr>
        <p:spPr bwMode="auto">
          <a:xfrm>
            <a:off x="709613" y="6232525"/>
            <a:ext cx="624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latin typeface="+mn-lt"/>
              </a:rPr>
              <a:t>*Also called a probability density function (</a:t>
            </a:r>
            <a:r>
              <a:rPr lang="en-US" sz="1600" dirty="0" err="1">
                <a:latin typeface="+mn-lt"/>
              </a:rPr>
              <a:t>pdf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3716338" y="5153025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4105275" y="515143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4514850" y="5153025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4902200" y="5148263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5278438" y="51577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>
            <a:off x="5672138" y="51577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>
            <a:off x="6076950" y="5162550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>
            <a:off x="6450013" y="51577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5"/>
          <p:cNvSpPr>
            <a:spLocks noChangeShapeType="1"/>
          </p:cNvSpPr>
          <p:nvPr/>
        </p:nvSpPr>
        <p:spPr bwMode="auto">
          <a:xfrm>
            <a:off x="6837363" y="5156200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7"/>
          <p:cNvSpPr txBox="1">
            <a:spLocks noChangeArrowheads="1"/>
          </p:cNvSpPr>
          <p:nvPr/>
        </p:nvSpPr>
        <p:spPr bwMode="auto">
          <a:xfrm>
            <a:off x="2741613" y="5268913"/>
            <a:ext cx="3159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0</a:t>
            </a:r>
          </a:p>
        </p:txBody>
      </p:sp>
      <p:sp>
        <p:nvSpPr>
          <p:cNvPr id="5136" name="Text Box 18"/>
          <p:cNvSpPr txBox="1">
            <a:spLocks noChangeArrowheads="1"/>
          </p:cNvSpPr>
          <p:nvPr/>
        </p:nvSpPr>
        <p:spPr bwMode="auto">
          <a:xfrm>
            <a:off x="5945188" y="5264150"/>
            <a:ext cx="284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8</a:t>
            </a:r>
          </a:p>
        </p:txBody>
      </p:sp>
      <p:sp>
        <p:nvSpPr>
          <p:cNvPr id="5137" name="Text Box 19"/>
          <p:cNvSpPr txBox="1">
            <a:spLocks noChangeArrowheads="1"/>
          </p:cNvSpPr>
          <p:nvPr/>
        </p:nvSpPr>
        <p:spPr bwMode="auto">
          <a:xfrm>
            <a:off x="3584575" y="5264150"/>
            <a:ext cx="322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2</a:t>
            </a:r>
          </a:p>
        </p:txBody>
      </p:sp>
      <p:sp>
        <p:nvSpPr>
          <p:cNvPr id="5138" name="Line 20"/>
          <p:cNvSpPr>
            <a:spLocks noChangeShapeType="1"/>
          </p:cNvSpPr>
          <p:nvPr/>
        </p:nvSpPr>
        <p:spPr bwMode="auto">
          <a:xfrm>
            <a:off x="3003550" y="5246688"/>
            <a:ext cx="429577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21"/>
          <p:cNvSpPr>
            <a:spLocks noChangeShapeType="1"/>
          </p:cNvSpPr>
          <p:nvPr/>
        </p:nvSpPr>
        <p:spPr bwMode="auto">
          <a:xfrm>
            <a:off x="3336925" y="5157788"/>
            <a:ext cx="0" cy="920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2"/>
          <p:cNvSpPr>
            <a:spLocks noChangeShapeType="1"/>
          </p:cNvSpPr>
          <p:nvPr/>
        </p:nvSpPr>
        <p:spPr bwMode="auto">
          <a:xfrm flipV="1">
            <a:off x="3014663" y="2035175"/>
            <a:ext cx="0" cy="3219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Text Box 23"/>
          <p:cNvSpPr txBox="1">
            <a:spLocks noChangeArrowheads="1"/>
          </p:cNvSpPr>
          <p:nvPr/>
        </p:nvSpPr>
        <p:spPr bwMode="auto">
          <a:xfrm>
            <a:off x="6665913" y="5264150"/>
            <a:ext cx="401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10</a:t>
            </a:r>
          </a:p>
        </p:txBody>
      </p:sp>
      <p:sp>
        <p:nvSpPr>
          <p:cNvPr id="5142" name="Line 24"/>
          <p:cNvSpPr>
            <a:spLocks noChangeShapeType="1"/>
          </p:cNvSpPr>
          <p:nvPr/>
        </p:nvSpPr>
        <p:spPr bwMode="auto">
          <a:xfrm>
            <a:off x="3014663" y="2352675"/>
            <a:ext cx="92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31"/>
          <p:cNvSpPr txBox="1">
            <a:spLocks noChangeArrowheads="1"/>
          </p:cNvSpPr>
          <p:nvPr/>
        </p:nvSpPr>
        <p:spPr bwMode="auto">
          <a:xfrm>
            <a:off x="4383088" y="5260975"/>
            <a:ext cx="284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4</a:t>
            </a:r>
          </a:p>
        </p:txBody>
      </p:sp>
      <p:sp>
        <p:nvSpPr>
          <p:cNvPr id="5144" name="Text Box 32"/>
          <p:cNvSpPr txBox="1">
            <a:spLocks noChangeArrowheads="1"/>
          </p:cNvSpPr>
          <p:nvPr/>
        </p:nvSpPr>
        <p:spPr bwMode="auto">
          <a:xfrm>
            <a:off x="5149850" y="5267325"/>
            <a:ext cx="27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6</a:t>
            </a:r>
          </a:p>
        </p:txBody>
      </p:sp>
      <p:sp>
        <p:nvSpPr>
          <p:cNvPr id="5145" name="Text Box 39"/>
          <p:cNvSpPr txBox="1">
            <a:spLocks noChangeArrowheads="1"/>
          </p:cNvSpPr>
          <p:nvPr/>
        </p:nvSpPr>
        <p:spPr bwMode="auto">
          <a:xfrm>
            <a:off x="2724150" y="2211388"/>
            <a:ext cx="25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1</a:t>
            </a:r>
          </a:p>
        </p:txBody>
      </p:sp>
      <p:sp>
        <p:nvSpPr>
          <p:cNvPr id="5146" name="Text Box 62"/>
          <p:cNvSpPr txBox="1">
            <a:spLocks noChangeArrowheads="1"/>
          </p:cNvSpPr>
          <p:nvPr/>
        </p:nvSpPr>
        <p:spPr bwMode="auto">
          <a:xfrm>
            <a:off x="3208338" y="5268913"/>
            <a:ext cx="3159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1</a:t>
            </a:r>
          </a:p>
        </p:txBody>
      </p:sp>
      <p:sp>
        <p:nvSpPr>
          <p:cNvPr id="5147" name="Text Box 63"/>
          <p:cNvSpPr txBox="1">
            <a:spLocks noChangeArrowheads="1"/>
          </p:cNvSpPr>
          <p:nvPr/>
        </p:nvSpPr>
        <p:spPr bwMode="auto">
          <a:xfrm>
            <a:off x="3975100" y="5264150"/>
            <a:ext cx="322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3</a:t>
            </a:r>
          </a:p>
        </p:txBody>
      </p:sp>
      <p:sp>
        <p:nvSpPr>
          <p:cNvPr id="5148" name="Text Box 64"/>
          <p:cNvSpPr txBox="1">
            <a:spLocks noChangeArrowheads="1"/>
          </p:cNvSpPr>
          <p:nvPr/>
        </p:nvSpPr>
        <p:spPr bwMode="auto">
          <a:xfrm>
            <a:off x="4768850" y="5267325"/>
            <a:ext cx="27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5</a:t>
            </a:r>
          </a:p>
        </p:txBody>
      </p:sp>
      <p:sp>
        <p:nvSpPr>
          <p:cNvPr id="5149" name="Text Box 65"/>
          <p:cNvSpPr txBox="1">
            <a:spLocks noChangeArrowheads="1"/>
          </p:cNvSpPr>
          <p:nvPr/>
        </p:nvSpPr>
        <p:spPr bwMode="auto">
          <a:xfrm>
            <a:off x="5540375" y="5267325"/>
            <a:ext cx="2762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7</a:t>
            </a:r>
          </a:p>
        </p:txBody>
      </p:sp>
      <p:sp>
        <p:nvSpPr>
          <p:cNvPr id="5150" name="Text Box 66"/>
          <p:cNvSpPr txBox="1">
            <a:spLocks noChangeArrowheads="1"/>
          </p:cNvSpPr>
          <p:nvPr/>
        </p:nvSpPr>
        <p:spPr bwMode="auto">
          <a:xfrm>
            <a:off x="6316663" y="5264150"/>
            <a:ext cx="2841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AvantGarde Bk BT" pitchFamily="34" charset="0"/>
              </a:rPr>
              <a:t>9</a:t>
            </a:r>
          </a:p>
        </p:txBody>
      </p:sp>
      <p:pic>
        <p:nvPicPr>
          <p:cNvPr id="5151" name="Picture 7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735138"/>
            <a:ext cx="1738312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2" name="Picture 7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163" y="5543550"/>
            <a:ext cx="25908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72" descr="Fig 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50" y="3983038"/>
            <a:ext cx="3681413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73"/>
          <p:cNvSpPr>
            <a:spLocks noChangeShapeType="1"/>
          </p:cNvSpPr>
          <p:nvPr/>
        </p:nvSpPr>
        <p:spPr bwMode="auto">
          <a:xfrm flipV="1">
            <a:off x="4902200" y="3983038"/>
            <a:ext cx="0" cy="12573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theme/theme1.xml><?xml version="1.0" encoding="utf-8"?>
<a:theme xmlns:a="http://schemas.openxmlformats.org/drawingml/2006/main" name="10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omas 10e PPT template">
  <a:themeElements>
    <a:clrScheme name="Thomas 10e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homas 10e PP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omas 10e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as 10e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as 10e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as 10e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as 10e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mas 10e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mas 10e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10e Theme</Template>
  <TotalTime>5389</TotalTime>
  <Words>750</Words>
  <Application>Microsoft Office PowerPoint</Application>
  <PresentationFormat>On-screen Show (4:3)</PresentationFormat>
  <Paragraphs>155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Times New Roman</vt:lpstr>
      <vt:lpstr>Arial</vt:lpstr>
      <vt:lpstr>Calibri</vt:lpstr>
      <vt:lpstr>Wingdings</vt:lpstr>
      <vt:lpstr>Garamond</vt:lpstr>
      <vt:lpstr>Book Antiqua</vt:lpstr>
      <vt:lpstr>AvantGarde Bk BT</vt:lpstr>
      <vt:lpstr>Symbol</vt:lpstr>
      <vt:lpstr>Euclid Symbol</vt:lpstr>
      <vt:lpstr>10e Theme</vt:lpstr>
      <vt:lpstr>Thomas 10e PPT template</vt:lpstr>
      <vt:lpstr>MathType 6.0 Equation</vt:lpstr>
      <vt:lpstr>MathType 5.0 Equation</vt:lpstr>
      <vt:lpstr>Chapter 4:  Basic Estimation Techniques</vt:lpstr>
      <vt:lpstr>Basic Estimation</vt:lpstr>
      <vt:lpstr>Regression Analysis</vt:lpstr>
      <vt:lpstr>Simple Linear Regression</vt:lpstr>
      <vt:lpstr>Simple Linear Regression</vt:lpstr>
      <vt:lpstr>Sample Regression Line     (Figure 4.2)</vt:lpstr>
      <vt:lpstr>Unbiased Estimators</vt:lpstr>
      <vt:lpstr>Unbiased Estimators</vt:lpstr>
      <vt:lpstr>Relative Frequency Distribution* (Figure 4.3)</vt:lpstr>
      <vt:lpstr>Statistical Significance</vt:lpstr>
      <vt:lpstr>Performing a t-Test</vt:lpstr>
      <vt:lpstr>Performing a t-Test</vt:lpstr>
      <vt:lpstr>Performing a t-Test</vt:lpstr>
      <vt:lpstr>Using p-Values</vt:lpstr>
      <vt:lpstr>Coefficient of Determination</vt:lpstr>
      <vt:lpstr>F-Test</vt:lpstr>
      <vt:lpstr>F-Test</vt:lpstr>
      <vt:lpstr>Multiple Regression</vt:lpstr>
      <vt:lpstr>Quadratic Regression Models</vt:lpstr>
      <vt:lpstr>Log-Linear Regression Models</vt:lpstr>
    </vt:vector>
  </TitlesOfParts>
  <Company>MHHE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subject>9e</dc:subject>
  <dc:creator>Laurie Stumpf</dc:creator>
  <cp:lastModifiedBy>Christopher Brown</cp:lastModifiedBy>
  <cp:revision>202</cp:revision>
  <cp:lastPrinted>2011-09-28T17:49:38Z</cp:lastPrinted>
  <dcterms:created xsi:type="dcterms:W3CDTF">2001-05-31T13:53:20Z</dcterms:created>
  <dcterms:modified xsi:type="dcterms:W3CDTF">2011-09-28T17:51:05Z</dcterms:modified>
</cp:coreProperties>
</file>