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63" r:id="rId11"/>
    <p:sldId id="264" r:id="rId12"/>
    <p:sldId id="269" r:id="rId13"/>
    <p:sldId id="277" r:id="rId14"/>
    <p:sldId id="270" r:id="rId15"/>
    <p:sldId id="286" r:id="rId16"/>
    <p:sldId id="287" r:id="rId17"/>
    <p:sldId id="288" r:id="rId18"/>
    <p:sldId id="271" r:id="rId19"/>
    <p:sldId id="280" r:id="rId20"/>
    <p:sldId id="281" r:id="rId21"/>
    <p:sldId id="282" r:id="rId22"/>
    <p:sldId id="283" r:id="rId23"/>
    <p:sldId id="284" r:id="rId24"/>
    <p:sldId id="285" r:id="rId25"/>
    <p:sldId id="272" r:id="rId26"/>
    <p:sldId id="279" r:id="rId27"/>
    <p:sldId id="273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3C1D-26F2-44A3-BF38-8BBB005C210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76D91-0E81-445C-AF73-B3C164CE6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5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5AF5C5-936A-4938-A180-D177A68E6B1B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1C8E3-3E55-4187-877B-0AF1338BBD8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1E735-1156-4EC2-9FE4-CB547843DAF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79B5A-A53D-473B-AFB1-C726440E154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1292F-46A4-4B26-ABFC-6B31DCF4656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20D96-484D-4986-8A5B-7CFB868D8A3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DE06BA-4917-4118-B016-7202D5A02AA5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5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w="12700" cap="flat">
            <a:solidFill>
              <a:schemeClr val="tx1"/>
            </a:solidFill>
          </a:ln>
        </p:spPr>
      </p:sp>
      <p:sp>
        <p:nvSpPr>
          <p:cNvPr id="3994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07CEE-50BB-468A-AF25-505B428015F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16A7BB-5833-4FA6-9D46-AE33E1A5E6ED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4F4D0B-1465-4733-9384-9A210CC5B875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/>
              <a:t>2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w="12700" cap="flat"/>
        </p:spPr>
      </p:sp>
      <p:sp>
        <p:nvSpPr>
          <p:cNvPr id="36876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287117-4AF7-4425-BAA5-982495566575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3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w="12700" cap="flat">
            <a:solidFill>
              <a:schemeClr val="tx1"/>
            </a:solidFill>
          </a:ln>
        </p:spPr>
      </p:sp>
      <p:sp>
        <p:nvSpPr>
          <p:cNvPr id="3789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15C84E-7088-4D45-BA47-B593CC0CDD2F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4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/>
              <a:t>3</a:t>
            </a: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w="12700" cap="flat"/>
        </p:spPr>
      </p:sp>
      <p:sp>
        <p:nvSpPr>
          <p:cNvPr id="38924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D4753A-71C8-4C4E-841D-49DF7FAE5439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523F4-98D1-4BEB-91D8-F0B92C63D61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E280F-62AF-4A0B-B38E-B9A116538BB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2B7B7-CA5D-4651-8622-7196EE425D7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7F3-4B7A-4C2B-923A-5F1D1982F17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EB9D-E061-492C-8600-66FE3715E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473534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7F3-4B7A-4C2B-923A-5F1D1982F17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EB9D-E061-492C-8600-66FE3715E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08129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7F3-4B7A-4C2B-923A-5F1D1982F17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EB9D-E061-492C-8600-66FE3715E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853902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>
            <a:lvl1pPr>
              <a:defRPr>
                <a:solidFill>
                  <a:srgbClr val="F4F3E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98740"/>
      </p:ext>
    </p:extLst>
  </p:cSld>
  <p:clrMapOvr>
    <a:masterClrMapping/>
  </p:clrMapOvr>
  <p:transition>
    <p:circl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7F3-4B7A-4C2B-923A-5F1D1982F17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EB9D-E061-492C-8600-66FE3715E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68225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7F3-4B7A-4C2B-923A-5F1D1982F17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EB9D-E061-492C-8600-66FE3715E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352716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7F3-4B7A-4C2B-923A-5F1D1982F17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EB9D-E061-492C-8600-66FE3715E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1673899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7F3-4B7A-4C2B-923A-5F1D1982F17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EB9D-E061-492C-8600-66FE3715E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609272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7F3-4B7A-4C2B-923A-5F1D1982F17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EB9D-E061-492C-8600-66FE3715E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055399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7F3-4B7A-4C2B-923A-5F1D1982F17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EB9D-E061-492C-8600-66FE3715E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690743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7F3-4B7A-4C2B-923A-5F1D1982F17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EB9D-E061-492C-8600-66FE3715E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136733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7F3-4B7A-4C2B-923A-5F1D1982F17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EB9D-E061-492C-8600-66FE3715E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567227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07F3-4B7A-4C2B-923A-5F1D1982F174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EB9D-E061-492C-8600-66FE3715E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47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14300" y="0"/>
            <a:ext cx="81534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6:  Elasticity and Demand</a:t>
            </a:r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285750" y="6477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000" b="1" i="1">
                <a:solidFill>
                  <a:schemeClr val="bg1"/>
                </a:solidFill>
              </a:rPr>
              <a:t>McGraw-Hill/Irwin</a:t>
            </a:r>
            <a:endParaRPr lang="en-US"/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3886200" y="6507163"/>
            <a:ext cx="5257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chemeClr val="bg1"/>
                </a:solidFill>
              </a:rPr>
              <a:t>Copyright © 2011 by the McGraw-Hill Companies,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906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9906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mtClean="0"/>
              <a:t>Perfectly inelastic demand</a:t>
            </a:r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4432300" y="1658938"/>
            <a:ext cx="1588" cy="3752850"/>
          </a:xfrm>
          <a:custGeom>
            <a:avLst/>
            <a:gdLst>
              <a:gd name="T0" fmla="*/ 0 w 1"/>
              <a:gd name="T1" fmla="*/ 0 h 2364"/>
              <a:gd name="T2" fmla="*/ 0 w 1"/>
              <a:gd name="T3" fmla="*/ 2147483647 h 2364"/>
              <a:gd name="T4" fmla="*/ 0 w 1"/>
              <a:gd name="T5" fmla="*/ 0 h 2364"/>
              <a:gd name="T6" fmla="*/ 0 60000 65536"/>
              <a:gd name="T7" fmla="*/ 0 60000 65536"/>
              <a:gd name="T8" fmla="*/ 0 60000 65536"/>
              <a:gd name="T9" fmla="*/ 0 w 1"/>
              <a:gd name="T10" fmla="*/ 0 h 2364"/>
              <a:gd name="T11" fmla="*/ 1 w 1"/>
              <a:gd name="T12" fmla="*/ 2364 h 2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364">
                <a:moveTo>
                  <a:pt x="0" y="0"/>
                </a:moveTo>
                <a:lnTo>
                  <a:pt x="0" y="2363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560513" y="1143000"/>
            <a:ext cx="3508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P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703388" y="1143000"/>
            <a:ext cx="265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809750" y="1143000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854200" y="1143000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982788" y="114300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2295525" y="5014913"/>
            <a:ext cx="123825" cy="1587"/>
          </a:xfrm>
          <a:custGeom>
            <a:avLst/>
            <a:gdLst>
              <a:gd name="T0" fmla="*/ 0 w 78"/>
              <a:gd name="T1" fmla="*/ 0 h 1"/>
              <a:gd name="T2" fmla="*/ 2147483647 w 78"/>
              <a:gd name="T3" fmla="*/ 0 h 1"/>
              <a:gd name="T4" fmla="*/ 0 w 78"/>
              <a:gd name="T5" fmla="*/ 0 h 1"/>
              <a:gd name="T6" fmla="*/ 0 60000 65536"/>
              <a:gd name="T7" fmla="*/ 0 60000 65536"/>
              <a:gd name="T8" fmla="*/ 0 60000 65536"/>
              <a:gd name="T9" fmla="*/ 0 w 78"/>
              <a:gd name="T10" fmla="*/ 0 h 1"/>
              <a:gd name="T11" fmla="*/ 78 w 7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">
                <a:moveTo>
                  <a:pt x="0" y="0"/>
                </a:move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2295525" y="4649788"/>
            <a:ext cx="123825" cy="1587"/>
          </a:xfrm>
          <a:custGeom>
            <a:avLst/>
            <a:gdLst>
              <a:gd name="T0" fmla="*/ 0 w 78"/>
              <a:gd name="T1" fmla="*/ 0 h 1"/>
              <a:gd name="T2" fmla="*/ 2147483647 w 78"/>
              <a:gd name="T3" fmla="*/ 0 h 1"/>
              <a:gd name="T4" fmla="*/ 0 w 78"/>
              <a:gd name="T5" fmla="*/ 0 h 1"/>
              <a:gd name="T6" fmla="*/ 0 60000 65536"/>
              <a:gd name="T7" fmla="*/ 0 60000 65536"/>
              <a:gd name="T8" fmla="*/ 0 60000 65536"/>
              <a:gd name="T9" fmla="*/ 0 w 78"/>
              <a:gd name="T10" fmla="*/ 0 h 1"/>
              <a:gd name="T11" fmla="*/ 78 w 7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">
                <a:moveTo>
                  <a:pt x="0" y="0"/>
                </a:move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2295525" y="4267200"/>
            <a:ext cx="123825" cy="1588"/>
          </a:xfrm>
          <a:custGeom>
            <a:avLst/>
            <a:gdLst>
              <a:gd name="T0" fmla="*/ 0 w 78"/>
              <a:gd name="T1" fmla="*/ 0 h 1"/>
              <a:gd name="T2" fmla="*/ 2147483647 w 78"/>
              <a:gd name="T3" fmla="*/ 0 h 1"/>
              <a:gd name="T4" fmla="*/ 0 w 78"/>
              <a:gd name="T5" fmla="*/ 0 h 1"/>
              <a:gd name="T6" fmla="*/ 0 60000 65536"/>
              <a:gd name="T7" fmla="*/ 0 60000 65536"/>
              <a:gd name="T8" fmla="*/ 0 60000 65536"/>
              <a:gd name="T9" fmla="*/ 0 w 78"/>
              <a:gd name="T10" fmla="*/ 0 h 1"/>
              <a:gd name="T11" fmla="*/ 78 w 7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">
                <a:moveTo>
                  <a:pt x="0" y="0"/>
                </a:move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2295525" y="3881438"/>
            <a:ext cx="123825" cy="1587"/>
          </a:xfrm>
          <a:custGeom>
            <a:avLst/>
            <a:gdLst>
              <a:gd name="T0" fmla="*/ 0 w 78"/>
              <a:gd name="T1" fmla="*/ 0 h 1"/>
              <a:gd name="T2" fmla="*/ 2147483647 w 78"/>
              <a:gd name="T3" fmla="*/ 0 h 1"/>
              <a:gd name="T4" fmla="*/ 0 w 78"/>
              <a:gd name="T5" fmla="*/ 0 h 1"/>
              <a:gd name="T6" fmla="*/ 0 60000 65536"/>
              <a:gd name="T7" fmla="*/ 0 60000 65536"/>
              <a:gd name="T8" fmla="*/ 0 60000 65536"/>
              <a:gd name="T9" fmla="*/ 0 w 78"/>
              <a:gd name="T10" fmla="*/ 0 h 1"/>
              <a:gd name="T11" fmla="*/ 78 w 7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">
                <a:moveTo>
                  <a:pt x="0" y="0"/>
                </a:move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2295525" y="3517900"/>
            <a:ext cx="123825" cy="1588"/>
          </a:xfrm>
          <a:custGeom>
            <a:avLst/>
            <a:gdLst>
              <a:gd name="T0" fmla="*/ 0 w 78"/>
              <a:gd name="T1" fmla="*/ 0 h 1"/>
              <a:gd name="T2" fmla="*/ 2147483647 w 78"/>
              <a:gd name="T3" fmla="*/ 0 h 1"/>
              <a:gd name="T4" fmla="*/ 0 w 78"/>
              <a:gd name="T5" fmla="*/ 0 h 1"/>
              <a:gd name="T6" fmla="*/ 0 60000 65536"/>
              <a:gd name="T7" fmla="*/ 0 60000 65536"/>
              <a:gd name="T8" fmla="*/ 0 60000 65536"/>
              <a:gd name="T9" fmla="*/ 0 w 78"/>
              <a:gd name="T10" fmla="*/ 0 h 1"/>
              <a:gd name="T11" fmla="*/ 78 w 7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">
                <a:moveTo>
                  <a:pt x="0" y="0"/>
                </a:move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2295525" y="3135313"/>
            <a:ext cx="123825" cy="1587"/>
          </a:xfrm>
          <a:custGeom>
            <a:avLst/>
            <a:gdLst>
              <a:gd name="T0" fmla="*/ 0 w 78"/>
              <a:gd name="T1" fmla="*/ 0 h 1"/>
              <a:gd name="T2" fmla="*/ 2147483647 w 78"/>
              <a:gd name="T3" fmla="*/ 0 h 1"/>
              <a:gd name="T4" fmla="*/ 0 w 78"/>
              <a:gd name="T5" fmla="*/ 0 h 1"/>
              <a:gd name="T6" fmla="*/ 0 60000 65536"/>
              <a:gd name="T7" fmla="*/ 0 60000 65536"/>
              <a:gd name="T8" fmla="*/ 0 60000 65536"/>
              <a:gd name="T9" fmla="*/ 0 w 78"/>
              <a:gd name="T10" fmla="*/ 0 h 1"/>
              <a:gd name="T11" fmla="*/ 78 w 7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">
                <a:moveTo>
                  <a:pt x="0" y="0"/>
                </a:move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Freeform 18"/>
          <p:cNvSpPr>
            <a:spLocks/>
          </p:cNvSpPr>
          <p:nvPr/>
        </p:nvSpPr>
        <p:spPr bwMode="auto">
          <a:xfrm>
            <a:off x="2295525" y="2747963"/>
            <a:ext cx="123825" cy="1587"/>
          </a:xfrm>
          <a:custGeom>
            <a:avLst/>
            <a:gdLst>
              <a:gd name="T0" fmla="*/ 0 w 78"/>
              <a:gd name="T1" fmla="*/ 0 h 1"/>
              <a:gd name="T2" fmla="*/ 2147483647 w 78"/>
              <a:gd name="T3" fmla="*/ 0 h 1"/>
              <a:gd name="T4" fmla="*/ 0 w 78"/>
              <a:gd name="T5" fmla="*/ 0 h 1"/>
              <a:gd name="T6" fmla="*/ 0 60000 65536"/>
              <a:gd name="T7" fmla="*/ 0 60000 65536"/>
              <a:gd name="T8" fmla="*/ 0 60000 65536"/>
              <a:gd name="T9" fmla="*/ 0 w 78"/>
              <a:gd name="T10" fmla="*/ 0 h 1"/>
              <a:gd name="T11" fmla="*/ 78 w 7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">
                <a:moveTo>
                  <a:pt x="0" y="0"/>
                </a:move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Freeform 19"/>
          <p:cNvSpPr>
            <a:spLocks/>
          </p:cNvSpPr>
          <p:nvPr/>
        </p:nvSpPr>
        <p:spPr bwMode="auto">
          <a:xfrm>
            <a:off x="2295525" y="2382838"/>
            <a:ext cx="123825" cy="1587"/>
          </a:xfrm>
          <a:custGeom>
            <a:avLst/>
            <a:gdLst>
              <a:gd name="T0" fmla="*/ 0 w 78"/>
              <a:gd name="T1" fmla="*/ 0 h 1"/>
              <a:gd name="T2" fmla="*/ 2147483647 w 78"/>
              <a:gd name="T3" fmla="*/ 0 h 1"/>
              <a:gd name="T4" fmla="*/ 0 w 78"/>
              <a:gd name="T5" fmla="*/ 0 h 1"/>
              <a:gd name="T6" fmla="*/ 0 60000 65536"/>
              <a:gd name="T7" fmla="*/ 0 60000 65536"/>
              <a:gd name="T8" fmla="*/ 0 60000 65536"/>
              <a:gd name="T9" fmla="*/ 0 w 78"/>
              <a:gd name="T10" fmla="*/ 0 h 1"/>
              <a:gd name="T11" fmla="*/ 78 w 7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">
                <a:moveTo>
                  <a:pt x="0" y="0"/>
                </a:move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Freeform 20"/>
          <p:cNvSpPr>
            <a:spLocks/>
          </p:cNvSpPr>
          <p:nvPr/>
        </p:nvSpPr>
        <p:spPr bwMode="auto">
          <a:xfrm>
            <a:off x="2295525" y="2000250"/>
            <a:ext cx="123825" cy="1588"/>
          </a:xfrm>
          <a:custGeom>
            <a:avLst/>
            <a:gdLst>
              <a:gd name="T0" fmla="*/ 0 w 78"/>
              <a:gd name="T1" fmla="*/ 0 h 1"/>
              <a:gd name="T2" fmla="*/ 2147483647 w 78"/>
              <a:gd name="T3" fmla="*/ 0 h 1"/>
              <a:gd name="T4" fmla="*/ 0 w 78"/>
              <a:gd name="T5" fmla="*/ 0 h 1"/>
              <a:gd name="T6" fmla="*/ 0 60000 65536"/>
              <a:gd name="T7" fmla="*/ 0 60000 65536"/>
              <a:gd name="T8" fmla="*/ 0 60000 65536"/>
              <a:gd name="T9" fmla="*/ 0 w 78"/>
              <a:gd name="T10" fmla="*/ 0 h 1"/>
              <a:gd name="T11" fmla="*/ 78 w 7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">
                <a:moveTo>
                  <a:pt x="0" y="0"/>
                </a:move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Freeform 21"/>
          <p:cNvSpPr>
            <a:spLocks/>
          </p:cNvSpPr>
          <p:nvPr/>
        </p:nvSpPr>
        <p:spPr bwMode="auto">
          <a:xfrm>
            <a:off x="3332163" y="5291138"/>
            <a:ext cx="1587" cy="112712"/>
          </a:xfrm>
          <a:custGeom>
            <a:avLst/>
            <a:gdLst>
              <a:gd name="T0" fmla="*/ 0 w 1"/>
              <a:gd name="T1" fmla="*/ 2147483647 h 71"/>
              <a:gd name="T2" fmla="*/ 0 w 1"/>
              <a:gd name="T3" fmla="*/ 0 h 71"/>
              <a:gd name="T4" fmla="*/ 0 w 1"/>
              <a:gd name="T5" fmla="*/ 2147483647 h 71"/>
              <a:gd name="T6" fmla="*/ 0 60000 65536"/>
              <a:gd name="T7" fmla="*/ 0 60000 65536"/>
              <a:gd name="T8" fmla="*/ 0 60000 65536"/>
              <a:gd name="T9" fmla="*/ 0 w 1"/>
              <a:gd name="T10" fmla="*/ 0 h 71"/>
              <a:gd name="T11" fmla="*/ 1 w 1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1">
                <a:moveTo>
                  <a:pt x="0" y="70"/>
                </a:moveTo>
                <a:lnTo>
                  <a:pt x="0" y="0"/>
                </a:lnTo>
                <a:lnTo>
                  <a:pt x="0" y="7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Freeform 22"/>
          <p:cNvSpPr>
            <a:spLocks/>
          </p:cNvSpPr>
          <p:nvPr/>
        </p:nvSpPr>
        <p:spPr bwMode="auto">
          <a:xfrm>
            <a:off x="5483225" y="5291138"/>
            <a:ext cx="1588" cy="112712"/>
          </a:xfrm>
          <a:custGeom>
            <a:avLst/>
            <a:gdLst>
              <a:gd name="T0" fmla="*/ 0 w 1"/>
              <a:gd name="T1" fmla="*/ 2147483647 h 71"/>
              <a:gd name="T2" fmla="*/ 0 w 1"/>
              <a:gd name="T3" fmla="*/ 0 h 71"/>
              <a:gd name="T4" fmla="*/ 0 w 1"/>
              <a:gd name="T5" fmla="*/ 2147483647 h 71"/>
              <a:gd name="T6" fmla="*/ 0 60000 65536"/>
              <a:gd name="T7" fmla="*/ 0 60000 65536"/>
              <a:gd name="T8" fmla="*/ 0 60000 65536"/>
              <a:gd name="T9" fmla="*/ 0 w 1"/>
              <a:gd name="T10" fmla="*/ 0 h 71"/>
              <a:gd name="T11" fmla="*/ 1 w 1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1">
                <a:moveTo>
                  <a:pt x="0" y="70"/>
                </a:moveTo>
                <a:lnTo>
                  <a:pt x="0" y="0"/>
                </a:lnTo>
                <a:lnTo>
                  <a:pt x="0" y="7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Freeform 23"/>
          <p:cNvSpPr>
            <a:spLocks/>
          </p:cNvSpPr>
          <p:nvPr/>
        </p:nvSpPr>
        <p:spPr bwMode="auto">
          <a:xfrm>
            <a:off x="6546850" y="5291138"/>
            <a:ext cx="1588" cy="112712"/>
          </a:xfrm>
          <a:custGeom>
            <a:avLst/>
            <a:gdLst>
              <a:gd name="T0" fmla="*/ 0 w 1"/>
              <a:gd name="T1" fmla="*/ 2147483647 h 71"/>
              <a:gd name="T2" fmla="*/ 0 w 1"/>
              <a:gd name="T3" fmla="*/ 0 h 71"/>
              <a:gd name="T4" fmla="*/ 0 w 1"/>
              <a:gd name="T5" fmla="*/ 2147483647 h 71"/>
              <a:gd name="T6" fmla="*/ 0 60000 65536"/>
              <a:gd name="T7" fmla="*/ 0 60000 65536"/>
              <a:gd name="T8" fmla="*/ 0 60000 65536"/>
              <a:gd name="T9" fmla="*/ 0 w 1"/>
              <a:gd name="T10" fmla="*/ 0 h 71"/>
              <a:gd name="T11" fmla="*/ 1 w 1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1">
                <a:moveTo>
                  <a:pt x="0" y="70"/>
                </a:moveTo>
                <a:lnTo>
                  <a:pt x="0" y="0"/>
                </a:lnTo>
                <a:lnTo>
                  <a:pt x="0" y="7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3167063" y="535305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3276600" y="5353050"/>
            <a:ext cx="3381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26" name="Freeform 26"/>
          <p:cNvSpPr>
            <a:spLocks/>
          </p:cNvSpPr>
          <p:nvPr/>
        </p:nvSpPr>
        <p:spPr bwMode="auto">
          <a:xfrm>
            <a:off x="2295525" y="1614488"/>
            <a:ext cx="5318125" cy="3789362"/>
          </a:xfrm>
          <a:custGeom>
            <a:avLst/>
            <a:gdLst>
              <a:gd name="T0" fmla="*/ 2147483647 w 3350"/>
              <a:gd name="T1" fmla="*/ 0 h 2387"/>
              <a:gd name="T2" fmla="*/ 0 w 3350"/>
              <a:gd name="T3" fmla="*/ 0 h 2387"/>
              <a:gd name="T4" fmla="*/ 0 w 3350"/>
              <a:gd name="T5" fmla="*/ 2147483647 h 2387"/>
              <a:gd name="T6" fmla="*/ 2147483647 w 3350"/>
              <a:gd name="T7" fmla="*/ 2147483647 h 2387"/>
              <a:gd name="T8" fmla="*/ 2147483647 w 3350"/>
              <a:gd name="T9" fmla="*/ 2147483647 h 2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50"/>
              <a:gd name="T16" fmla="*/ 0 h 2387"/>
              <a:gd name="T17" fmla="*/ 3350 w 3350"/>
              <a:gd name="T18" fmla="*/ 2387 h 23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50" h="2387">
                <a:moveTo>
                  <a:pt x="78" y="0"/>
                </a:moveTo>
                <a:lnTo>
                  <a:pt x="0" y="0"/>
                </a:lnTo>
                <a:lnTo>
                  <a:pt x="0" y="2386"/>
                </a:lnTo>
                <a:lnTo>
                  <a:pt x="3349" y="2386"/>
                </a:lnTo>
                <a:lnTo>
                  <a:pt x="3349" y="231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6899275" y="5875338"/>
            <a:ext cx="377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Q</a:t>
            </a: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7072313" y="58753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u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7196138" y="58753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7319963" y="58753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7442200" y="587533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7515225" y="5875338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7570788" y="587533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7640638" y="5875338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4154488" y="535305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4262438" y="5353050"/>
            <a:ext cx="3381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4400550" y="535305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5240338" y="535305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5345113" y="5353050"/>
            <a:ext cx="3381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5489575" y="535305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6303963" y="535305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6411913" y="5353050"/>
            <a:ext cx="3381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6553200" y="535305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44" name="Rectangle 44"/>
          <p:cNvSpPr>
            <a:spLocks noChangeArrowheads="1"/>
          </p:cNvSpPr>
          <p:nvPr/>
        </p:nvSpPr>
        <p:spPr bwMode="auto">
          <a:xfrm>
            <a:off x="7369175" y="535305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7477125" y="5353050"/>
            <a:ext cx="3381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5646" name="Rectangle 46"/>
          <p:cNvSpPr>
            <a:spLocks noChangeArrowheads="1"/>
          </p:cNvSpPr>
          <p:nvPr/>
        </p:nvSpPr>
        <p:spPr bwMode="auto">
          <a:xfrm>
            <a:off x="7618413" y="535305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809750" y="481806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935163" y="481806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1809750" y="406876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1935163" y="406876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51" name="Rectangle 51"/>
          <p:cNvSpPr>
            <a:spLocks noChangeArrowheads="1"/>
          </p:cNvSpPr>
          <p:nvPr/>
        </p:nvSpPr>
        <p:spPr bwMode="auto">
          <a:xfrm>
            <a:off x="1809750" y="444976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1935163" y="444976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53" name="Rectangle 53"/>
          <p:cNvSpPr>
            <a:spLocks noChangeArrowheads="1"/>
          </p:cNvSpPr>
          <p:nvPr/>
        </p:nvSpPr>
        <p:spPr bwMode="auto">
          <a:xfrm>
            <a:off x="1809750" y="33147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1935163" y="331470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55" name="Rectangle 55"/>
          <p:cNvSpPr>
            <a:spLocks noChangeArrowheads="1"/>
          </p:cNvSpPr>
          <p:nvPr/>
        </p:nvSpPr>
        <p:spPr bwMode="auto">
          <a:xfrm>
            <a:off x="1809750" y="369887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5656" name="Rectangle 56"/>
          <p:cNvSpPr>
            <a:spLocks noChangeArrowheads="1"/>
          </p:cNvSpPr>
          <p:nvPr/>
        </p:nvSpPr>
        <p:spPr bwMode="auto">
          <a:xfrm>
            <a:off x="1935163" y="369887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57" name="Rectangle 57"/>
          <p:cNvSpPr>
            <a:spLocks noChangeArrowheads="1"/>
          </p:cNvSpPr>
          <p:nvPr/>
        </p:nvSpPr>
        <p:spPr bwMode="auto">
          <a:xfrm>
            <a:off x="1809750" y="256698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25658" name="Rectangle 58"/>
          <p:cNvSpPr>
            <a:spLocks noChangeArrowheads="1"/>
          </p:cNvSpPr>
          <p:nvPr/>
        </p:nvSpPr>
        <p:spPr bwMode="auto">
          <a:xfrm>
            <a:off x="1935163" y="256698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59" name="Rectangle 59"/>
          <p:cNvSpPr>
            <a:spLocks noChangeArrowheads="1"/>
          </p:cNvSpPr>
          <p:nvPr/>
        </p:nvSpPr>
        <p:spPr bwMode="auto">
          <a:xfrm>
            <a:off x="1809750" y="293528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25660" name="Rectangle 60"/>
          <p:cNvSpPr>
            <a:spLocks noChangeArrowheads="1"/>
          </p:cNvSpPr>
          <p:nvPr/>
        </p:nvSpPr>
        <p:spPr bwMode="auto">
          <a:xfrm>
            <a:off x="1935163" y="293528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61" name="Rectangle 61"/>
          <p:cNvSpPr>
            <a:spLocks noChangeArrowheads="1"/>
          </p:cNvSpPr>
          <p:nvPr/>
        </p:nvSpPr>
        <p:spPr bwMode="auto">
          <a:xfrm>
            <a:off x="1809750" y="218598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25662" name="Rectangle 62"/>
          <p:cNvSpPr>
            <a:spLocks noChangeArrowheads="1"/>
          </p:cNvSpPr>
          <p:nvPr/>
        </p:nvSpPr>
        <p:spPr bwMode="auto">
          <a:xfrm>
            <a:off x="1935163" y="218598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63" name="Rectangle 63"/>
          <p:cNvSpPr>
            <a:spLocks noChangeArrowheads="1"/>
          </p:cNvSpPr>
          <p:nvPr/>
        </p:nvSpPr>
        <p:spPr bwMode="auto">
          <a:xfrm>
            <a:off x="1809750" y="18034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25664" name="Rectangle 64"/>
          <p:cNvSpPr>
            <a:spLocks noChangeArrowheads="1"/>
          </p:cNvSpPr>
          <p:nvPr/>
        </p:nvSpPr>
        <p:spPr bwMode="auto">
          <a:xfrm>
            <a:off x="1935163" y="180340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65" name="Rectangle 65"/>
          <p:cNvSpPr>
            <a:spLocks noChangeArrowheads="1"/>
          </p:cNvSpPr>
          <p:nvPr/>
        </p:nvSpPr>
        <p:spPr bwMode="auto">
          <a:xfrm>
            <a:off x="1560513" y="141605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$</a:t>
            </a:r>
          </a:p>
        </p:txBody>
      </p:sp>
      <p:sp>
        <p:nvSpPr>
          <p:cNvPr id="25666" name="Rectangle 66"/>
          <p:cNvSpPr>
            <a:spLocks noChangeArrowheads="1"/>
          </p:cNvSpPr>
          <p:nvPr/>
        </p:nvSpPr>
        <p:spPr bwMode="auto">
          <a:xfrm>
            <a:off x="1682750" y="141605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5667" name="Rectangle 67"/>
          <p:cNvSpPr>
            <a:spLocks noChangeArrowheads="1"/>
          </p:cNvSpPr>
          <p:nvPr/>
        </p:nvSpPr>
        <p:spPr bwMode="auto">
          <a:xfrm>
            <a:off x="1809750" y="141605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68" name="Rectangle 68"/>
          <p:cNvSpPr>
            <a:spLocks noChangeArrowheads="1"/>
          </p:cNvSpPr>
          <p:nvPr/>
        </p:nvSpPr>
        <p:spPr bwMode="auto">
          <a:xfrm>
            <a:off x="1935163" y="141605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69" name="Rectangle 82"/>
          <p:cNvSpPr>
            <a:spLocks noChangeArrowheads="1"/>
          </p:cNvSpPr>
          <p:nvPr/>
        </p:nvSpPr>
        <p:spPr bwMode="auto">
          <a:xfrm>
            <a:off x="4597400" y="6165850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5670" name="Rectangle 92"/>
          <p:cNvSpPr>
            <a:spLocks noChangeArrowheads="1"/>
          </p:cNvSpPr>
          <p:nvPr/>
        </p:nvSpPr>
        <p:spPr bwMode="auto">
          <a:xfrm>
            <a:off x="5538788" y="6165850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5671" name="Rectangle 99"/>
          <p:cNvSpPr>
            <a:spLocks noChangeArrowheads="1"/>
          </p:cNvSpPr>
          <p:nvPr/>
        </p:nvSpPr>
        <p:spPr bwMode="auto">
          <a:xfrm>
            <a:off x="4449763" y="2846388"/>
            <a:ext cx="3508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5672" name="Rectangle 100"/>
          <p:cNvSpPr>
            <a:spLocks noChangeArrowheads="1"/>
          </p:cNvSpPr>
          <p:nvPr/>
        </p:nvSpPr>
        <p:spPr bwMode="auto">
          <a:xfrm>
            <a:off x="4597400" y="2886075"/>
            <a:ext cx="3508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P</a:t>
            </a:r>
          </a:p>
        </p:txBody>
      </p:sp>
      <p:sp>
        <p:nvSpPr>
          <p:cNvPr id="25673" name="Rectangle 101"/>
          <p:cNvSpPr>
            <a:spLocks noChangeArrowheads="1"/>
          </p:cNvSpPr>
          <p:nvPr/>
        </p:nvSpPr>
        <p:spPr bwMode="auto">
          <a:xfrm>
            <a:off x="4703763" y="284638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5674" name="Rectangle 102"/>
          <p:cNvSpPr>
            <a:spLocks noChangeArrowheads="1"/>
          </p:cNvSpPr>
          <p:nvPr/>
        </p:nvSpPr>
        <p:spPr bwMode="auto">
          <a:xfrm>
            <a:off x="4775200" y="2846388"/>
            <a:ext cx="3286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25675" name="Rectangle 103"/>
          <p:cNvSpPr>
            <a:spLocks noChangeArrowheads="1"/>
          </p:cNvSpPr>
          <p:nvPr/>
        </p:nvSpPr>
        <p:spPr bwMode="auto">
          <a:xfrm>
            <a:off x="4895850" y="284638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5676" name="Rectangle 104"/>
          <p:cNvSpPr>
            <a:spLocks noChangeArrowheads="1"/>
          </p:cNvSpPr>
          <p:nvPr/>
        </p:nvSpPr>
        <p:spPr bwMode="auto">
          <a:xfrm>
            <a:off x="4973638" y="284638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677" name="Rectangle 105"/>
          <p:cNvSpPr>
            <a:spLocks noChangeArrowheads="1"/>
          </p:cNvSpPr>
          <p:nvPr/>
        </p:nvSpPr>
        <p:spPr bwMode="auto">
          <a:xfrm>
            <a:off x="1935163" y="52784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pic>
        <p:nvPicPr>
          <p:cNvPr id="25678" name="Picture 106" descr="j03126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14827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79" name="AutoShape 107"/>
          <p:cNvSpPr>
            <a:spLocks noChangeArrowheads="1"/>
          </p:cNvSpPr>
          <p:nvPr/>
        </p:nvSpPr>
        <p:spPr bwMode="auto">
          <a:xfrm>
            <a:off x="5798344" y="1463852"/>
            <a:ext cx="2971800" cy="2057400"/>
          </a:xfrm>
          <a:prstGeom prst="wedgeEllipseCallout">
            <a:avLst>
              <a:gd name="adj1" fmla="val -38915"/>
              <a:gd name="adj2" fmla="val 629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Buyers are absolutely non-responsive to a change in price</a:t>
            </a:r>
          </a:p>
        </p:txBody>
      </p:sp>
    </p:spTree>
    <p:extLst>
      <p:ext uri="{BB962C8B-B14F-4D97-AF65-F5344CB8AC3E}">
        <p14:creationId xmlns:p14="http://schemas.microsoft.com/office/powerpoint/2010/main" xmlns="" val="339921020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9906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3200" smtClean="0"/>
              <a:t>Perfectly elastic demand</a:t>
            </a:r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2917825" y="2554288"/>
            <a:ext cx="3551238" cy="2341562"/>
          </a:xfrm>
          <a:custGeom>
            <a:avLst/>
            <a:gdLst>
              <a:gd name="T0" fmla="*/ 0 w 2237"/>
              <a:gd name="T1" fmla="*/ 0 h 1475"/>
              <a:gd name="T2" fmla="*/ 2147483647 w 2237"/>
              <a:gd name="T3" fmla="*/ 2147483647 h 1475"/>
              <a:gd name="T4" fmla="*/ 0 w 2237"/>
              <a:gd name="T5" fmla="*/ 0 h 1475"/>
              <a:gd name="T6" fmla="*/ 0 60000 65536"/>
              <a:gd name="T7" fmla="*/ 0 60000 65536"/>
              <a:gd name="T8" fmla="*/ 0 60000 65536"/>
              <a:gd name="T9" fmla="*/ 0 w 2237"/>
              <a:gd name="T10" fmla="*/ 0 h 1475"/>
              <a:gd name="T11" fmla="*/ 2237 w 2237"/>
              <a:gd name="T12" fmla="*/ 1475 h 14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7" h="1475">
                <a:moveTo>
                  <a:pt x="0" y="0"/>
                </a:moveTo>
                <a:lnTo>
                  <a:pt x="2236" y="1474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3130550" y="2406650"/>
            <a:ext cx="3048000" cy="2693988"/>
          </a:xfrm>
          <a:custGeom>
            <a:avLst/>
            <a:gdLst>
              <a:gd name="T0" fmla="*/ 0 w 1920"/>
              <a:gd name="T1" fmla="*/ 0 h 1697"/>
              <a:gd name="T2" fmla="*/ 2147483647 w 1920"/>
              <a:gd name="T3" fmla="*/ 2147483647 h 1697"/>
              <a:gd name="T4" fmla="*/ 0 w 1920"/>
              <a:gd name="T5" fmla="*/ 0 h 1697"/>
              <a:gd name="T6" fmla="*/ 0 60000 65536"/>
              <a:gd name="T7" fmla="*/ 0 60000 65536"/>
              <a:gd name="T8" fmla="*/ 0 60000 65536"/>
              <a:gd name="T9" fmla="*/ 0 w 1920"/>
              <a:gd name="T10" fmla="*/ 0 h 1697"/>
              <a:gd name="T11" fmla="*/ 1920 w 1920"/>
              <a:gd name="T12" fmla="*/ 1697 h 16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0" h="1697">
                <a:moveTo>
                  <a:pt x="0" y="0"/>
                </a:moveTo>
                <a:lnTo>
                  <a:pt x="1919" y="1696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2370138" y="3406775"/>
            <a:ext cx="4832350" cy="373063"/>
          </a:xfrm>
          <a:custGeom>
            <a:avLst/>
            <a:gdLst>
              <a:gd name="T0" fmla="*/ 0 w 3044"/>
              <a:gd name="T1" fmla="*/ 0 h 235"/>
              <a:gd name="T2" fmla="*/ 2147483647 w 3044"/>
              <a:gd name="T3" fmla="*/ 2147483647 h 235"/>
              <a:gd name="T4" fmla="*/ 0 w 3044"/>
              <a:gd name="T5" fmla="*/ 0 h 235"/>
              <a:gd name="T6" fmla="*/ 0 60000 65536"/>
              <a:gd name="T7" fmla="*/ 0 60000 65536"/>
              <a:gd name="T8" fmla="*/ 0 60000 65536"/>
              <a:gd name="T9" fmla="*/ 0 w 3044"/>
              <a:gd name="T10" fmla="*/ 0 h 235"/>
              <a:gd name="T11" fmla="*/ 3044 w 3044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4" h="235">
                <a:moveTo>
                  <a:pt x="0" y="0"/>
                </a:moveTo>
                <a:lnTo>
                  <a:pt x="3043" y="234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2425700" y="3201988"/>
            <a:ext cx="4727575" cy="857250"/>
          </a:xfrm>
          <a:custGeom>
            <a:avLst/>
            <a:gdLst>
              <a:gd name="T0" fmla="*/ 0 w 2978"/>
              <a:gd name="T1" fmla="*/ 0 h 540"/>
              <a:gd name="T2" fmla="*/ 2147483647 w 2978"/>
              <a:gd name="T3" fmla="*/ 2147483647 h 540"/>
              <a:gd name="T4" fmla="*/ 0 w 2978"/>
              <a:gd name="T5" fmla="*/ 0 h 540"/>
              <a:gd name="T6" fmla="*/ 0 60000 65536"/>
              <a:gd name="T7" fmla="*/ 0 60000 65536"/>
              <a:gd name="T8" fmla="*/ 0 60000 65536"/>
              <a:gd name="T9" fmla="*/ 0 w 2978"/>
              <a:gd name="T10" fmla="*/ 0 h 540"/>
              <a:gd name="T11" fmla="*/ 2978 w 2978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8" h="540">
                <a:moveTo>
                  <a:pt x="0" y="0"/>
                </a:moveTo>
                <a:lnTo>
                  <a:pt x="2977" y="539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2265363" y="3575050"/>
            <a:ext cx="5041900" cy="1588"/>
          </a:xfrm>
          <a:custGeom>
            <a:avLst/>
            <a:gdLst>
              <a:gd name="T0" fmla="*/ 0 w 3176"/>
              <a:gd name="T1" fmla="*/ 0 h 1"/>
              <a:gd name="T2" fmla="*/ 2147483647 w 3176"/>
              <a:gd name="T3" fmla="*/ 0 h 1"/>
              <a:gd name="T4" fmla="*/ 0 w 3176"/>
              <a:gd name="T5" fmla="*/ 0 h 1"/>
              <a:gd name="T6" fmla="*/ 0 60000 65536"/>
              <a:gd name="T7" fmla="*/ 0 60000 65536"/>
              <a:gd name="T8" fmla="*/ 0 60000 65536"/>
              <a:gd name="T9" fmla="*/ 0 w 3176"/>
              <a:gd name="T10" fmla="*/ 0 h 1"/>
              <a:gd name="T11" fmla="*/ 3176 w 317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6" h="1">
                <a:moveTo>
                  <a:pt x="0" y="0"/>
                </a:moveTo>
                <a:lnTo>
                  <a:pt x="3175" y="0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2278063" y="2397125"/>
            <a:ext cx="762000" cy="1098550"/>
          </a:xfrm>
          <a:custGeom>
            <a:avLst/>
            <a:gdLst>
              <a:gd name="T0" fmla="*/ 2147483647 w 480"/>
              <a:gd name="T1" fmla="*/ 0 h 692"/>
              <a:gd name="T2" fmla="*/ 2147483647 w 480"/>
              <a:gd name="T3" fmla="*/ 2147483647 h 692"/>
              <a:gd name="T4" fmla="*/ 2147483647 w 480"/>
              <a:gd name="T5" fmla="*/ 2147483647 h 692"/>
              <a:gd name="T6" fmla="*/ 2147483647 w 480"/>
              <a:gd name="T7" fmla="*/ 2147483647 h 692"/>
              <a:gd name="T8" fmla="*/ 2147483647 w 480"/>
              <a:gd name="T9" fmla="*/ 2147483647 h 692"/>
              <a:gd name="T10" fmla="*/ 2147483647 w 480"/>
              <a:gd name="T11" fmla="*/ 2147483647 h 692"/>
              <a:gd name="T12" fmla="*/ 0 w 480"/>
              <a:gd name="T13" fmla="*/ 2147483647 h 6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0"/>
              <a:gd name="T22" fmla="*/ 0 h 692"/>
              <a:gd name="T23" fmla="*/ 480 w 480"/>
              <a:gd name="T24" fmla="*/ 692 h 6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0" h="692">
                <a:moveTo>
                  <a:pt x="479" y="0"/>
                </a:moveTo>
                <a:lnTo>
                  <a:pt x="281" y="139"/>
                </a:lnTo>
                <a:lnTo>
                  <a:pt x="147" y="304"/>
                </a:lnTo>
                <a:lnTo>
                  <a:pt x="82" y="384"/>
                </a:lnTo>
                <a:lnTo>
                  <a:pt x="49" y="490"/>
                </a:lnTo>
                <a:lnTo>
                  <a:pt x="16" y="583"/>
                </a:lnTo>
                <a:lnTo>
                  <a:pt x="0" y="6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6294438" y="3640138"/>
            <a:ext cx="971550" cy="1431925"/>
          </a:xfrm>
          <a:custGeom>
            <a:avLst/>
            <a:gdLst>
              <a:gd name="T0" fmla="*/ 2147483647 w 612"/>
              <a:gd name="T1" fmla="*/ 0 h 902"/>
              <a:gd name="T2" fmla="*/ 2147483647 w 612"/>
              <a:gd name="T3" fmla="*/ 2147483647 h 902"/>
              <a:gd name="T4" fmla="*/ 2147483647 w 612"/>
              <a:gd name="T5" fmla="*/ 2147483647 h 902"/>
              <a:gd name="T6" fmla="*/ 2147483647 w 612"/>
              <a:gd name="T7" fmla="*/ 2147483647 h 902"/>
              <a:gd name="T8" fmla="*/ 2147483647 w 612"/>
              <a:gd name="T9" fmla="*/ 2147483647 h 902"/>
              <a:gd name="T10" fmla="*/ 2147483647 w 612"/>
              <a:gd name="T11" fmla="*/ 2147483647 h 902"/>
              <a:gd name="T12" fmla="*/ 2147483647 w 612"/>
              <a:gd name="T13" fmla="*/ 2147483647 h 902"/>
              <a:gd name="T14" fmla="*/ 2147483647 w 612"/>
              <a:gd name="T15" fmla="*/ 2147483647 h 902"/>
              <a:gd name="T16" fmla="*/ 0 w 612"/>
              <a:gd name="T17" fmla="*/ 2147483647 h 9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2"/>
              <a:gd name="T28" fmla="*/ 0 h 902"/>
              <a:gd name="T29" fmla="*/ 612 w 612"/>
              <a:gd name="T30" fmla="*/ 902 h 9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2" h="902">
                <a:moveTo>
                  <a:pt x="611" y="0"/>
                </a:moveTo>
                <a:lnTo>
                  <a:pt x="595" y="128"/>
                </a:lnTo>
                <a:lnTo>
                  <a:pt x="562" y="256"/>
                </a:lnTo>
                <a:lnTo>
                  <a:pt x="513" y="386"/>
                </a:lnTo>
                <a:lnTo>
                  <a:pt x="430" y="501"/>
                </a:lnTo>
                <a:lnTo>
                  <a:pt x="348" y="607"/>
                </a:lnTo>
                <a:lnTo>
                  <a:pt x="248" y="713"/>
                </a:lnTo>
                <a:lnTo>
                  <a:pt x="132" y="819"/>
                </a:lnTo>
                <a:lnTo>
                  <a:pt x="0" y="90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335588" y="3106738"/>
            <a:ext cx="3508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494338" y="3151188"/>
            <a:ext cx="3508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P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626100" y="310673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703888" y="3106738"/>
            <a:ext cx="3286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5886450" y="3106738"/>
            <a:ext cx="1055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- infinity</a:t>
            </a:r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2265363" y="3422650"/>
            <a:ext cx="50800" cy="93663"/>
          </a:xfrm>
          <a:custGeom>
            <a:avLst/>
            <a:gdLst>
              <a:gd name="T0" fmla="*/ 2147483647 w 32"/>
              <a:gd name="T1" fmla="*/ 0 h 59"/>
              <a:gd name="T2" fmla="*/ 2147483647 w 32"/>
              <a:gd name="T3" fmla="*/ 2147483647 h 59"/>
              <a:gd name="T4" fmla="*/ 0 w 32"/>
              <a:gd name="T5" fmla="*/ 0 h 59"/>
              <a:gd name="T6" fmla="*/ 2147483647 w 32"/>
              <a:gd name="T7" fmla="*/ 2147483647 h 59"/>
              <a:gd name="T8" fmla="*/ 2147483647 w 32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59"/>
              <a:gd name="T17" fmla="*/ 32 w 3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59">
                <a:moveTo>
                  <a:pt x="31" y="0"/>
                </a:moveTo>
                <a:lnTo>
                  <a:pt x="10" y="58"/>
                </a:lnTo>
                <a:lnTo>
                  <a:pt x="0" y="0"/>
                </a:lnTo>
                <a:lnTo>
                  <a:pt x="10" y="9"/>
                </a:lnTo>
                <a:lnTo>
                  <a:pt x="31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1212850" y="1219200"/>
            <a:ext cx="3508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P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1370013" y="1219200"/>
            <a:ext cx="265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1450975" y="1219200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1503363" y="1219200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1636713" y="121920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1858963" y="5089525"/>
            <a:ext cx="131762" cy="1588"/>
          </a:xfrm>
          <a:custGeom>
            <a:avLst/>
            <a:gdLst>
              <a:gd name="T0" fmla="*/ 0 w 83"/>
              <a:gd name="T1" fmla="*/ 0 h 1"/>
              <a:gd name="T2" fmla="*/ 2147483647 w 83"/>
              <a:gd name="T3" fmla="*/ 0 h 1"/>
              <a:gd name="T4" fmla="*/ 0 w 83"/>
              <a:gd name="T5" fmla="*/ 0 h 1"/>
              <a:gd name="T6" fmla="*/ 0 60000 65536"/>
              <a:gd name="T7" fmla="*/ 0 60000 65536"/>
              <a:gd name="T8" fmla="*/ 0 60000 65536"/>
              <a:gd name="T9" fmla="*/ 0 w 83"/>
              <a:gd name="T10" fmla="*/ 0 h 1"/>
              <a:gd name="T11" fmla="*/ 83 w 8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">
                <a:moveTo>
                  <a:pt x="0" y="0"/>
                </a:moveTo>
                <a:lnTo>
                  <a:pt x="8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Freeform 24"/>
          <p:cNvSpPr>
            <a:spLocks/>
          </p:cNvSpPr>
          <p:nvPr/>
        </p:nvSpPr>
        <p:spPr bwMode="auto">
          <a:xfrm>
            <a:off x="1858963" y="4716463"/>
            <a:ext cx="131762" cy="1587"/>
          </a:xfrm>
          <a:custGeom>
            <a:avLst/>
            <a:gdLst>
              <a:gd name="T0" fmla="*/ 0 w 83"/>
              <a:gd name="T1" fmla="*/ 0 h 1"/>
              <a:gd name="T2" fmla="*/ 2147483647 w 83"/>
              <a:gd name="T3" fmla="*/ 0 h 1"/>
              <a:gd name="T4" fmla="*/ 0 w 83"/>
              <a:gd name="T5" fmla="*/ 0 h 1"/>
              <a:gd name="T6" fmla="*/ 0 60000 65536"/>
              <a:gd name="T7" fmla="*/ 0 60000 65536"/>
              <a:gd name="T8" fmla="*/ 0 60000 65536"/>
              <a:gd name="T9" fmla="*/ 0 w 83"/>
              <a:gd name="T10" fmla="*/ 0 h 1"/>
              <a:gd name="T11" fmla="*/ 83 w 8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">
                <a:moveTo>
                  <a:pt x="0" y="0"/>
                </a:moveTo>
                <a:lnTo>
                  <a:pt x="8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1858963" y="4325938"/>
            <a:ext cx="131762" cy="1587"/>
          </a:xfrm>
          <a:custGeom>
            <a:avLst/>
            <a:gdLst>
              <a:gd name="T0" fmla="*/ 0 w 83"/>
              <a:gd name="T1" fmla="*/ 0 h 1"/>
              <a:gd name="T2" fmla="*/ 2147483647 w 83"/>
              <a:gd name="T3" fmla="*/ 0 h 1"/>
              <a:gd name="T4" fmla="*/ 0 w 83"/>
              <a:gd name="T5" fmla="*/ 0 h 1"/>
              <a:gd name="T6" fmla="*/ 0 60000 65536"/>
              <a:gd name="T7" fmla="*/ 0 60000 65536"/>
              <a:gd name="T8" fmla="*/ 0 60000 65536"/>
              <a:gd name="T9" fmla="*/ 0 w 83"/>
              <a:gd name="T10" fmla="*/ 0 h 1"/>
              <a:gd name="T11" fmla="*/ 83 w 8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">
                <a:moveTo>
                  <a:pt x="0" y="0"/>
                </a:moveTo>
                <a:lnTo>
                  <a:pt x="8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Freeform 26"/>
          <p:cNvSpPr>
            <a:spLocks/>
          </p:cNvSpPr>
          <p:nvPr/>
        </p:nvSpPr>
        <p:spPr bwMode="auto">
          <a:xfrm>
            <a:off x="1858963" y="3937000"/>
            <a:ext cx="131762" cy="1588"/>
          </a:xfrm>
          <a:custGeom>
            <a:avLst/>
            <a:gdLst>
              <a:gd name="T0" fmla="*/ 0 w 83"/>
              <a:gd name="T1" fmla="*/ 0 h 1"/>
              <a:gd name="T2" fmla="*/ 2147483647 w 83"/>
              <a:gd name="T3" fmla="*/ 0 h 1"/>
              <a:gd name="T4" fmla="*/ 0 w 83"/>
              <a:gd name="T5" fmla="*/ 0 h 1"/>
              <a:gd name="T6" fmla="*/ 0 60000 65536"/>
              <a:gd name="T7" fmla="*/ 0 60000 65536"/>
              <a:gd name="T8" fmla="*/ 0 60000 65536"/>
              <a:gd name="T9" fmla="*/ 0 w 83"/>
              <a:gd name="T10" fmla="*/ 0 h 1"/>
              <a:gd name="T11" fmla="*/ 83 w 8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">
                <a:moveTo>
                  <a:pt x="0" y="0"/>
                </a:moveTo>
                <a:lnTo>
                  <a:pt x="8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858963" y="3567113"/>
            <a:ext cx="131762" cy="1587"/>
          </a:xfrm>
          <a:custGeom>
            <a:avLst/>
            <a:gdLst>
              <a:gd name="T0" fmla="*/ 0 w 83"/>
              <a:gd name="T1" fmla="*/ 0 h 1"/>
              <a:gd name="T2" fmla="*/ 2147483647 w 83"/>
              <a:gd name="T3" fmla="*/ 0 h 1"/>
              <a:gd name="T4" fmla="*/ 0 w 83"/>
              <a:gd name="T5" fmla="*/ 0 h 1"/>
              <a:gd name="T6" fmla="*/ 0 60000 65536"/>
              <a:gd name="T7" fmla="*/ 0 60000 65536"/>
              <a:gd name="T8" fmla="*/ 0 60000 65536"/>
              <a:gd name="T9" fmla="*/ 0 w 83"/>
              <a:gd name="T10" fmla="*/ 0 h 1"/>
              <a:gd name="T11" fmla="*/ 83 w 8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">
                <a:moveTo>
                  <a:pt x="0" y="0"/>
                </a:moveTo>
                <a:lnTo>
                  <a:pt x="8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Freeform 28"/>
          <p:cNvSpPr>
            <a:spLocks/>
          </p:cNvSpPr>
          <p:nvPr/>
        </p:nvSpPr>
        <p:spPr bwMode="auto">
          <a:xfrm>
            <a:off x="1858963" y="3173413"/>
            <a:ext cx="131762" cy="1587"/>
          </a:xfrm>
          <a:custGeom>
            <a:avLst/>
            <a:gdLst>
              <a:gd name="T0" fmla="*/ 0 w 83"/>
              <a:gd name="T1" fmla="*/ 0 h 1"/>
              <a:gd name="T2" fmla="*/ 2147483647 w 83"/>
              <a:gd name="T3" fmla="*/ 0 h 1"/>
              <a:gd name="T4" fmla="*/ 0 w 83"/>
              <a:gd name="T5" fmla="*/ 0 h 1"/>
              <a:gd name="T6" fmla="*/ 0 60000 65536"/>
              <a:gd name="T7" fmla="*/ 0 60000 65536"/>
              <a:gd name="T8" fmla="*/ 0 60000 65536"/>
              <a:gd name="T9" fmla="*/ 0 w 83"/>
              <a:gd name="T10" fmla="*/ 0 h 1"/>
              <a:gd name="T11" fmla="*/ 83 w 8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">
                <a:moveTo>
                  <a:pt x="0" y="0"/>
                </a:moveTo>
                <a:lnTo>
                  <a:pt x="8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1858963" y="2786063"/>
            <a:ext cx="131762" cy="1587"/>
          </a:xfrm>
          <a:custGeom>
            <a:avLst/>
            <a:gdLst>
              <a:gd name="T0" fmla="*/ 0 w 83"/>
              <a:gd name="T1" fmla="*/ 0 h 1"/>
              <a:gd name="T2" fmla="*/ 2147483647 w 83"/>
              <a:gd name="T3" fmla="*/ 0 h 1"/>
              <a:gd name="T4" fmla="*/ 0 w 83"/>
              <a:gd name="T5" fmla="*/ 0 h 1"/>
              <a:gd name="T6" fmla="*/ 0 60000 65536"/>
              <a:gd name="T7" fmla="*/ 0 60000 65536"/>
              <a:gd name="T8" fmla="*/ 0 60000 65536"/>
              <a:gd name="T9" fmla="*/ 0 w 83"/>
              <a:gd name="T10" fmla="*/ 0 h 1"/>
              <a:gd name="T11" fmla="*/ 83 w 8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">
                <a:moveTo>
                  <a:pt x="0" y="0"/>
                </a:moveTo>
                <a:lnTo>
                  <a:pt x="8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4" name="Freeform 30"/>
          <p:cNvSpPr>
            <a:spLocks/>
          </p:cNvSpPr>
          <p:nvPr/>
        </p:nvSpPr>
        <p:spPr bwMode="auto">
          <a:xfrm>
            <a:off x="1858963" y="2413000"/>
            <a:ext cx="131762" cy="1588"/>
          </a:xfrm>
          <a:custGeom>
            <a:avLst/>
            <a:gdLst>
              <a:gd name="T0" fmla="*/ 0 w 83"/>
              <a:gd name="T1" fmla="*/ 0 h 1"/>
              <a:gd name="T2" fmla="*/ 2147483647 w 83"/>
              <a:gd name="T3" fmla="*/ 0 h 1"/>
              <a:gd name="T4" fmla="*/ 0 w 83"/>
              <a:gd name="T5" fmla="*/ 0 h 1"/>
              <a:gd name="T6" fmla="*/ 0 60000 65536"/>
              <a:gd name="T7" fmla="*/ 0 60000 65536"/>
              <a:gd name="T8" fmla="*/ 0 60000 65536"/>
              <a:gd name="T9" fmla="*/ 0 w 83"/>
              <a:gd name="T10" fmla="*/ 0 h 1"/>
              <a:gd name="T11" fmla="*/ 83 w 8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">
                <a:moveTo>
                  <a:pt x="0" y="0"/>
                </a:moveTo>
                <a:lnTo>
                  <a:pt x="8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5" name="Freeform 31"/>
          <p:cNvSpPr>
            <a:spLocks/>
          </p:cNvSpPr>
          <p:nvPr/>
        </p:nvSpPr>
        <p:spPr bwMode="auto">
          <a:xfrm>
            <a:off x="1858963" y="2022475"/>
            <a:ext cx="131762" cy="1588"/>
          </a:xfrm>
          <a:custGeom>
            <a:avLst/>
            <a:gdLst>
              <a:gd name="T0" fmla="*/ 0 w 83"/>
              <a:gd name="T1" fmla="*/ 0 h 1"/>
              <a:gd name="T2" fmla="*/ 2147483647 w 83"/>
              <a:gd name="T3" fmla="*/ 0 h 1"/>
              <a:gd name="T4" fmla="*/ 0 w 83"/>
              <a:gd name="T5" fmla="*/ 0 h 1"/>
              <a:gd name="T6" fmla="*/ 0 60000 65536"/>
              <a:gd name="T7" fmla="*/ 0 60000 65536"/>
              <a:gd name="T8" fmla="*/ 0 60000 65536"/>
              <a:gd name="T9" fmla="*/ 0 w 83"/>
              <a:gd name="T10" fmla="*/ 0 h 1"/>
              <a:gd name="T11" fmla="*/ 83 w 8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1">
                <a:moveTo>
                  <a:pt x="0" y="0"/>
                </a:moveTo>
                <a:lnTo>
                  <a:pt x="8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6" name="Freeform 32"/>
          <p:cNvSpPr>
            <a:spLocks/>
          </p:cNvSpPr>
          <p:nvPr/>
        </p:nvSpPr>
        <p:spPr bwMode="auto">
          <a:xfrm>
            <a:off x="2957513" y="5367338"/>
            <a:ext cx="1587" cy="112712"/>
          </a:xfrm>
          <a:custGeom>
            <a:avLst/>
            <a:gdLst>
              <a:gd name="T0" fmla="*/ 0 w 1"/>
              <a:gd name="T1" fmla="*/ 2147483647 h 71"/>
              <a:gd name="T2" fmla="*/ 0 w 1"/>
              <a:gd name="T3" fmla="*/ 0 h 71"/>
              <a:gd name="T4" fmla="*/ 0 w 1"/>
              <a:gd name="T5" fmla="*/ 2147483647 h 71"/>
              <a:gd name="T6" fmla="*/ 0 60000 65536"/>
              <a:gd name="T7" fmla="*/ 0 60000 65536"/>
              <a:gd name="T8" fmla="*/ 0 60000 65536"/>
              <a:gd name="T9" fmla="*/ 0 w 1"/>
              <a:gd name="T10" fmla="*/ 0 h 71"/>
              <a:gd name="T11" fmla="*/ 1 w 1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1">
                <a:moveTo>
                  <a:pt x="0" y="70"/>
                </a:moveTo>
                <a:lnTo>
                  <a:pt x="0" y="0"/>
                </a:lnTo>
                <a:lnTo>
                  <a:pt x="0" y="7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7" name="Freeform 33"/>
          <p:cNvSpPr>
            <a:spLocks/>
          </p:cNvSpPr>
          <p:nvPr/>
        </p:nvSpPr>
        <p:spPr bwMode="auto">
          <a:xfrm>
            <a:off x="5245100" y="5367338"/>
            <a:ext cx="1588" cy="112712"/>
          </a:xfrm>
          <a:custGeom>
            <a:avLst/>
            <a:gdLst>
              <a:gd name="T0" fmla="*/ 0 w 1"/>
              <a:gd name="T1" fmla="*/ 2147483647 h 71"/>
              <a:gd name="T2" fmla="*/ 0 w 1"/>
              <a:gd name="T3" fmla="*/ 0 h 71"/>
              <a:gd name="T4" fmla="*/ 0 w 1"/>
              <a:gd name="T5" fmla="*/ 2147483647 h 71"/>
              <a:gd name="T6" fmla="*/ 0 60000 65536"/>
              <a:gd name="T7" fmla="*/ 0 60000 65536"/>
              <a:gd name="T8" fmla="*/ 0 60000 65536"/>
              <a:gd name="T9" fmla="*/ 0 w 1"/>
              <a:gd name="T10" fmla="*/ 0 h 71"/>
              <a:gd name="T11" fmla="*/ 1 w 1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1">
                <a:moveTo>
                  <a:pt x="0" y="70"/>
                </a:moveTo>
                <a:lnTo>
                  <a:pt x="0" y="0"/>
                </a:lnTo>
                <a:lnTo>
                  <a:pt x="0" y="7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6373813" y="5367338"/>
            <a:ext cx="1587" cy="112712"/>
          </a:xfrm>
          <a:custGeom>
            <a:avLst/>
            <a:gdLst>
              <a:gd name="T0" fmla="*/ 0 w 1"/>
              <a:gd name="T1" fmla="*/ 2147483647 h 71"/>
              <a:gd name="T2" fmla="*/ 0 w 1"/>
              <a:gd name="T3" fmla="*/ 0 h 71"/>
              <a:gd name="T4" fmla="*/ 0 w 1"/>
              <a:gd name="T5" fmla="*/ 2147483647 h 71"/>
              <a:gd name="T6" fmla="*/ 0 60000 65536"/>
              <a:gd name="T7" fmla="*/ 0 60000 65536"/>
              <a:gd name="T8" fmla="*/ 0 60000 65536"/>
              <a:gd name="T9" fmla="*/ 0 w 1"/>
              <a:gd name="T10" fmla="*/ 0 h 71"/>
              <a:gd name="T11" fmla="*/ 1 w 1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1">
                <a:moveTo>
                  <a:pt x="0" y="70"/>
                </a:moveTo>
                <a:lnTo>
                  <a:pt x="0" y="0"/>
                </a:lnTo>
                <a:lnTo>
                  <a:pt x="0" y="7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2787650" y="54435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2924175" y="54435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6661" name="Freeform 37"/>
          <p:cNvSpPr>
            <a:spLocks/>
          </p:cNvSpPr>
          <p:nvPr/>
        </p:nvSpPr>
        <p:spPr bwMode="auto">
          <a:xfrm>
            <a:off x="1858963" y="1633538"/>
            <a:ext cx="5645150" cy="3846512"/>
          </a:xfrm>
          <a:custGeom>
            <a:avLst/>
            <a:gdLst>
              <a:gd name="T0" fmla="*/ 2147483647 w 3556"/>
              <a:gd name="T1" fmla="*/ 0 h 2423"/>
              <a:gd name="T2" fmla="*/ 0 w 3556"/>
              <a:gd name="T3" fmla="*/ 0 h 2423"/>
              <a:gd name="T4" fmla="*/ 0 w 3556"/>
              <a:gd name="T5" fmla="*/ 2147483647 h 2423"/>
              <a:gd name="T6" fmla="*/ 2147483647 w 3556"/>
              <a:gd name="T7" fmla="*/ 2147483647 h 2423"/>
              <a:gd name="T8" fmla="*/ 2147483647 w 3556"/>
              <a:gd name="T9" fmla="*/ 2147483647 h 2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56"/>
              <a:gd name="T16" fmla="*/ 0 h 2423"/>
              <a:gd name="T17" fmla="*/ 3556 w 3556"/>
              <a:gd name="T18" fmla="*/ 2423 h 24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56" h="2423">
                <a:moveTo>
                  <a:pt x="82" y="0"/>
                </a:moveTo>
                <a:lnTo>
                  <a:pt x="0" y="0"/>
                </a:lnTo>
                <a:lnTo>
                  <a:pt x="0" y="2422"/>
                </a:lnTo>
                <a:lnTo>
                  <a:pt x="3555" y="2422"/>
                </a:lnTo>
                <a:lnTo>
                  <a:pt x="3555" y="235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6753225" y="5653088"/>
            <a:ext cx="377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Q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6938963" y="565308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u</a:t>
            </a: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7069138" y="565308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7199313" y="565308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7331075" y="565308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7408863" y="5653088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7466013" y="565308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7545388" y="5653088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3840163" y="54435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3971925" y="54435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4102100" y="54435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6673" name="Rectangle 49"/>
          <p:cNvSpPr>
            <a:spLocks noChangeArrowheads="1"/>
          </p:cNvSpPr>
          <p:nvPr/>
        </p:nvSpPr>
        <p:spPr bwMode="auto">
          <a:xfrm>
            <a:off x="4992688" y="54435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5121275" y="54435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6675" name="Rectangle 51"/>
          <p:cNvSpPr>
            <a:spLocks noChangeArrowheads="1"/>
          </p:cNvSpPr>
          <p:nvPr/>
        </p:nvSpPr>
        <p:spPr bwMode="auto">
          <a:xfrm>
            <a:off x="5259388" y="54435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6124575" y="54435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6257925" y="54435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6388100" y="54435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6679" name="Rectangle 55"/>
          <p:cNvSpPr>
            <a:spLocks noChangeArrowheads="1"/>
          </p:cNvSpPr>
          <p:nvPr/>
        </p:nvSpPr>
        <p:spPr bwMode="auto">
          <a:xfrm>
            <a:off x="7254875" y="54435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6680" name="Rectangle 56"/>
          <p:cNvSpPr>
            <a:spLocks noChangeArrowheads="1"/>
          </p:cNvSpPr>
          <p:nvPr/>
        </p:nvSpPr>
        <p:spPr bwMode="auto">
          <a:xfrm>
            <a:off x="7385050" y="54435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7518400" y="54435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6682" name="Rectangle 58"/>
          <p:cNvSpPr>
            <a:spLocks noChangeArrowheads="1"/>
          </p:cNvSpPr>
          <p:nvPr/>
        </p:nvSpPr>
        <p:spPr bwMode="auto">
          <a:xfrm>
            <a:off x="1479550" y="49514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1479550" y="41862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6684" name="Rectangle 60"/>
          <p:cNvSpPr>
            <a:spLocks noChangeArrowheads="1"/>
          </p:cNvSpPr>
          <p:nvPr/>
        </p:nvSpPr>
        <p:spPr bwMode="auto">
          <a:xfrm>
            <a:off x="1479550" y="45799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1479550" y="34274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6686" name="Rectangle 62"/>
          <p:cNvSpPr>
            <a:spLocks noChangeArrowheads="1"/>
          </p:cNvSpPr>
          <p:nvPr/>
        </p:nvSpPr>
        <p:spPr bwMode="auto">
          <a:xfrm>
            <a:off x="1479550" y="38179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6687" name="Rectangle 63"/>
          <p:cNvSpPr>
            <a:spLocks noChangeArrowheads="1"/>
          </p:cNvSpPr>
          <p:nvPr/>
        </p:nvSpPr>
        <p:spPr bwMode="auto">
          <a:xfrm>
            <a:off x="1479550" y="26654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26688" name="Rectangle 64"/>
          <p:cNvSpPr>
            <a:spLocks noChangeArrowheads="1"/>
          </p:cNvSpPr>
          <p:nvPr/>
        </p:nvSpPr>
        <p:spPr bwMode="auto">
          <a:xfrm>
            <a:off x="1479550" y="303847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26689" name="Rectangle 65"/>
          <p:cNvSpPr>
            <a:spLocks noChangeArrowheads="1"/>
          </p:cNvSpPr>
          <p:nvPr/>
        </p:nvSpPr>
        <p:spPr bwMode="auto">
          <a:xfrm>
            <a:off x="1479550" y="227647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1479550" y="188595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26691" name="Rectangle 67"/>
          <p:cNvSpPr>
            <a:spLocks noChangeArrowheads="1"/>
          </p:cNvSpPr>
          <p:nvPr/>
        </p:nvSpPr>
        <p:spPr bwMode="auto">
          <a:xfrm>
            <a:off x="1212850" y="14970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$</a:t>
            </a:r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1344613" y="149701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1479550" y="14970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6694" name="Rectangle 70"/>
          <p:cNvSpPr>
            <a:spLocks noChangeArrowheads="1"/>
          </p:cNvSpPr>
          <p:nvPr/>
        </p:nvSpPr>
        <p:spPr bwMode="auto">
          <a:xfrm>
            <a:off x="3025775" y="5948363"/>
            <a:ext cx="265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(</a:t>
            </a:r>
          </a:p>
        </p:txBody>
      </p:sp>
      <p:sp>
        <p:nvSpPr>
          <p:cNvPr id="26695" name="Rectangle 71"/>
          <p:cNvSpPr>
            <a:spLocks noChangeArrowheads="1"/>
          </p:cNvSpPr>
          <p:nvPr/>
        </p:nvSpPr>
        <p:spPr bwMode="auto">
          <a:xfrm>
            <a:off x="3106738" y="594836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26696" name="Rectangle 72"/>
          <p:cNvSpPr>
            <a:spLocks noChangeArrowheads="1"/>
          </p:cNvSpPr>
          <p:nvPr/>
        </p:nvSpPr>
        <p:spPr bwMode="auto">
          <a:xfrm>
            <a:off x="3235325" y="5948363"/>
            <a:ext cx="265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6697" name="Rectangle 73"/>
          <p:cNvSpPr>
            <a:spLocks noChangeArrowheads="1"/>
          </p:cNvSpPr>
          <p:nvPr/>
        </p:nvSpPr>
        <p:spPr bwMode="auto">
          <a:xfrm>
            <a:off x="3316288" y="594836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6698" name="Rectangle 74"/>
          <p:cNvSpPr>
            <a:spLocks noChangeArrowheads="1"/>
          </p:cNvSpPr>
          <p:nvPr/>
        </p:nvSpPr>
        <p:spPr bwMode="auto">
          <a:xfrm>
            <a:off x="3394075" y="5948363"/>
            <a:ext cx="3508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P</a:t>
            </a:r>
          </a:p>
        </p:txBody>
      </p:sp>
      <p:sp>
        <p:nvSpPr>
          <p:cNvPr id="26699" name="Rectangle 75"/>
          <p:cNvSpPr>
            <a:spLocks noChangeArrowheads="1"/>
          </p:cNvSpPr>
          <p:nvPr/>
        </p:nvSpPr>
        <p:spPr bwMode="auto">
          <a:xfrm>
            <a:off x="3551238" y="594836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6700" name="Rectangle 76"/>
          <p:cNvSpPr>
            <a:spLocks noChangeArrowheads="1"/>
          </p:cNvSpPr>
          <p:nvPr/>
        </p:nvSpPr>
        <p:spPr bwMode="auto">
          <a:xfrm>
            <a:off x="3686175" y="5948363"/>
            <a:ext cx="265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26701" name="Rectangle 77"/>
          <p:cNvSpPr>
            <a:spLocks noChangeArrowheads="1"/>
          </p:cNvSpPr>
          <p:nvPr/>
        </p:nvSpPr>
        <p:spPr bwMode="auto">
          <a:xfrm>
            <a:off x="3765550" y="594836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26702" name="Rectangle 78"/>
          <p:cNvSpPr>
            <a:spLocks noChangeArrowheads="1"/>
          </p:cNvSpPr>
          <p:nvPr/>
        </p:nvSpPr>
        <p:spPr bwMode="auto">
          <a:xfrm>
            <a:off x="3840163" y="594836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6703" name="Rectangle 79"/>
          <p:cNvSpPr>
            <a:spLocks noChangeArrowheads="1"/>
          </p:cNvSpPr>
          <p:nvPr/>
        </p:nvSpPr>
        <p:spPr bwMode="auto">
          <a:xfrm>
            <a:off x="3971925" y="5948363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6704" name="Rectangle 80"/>
          <p:cNvSpPr>
            <a:spLocks noChangeArrowheads="1"/>
          </p:cNvSpPr>
          <p:nvPr/>
        </p:nvSpPr>
        <p:spPr bwMode="auto">
          <a:xfrm>
            <a:off x="4102100" y="594836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26705" name="Rectangle 81"/>
          <p:cNvSpPr>
            <a:spLocks noChangeArrowheads="1"/>
          </p:cNvSpPr>
          <p:nvPr/>
        </p:nvSpPr>
        <p:spPr bwMode="auto">
          <a:xfrm>
            <a:off x="4179888" y="5948363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26706" name="Rectangle 82"/>
          <p:cNvSpPr>
            <a:spLocks noChangeArrowheads="1"/>
          </p:cNvSpPr>
          <p:nvPr/>
        </p:nvSpPr>
        <p:spPr bwMode="auto">
          <a:xfrm>
            <a:off x="4232275" y="5948363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26707" name="Rectangle 83"/>
          <p:cNvSpPr>
            <a:spLocks noChangeArrowheads="1"/>
          </p:cNvSpPr>
          <p:nvPr/>
        </p:nvSpPr>
        <p:spPr bwMode="auto">
          <a:xfrm>
            <a:off x="4391025" y="594836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6708" name="Rectangle 84"/>
          <p:cNvSpPr>
            <a:spLocks noChangeArrowheads="1"/>
          </p:cNvSpPr>
          <p:nvPr/>
        </p:nvSpPr>
        <p:spPr bwMode="auto">
          <a:xfrm>
            <a:off x="4470400" y="5948363"/>
            <a:ext cx="3508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6709" name="Rectangle 85"/>
          <p:cNvSpPr>
            <a:spLocks noChangeArrowheads="1"/>
          </p:cNvSpPr>
          <p:nvPr/>
        </p:nvSpPr>
        <p:spPr bwMode="auto">
          <a:xfrm>
            <a:off x="4627563" y="5948363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26710" name="Rectangle 86"/>
          <p:cNvSpPr>
            <a:spLocks noChangeArrowheads="1"/>
          </p:cNvSpPr>
          <p:nvPr/>
        </p:nvSpPr>
        <p:spPr bwMode="auto">
          <a:xfrm>
            <a:off x="4679950" y="594836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6711" name="Rectangle 87"/>
          <p:cNvSpPr>
            <a:spLocks noChangeArrowheads="1"/>
          </p:cNvSpPr>
          <p:nvPr/>
        </p:nvSpPr>
        <p:spPr bwMode="auto">
          <a:xfrm>
            <a:off x="4813300" y="5948363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26712" name="Rectangle 88"/>
          <p:cNvSpPr>
            <a:spLocks noChangeArrowheads="1"/>
          </p:cNvSpPr>
          <p:nvPr/>
        </p:nvSpPr>
        <p:spPr bwMode="auto">
          <a:xfrm>
            <a:off x="4943475" y="594836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26713" name="Rectangle 89"/>
          <p:cNvSpPr>
            <a:spLocks noChangeArrowheads="1"/>
          </p:cNvSpPr>
          <p:nvPr/>
        </p:nvSpPr>
        <p:spPr bwMode="auto">
          <a:xfrm>
            <a:off x="5022850" y="5948363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6714" name="Rectangle 90"/>
          <p:cNvSpPr>
            <a:spLocks noChangeArrowheads="1"/>
          </p:cNvSpPr>
          <p:nvPr/>
        </p:nvSpPr>
        <p:spPr bwMode="auto">
          <a:xfrm>
            <a:off x="5073650" y="5948363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6715" name="Rectangle 91"/>
          <p:cNvSpPr>
            <a:spLocks noChangeArrowheads="1"/>
          </p:cNvSpPr>
          <p:nvPr/>
        </p:nvSpPr>
        <p:spPr bwMode="auto">
          <a:xfrm>
            <a:off x="5207000" y="594836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6716" name="Rectangle 92"/>
          <p:cNvSpPr>
            <a:spLocks noChangeArrowheads="1"/>
          </p:cNvSpPr>
          <p:nvPr/>
        </p:nvSpPr>
        <p:spPr bwMode="auto">
          <a:xfrm>
            <a:off x="5287963" y="5948363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26717" name="Rectangle 93"/>
          <p:cNvSpPr>
            <a:spLocks noChangeArrowheads="1"/>
          </p:cNvSpPr>
          <p:nvPr/>
        </p:nvSpPr>
        <p:spPr bwMode="auto">
          <a:xfrm>
            <a:off x="5465763" y="594836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6718" name="Rectangle 94"/>
          <p:cNvSpPr>
            <a:spLocks noChangeArrowheads="1"/>
          </p:cNvSpPr>
          <p:nvPr/>
        </p:nvSpPr>
        <p:spPr bwMode="auto">
          <a:xfrm>
            <a:off x="5595938" y="5948363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26719" name="Rectangle 95"/>
          <p:cNvSpPr>
            <a:spLocks noChangeArrowheads="1"/>
          </p:cNvSpPr>
          <p:nvPr/>
        </p:nvSpPr>
        <p:spPr bwMode="auto">
          <a:xfrm>
            <a:off x="5805488" y="594836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6720" name="Rectangle 96"/>
          <p:cNvSpPr>
            <a:spLocks noChangeArrowheads="1"/>
          </p:cNvSpPr>
          <p:nvPr/>
        </p:nvSpPr>
        <p:spPr bwMode="auto">
          <a:xfrm>
            <a:off x="5942013" y="594836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26721" name="Rectangle 97"/>
          <p:cNvSpPr>
            <a:spLocks noChangeArrowheads="1"/>
          </p:cNvSpPr>
          <p:nvPr/>
        </p:nvSpPr>
        <p:spPr bwMode="auto">
          <a:xfrm>
            <a:off x="6072188" y="594836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26722" name="Rectangle 98"/>
          <p:cNvSpPr>
            <a:spLocks noChangeArrowheads="1"/>
          </p:cNvSpPr>
          <p:nvPr/>
        </p:nvSpPr>
        <p:spPr bwMode="auto">
          <a:xfrm>
            <a:off x="1479550" y="53546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6723" name="Freeform 99"/>
          <p:cNvSpPr>
            <a:spLocks/>
          </p:cNvSpPr>
          <p:nvPr/>
        </p:nvSpPr>
        <p:spPr bwMode="auto">
          <a:xfrm>
            <a:off x="7224713" y="3592513"/>
            <a:ext cx="508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0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0 w 32"/>
              <a:gd name="T9" fmla="*/ 2147483647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58"/>
              <a:gd name="T17" fmla="*/ 32 w 32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58">
                <a:moveTo>
                  <a:pt x="0" y="57"/>
                </a:moveTo>
                <a:lnTo>
                  <a:pt x="20" y="0"/>
                </a:lnTo>
                <a:lnTo>
                  <a:pt x="31" y="57"/>
                </a:lnTo>
                <a:lnTo>
                  <a:pt x="20" y="48"/>
                </a:lnTo>
                <a:lnTo>
                  <a:pt x="0" y="5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4" name="Freeform 100"/>
          <p:cNvSpPr>
            <a:spLocks/>
          </p:cNvSpPr>
          <p:nvPr/>
        </p:nvSpPr>
        <p:spPr bwMode="auto">
          <a:xfrm>
            <a:off x="4117975" y="5367338"/>
            <a:ext cx="1588" cy="112712"/>
          </a:xfrm>
          <a:custGeom>
            <a:avLst/>
            <a:gdLst>
              <a:gd name="T0" fmla="*/ 0 w 1"/>
              <a:gd name="T1" fmla="*/ 2147483647 h 71"/>
              <a:gd name="T2" fmla="*/ 0 w 1"/>
              <a:gd name="T3" fmla="*/ 0 h 71"/>
              <a:gd name="T4" fmla="*/ 0 w 1"/>
              <a:gd name="T5" fmla="*/ 2147483647 h 71"/>
              <a:gd name="T6" fmla="*/ 0 60000 65536"/>
              <a:gd name="T7" fmla="*/ 0 60000 65536"/>
              <a:gd name="T8" fmla="*/ 0 60000 65536"/>
              <a:gd name="T9" fmla="*/ 0 w 1"/>
              <a:gd name="T10" fmla="*/ 0 h 71"/>
              <a:gd name="T11" fmla="*/ 1 w 1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1">
                <a:moveTo>
                  <a:pt x="0" y="70"/>
                </a:moveTo>
                <a:lnTo>
                  <a:pt x="0" y="0"/>
                </a:lnTo>
                <a:lnTo>
                  <a:pt x="0" y="7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725" name="Picture 101" descr="j03126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3197" y="1566862"/>
            <a:ext cx="14827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" name="AutoShape 102"/>
          <p:cNvSpPr>
            <a:spLocks noChangeArrowheads="1"/>
          </p:cNvSpPr>
          <p:nvPr/>
        </p:nvSpPr>
        <p:spPr bwMode="auto">
          <a:xfrm>
            <a:off x="5595938" y="872597"/>
            <a:ext cx="3352800" cy="1912937"/>
          </a:xfrm>
          <a:prstGeom prst="wedgeEllipseCallout">
            <a:avLst>
              <a:gd name="adj1" fmla="val -70803"/>
              <a:gd name="adj2" fmla="val 1546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In this case, if the price rises a penny above $5, quantity-demanded falls to zero.</a:t>
            </a:r>
          </a:p>
        </p:txBody>
      </p:sp>
    </p:spTree>
    <p:extLst>
      <p:ext uri="{BB962C8B-B14F-4D97-AF65-F5344CB8AC3E}">
        <p14:creationId xmlns:p14="http://schemas.microsoft.com/office/powerpoint/2010/main" xmlns="" val="8280950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906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2800" smtClean="0"/>
              <a:t>Price Elasticity Changes Along a Linear Demand Curve</a:t>
            </a:r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1552575" y="1760538"/>
            <a:ext cx="3181350" cy="4405312"/>
          </a:xfrm>
          <a:custGeom>
            <a:avLst/>
            <a:gdLst>
              <a:gd name="T0" fmla="*/ 0 w 2004"/>
              <a:gd name="T1" fmla="*/ 0 h 2775"/>
              <a:gd name="T2" fmla="*/ 2147483647 w 2004"/>
              <a:gd name="T3" fmla="*/ 2147483647 h 2775"/>
              <a:gd name="T4" fmla="*/ 0 w 2004"/>
              <a:gd name="T5" fmla="*/ 0 h 2775"/>
              <a:gd name="T6" fmla="*/ 0 60000 65536"/>
              <a:gd name="T7" fmla="*/ 0 60000 65536"/>
              <a:gd name="T8" fmla="*/ 0 60000 65536"/>
              <a:gd name="T9" fmla="*/ 0 w 2004"/>
              <a:gd name="T10" fmla="*/ 0 h 2775"/>
              <a:gd name="T11" fmla="*/ 2004 w 2004"/>
              <a:gd name="T12" fmla="*/ 2775 h 2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4" h="2775">
                <a:moveTo>
                  <a:pt x="0" y="0"/>
                </a:moveTo>
                <a:lnTo>
                  <a:pt x="2003" y="2774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1552575" y="1760538"/>
            <a:ext cx="3181350" cy="4405312"/>
          </a:xfrm>
          <a:custGeom>
            <a:avLst/>
            <a:gdLst>
              <a:gd name="T0" fmla="*/ 0 w 2004"/>
              <a:gd name="T1" fmla="*/ 0 h 2775"/>
              <a:gd name="T2" fmla="*/ 2147483647 w 2004"/>
              <a:gd name="T3" fmla="*/ 2147483647 h 2775"/>
              <a:gd name="T4" fmla="*/ 0 w 2004"/>
              <a:gd name="T5" fmla="*/ 0 h 2775"/>
              <a:gd name="T6" fmla="*/ 0 60000 65536"/>
              <a:gd name="T7" fmla="*/ 0 60000 65536"/>
              <a:gd name="T8" fmla="*/ 0 60000 65536"/>
              <a:gd name="T9" fmla="*/ 0 w 2004"/>
              <a:gd name="T10" fmla="*/ 0 h 2775"/>
              <a:gd name="T11" fmla="*/ 2004 w 2004"/>
              <a:gd name="T12" fmla="*/ 2775 h 2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4" h="2775">
                <a:moveTo>
                  <a:pt x="0" y="0"/>
                </a:moveTo>
                <a:lnTo>
                  <a:pt x="2003" y="277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5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1552575" y="1760538"/>
            <a:ext cx="5059363" cy="3487737"/>
          </a:xfrm>
          <a:custGeom>
            <a:avLst/>
            <a:gdLst>
              <a:gd name="T0" fmla="*/ 0 w 3187"/>
              <a:gd name="T1" fmla="*/ 0 h 2197"/>
              <a:gd name="T2" fmla="*/ 2147483647 w 3187"/>
              <a:gd name="T3" fmla="*/ 2147483647 h 2197"/>
              <a:gd name="T4" fmla="*/ 0 w 3187"/>
              <a:gd name="T5" fmla="*/ 0 h 2197"/>
              <a:gd name="T6" fmla="*/ 0 60000 65536"/>
              <a:gd name="T7" fmla="*/ 0 60000 65536"/>
              <a:gd name="T8" fmla="*/ 0 60000 65536"/>
              <a:gd name="T9" fmla="*/ 0 w 3187"/>
              <a:gd name="T10" fmla="*/ 0 h 2197"/>
              <a:gd name="T11" fmla="*/ 3187 w 3187"/>
              <a:gd name="T12" fmla="*/ 2197 h 2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7" h="2197">
                <a:moveTo>
                  <a:pt x="0" y="0"/>
                </a:moveTo>
                <a:lnTo>
                  <a:pt x="3186" y="2196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4041775" y="5129213"/>
            <a:ext cx="1588" cy="109537"/>
          </a:xfrm>
          <a:custGeom>
            <a:avLst/>
            <a:gdLst>
              <a:gd name="T0" fmla="*/ 0 w 1"/>
              <a:gd name="T1" fmla="*/ 2147483647 h 69"/>
              <a:gd name="T2" fmla="*/ 0 w 1"/>
              <a:gd name="T3" fmla="*/ 0 h 69"/>
              <a:gd name="T4" fmla="*/ 0 w 1"/>
              <a:gd name="T5" fmla="*/ 2147483647 h 69"/>
              <a:gd name="T6" fmla="*/ 0 60000 65536"/>
              <a:gd name="T7" fmla="*/ 0 60000 65536"/>
              <a:gd name="T8" fmla="*/ 0 60000 65536"/>
              <a:gd name="T9" fmla="*/ 0 w 1"/>
              <a:gd name="T10" fmla="*/ 0 h 69"/>
              <a:gd name="T11" fmla="*/ 1 w 1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9">
                <a:moveTo>
                  <a:pt x="0" y="68"/>
                </a:moveTo>
                <a:lnTo>
                  <a:pt x="0" y="0"/>
                </a:lnTo>
                <a:lnTo>
                  <a:pt x="0" y="6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6567488" y="5129213"/>
            <a:ext cx="1587" cy="109537"/>
          </a:xfrm>
          <a:custGeom>
            <a:avLst/>
            <a:gdLst>
              <a:gd name="T0" fmla="*/ 0 w 1"/>
              <a:gd name="T1" fmla="*/ 2147483647 h 69"/>
              <a:gd name="T2" fmla="*/ 0 w 1"/>
              <a:gd name="T3" fmla="*/ 0 h 69"/>
              <a:gd name="T4" fmla="*/ 0 w 1"/>
              <a:gd name="T5" fmla="*/ 2147483647 h 69"/>
              <a:gd name="T6" fmla="*/ 0 60000 65536"/>
              <a:gd name="T7" fmla="*/ 0 60000 65536"/>
              <a:gd name="T8" fmla="*/ 0 60000 65536"/>
              <a:gd name="T9" fmla="*/ 0 w 1"/>
              <a:gd name="T10" fmla="*/ 0 h 69"/>
              <a:gd name="T11" fmla="*/ 1 w 1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9">
                <a:moveTo>
                  <a:pt x="0" y="68"/>
                </a:moveTo>
                <a:lnTo>
                  <a:pt x="0" y="0"/>
                </a:lnTo>
                <a:lnTo>
                  <a:pt x="0" y="6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795463" y="3505200"/>
            <a:ext cx="173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106613" y="3505200"/>
            <a:ext cx="173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417763" y="3505200"/>
            <a:ext cx="173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730500" y="3505200"/>
            <a:ext cx="1762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041650" y="3505200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355975" y="3505200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3671888" y="3505200"/>
            <a:ext cx="169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979863" y="3505200"/>
            <a:ext cx="17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4041775" y="4911725"/>
            <a:ext cx="0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4041775" y="4697413"/>
            <a:ext cx="0" cy="166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V="1">
            <a:off x="4041775" y="4484688"/>
            <a:ext cx="0" cy="163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4041775" y="4267200"/>
            <a:ext cx="0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4041775" y="4048125"/>
            <a:ext cx="0" cy="168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4041775" y="3832225"/>
            <a:ext cx="0" cy="166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4041775" y="3616325"/>
            <a:ext cx="0" cy="168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4041775" y="3532188"/>
            <a:ext cx="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V="1">
            <a:off x="2792413" y="4911725"/>
            <a:ext cx="0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V="1">
            <a:off x="2792413" y="4697413"/>
            <a:ext cx="0" cy="166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V="1">
            <a:off x="2792413" y="4484688"/>
            <a:ext cx="0" cy="163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V="1">
            <a:off x="2792413" y="4267200"/>
            <a:ext cx="0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 flipV="1">
            <a:off x="2792413" y="4048125"/>
            <a:ext cx="0" cy="168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V="1">
            <a:off x="2792413" y="3832225"/>
            <a:ext cx="0" cy="166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V="1">
            <a:off x="2792413" y="3616325"/>
            <a:ext cx="0" cy="168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 flipV="1">
            <a:off x="2792413" y="3402013"/>
            <a:ext cx="0" cy="166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V="1">
            <a:off x="2792413" y="3187700"/>
            <a:ext cx="0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V="1">
            <a:off x="2792413" y="2971800"/>
            <a:ext cx="0" cy="166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 flipV="1">
            <a:off x="2792413" y="2755900"/>
            <a:ext cx="0" cy="166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 flipV="1">
            <a:off x="2792413" y="2665413"/>
            <a:ext cx="0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316538" y="4911725"/>
            <a:ext cx="0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 flipV="1">
            <a:off x="5316538" y="4697413"/>
            <a:ext cx="0" cy="166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V="1">
            <a:off x="5316538" y="4484688"/>
            <a:ext cx="0" cy="163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720725" y="14589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$</a:t>
            </a:r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852488" y="145891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933450" y="14589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1057275" y="14589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1189038" y="145891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742" name="Freeform 46"/>
          <p:cNvSpPr>
            <a:spLocks/>
          </p:cNvSpPr>
          <p:nvPr/>
        </p:nvSpPr>
        <p:spPr bwMode="auto">
          <a:xfrm>
            <a:off x="1541463" y="4357688"/>
            <a:ext cx="128587" cy="1587"/>
          </a:xfrm>
          <a:custGeom>
            <a:avLst/>
            <a:gdLst>
              <a:gd name="T0" fmla="*/ 0 w 81"/>
              <a:gd name="T1" fmla="*/ 0 h 1"/>
              <a:gd name="T2" fmla="*/ 2147483647 w 81"/>
              <a:gd name="T3" fmla="*/ 0 h 1"/>
              <a:gd name="T4" fmla="*/ 0 w 81"/>
              <a:gd name="T5" fmla="*/ 0 h 1"/>
              <a:gd name="T6" fmla="*/ 0 60000 65536"/>
              <a:gd name="T7" fmla="*/ 0 60000 65536"/>
              <a:gd name="T8" fmla="*/ 0 60000 65536"/>
              <a:gd name="T9" fmla="*/ 0 w 81"/>
              <a:gd name="T10" fmla="*/ 0 h 1"/>
              <a:gd name="T11" fmla="*/ 81 w 8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1">
                <a:moveTo>
                  <a:pt x="0" y="0"/>
                </a:moveTo>
                <a:lnTo>
                  <a:pt x="80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3" name="Freeform 47"/>
          <p:cNvSpPr>
            <a:spLocks/>
          </p:cNvSpPr>
          <p:nvPr/>
        </p:nvSpPr>
        <p:spPr bwMode="auto">
          <a:xfrm>
            <a:off x="1541463" y="3495675"/>
            <a:ext cx="128587" cy="1588"/>
          </a:xfrm>
          <a:custGeom>
            <a:avLst/>
            <a:gdLst>
              <a:gd name="T0" fmla="*/ 0 w 81"/>
              <a:gd name="T1" fmla="*/ 0 h 1"/>
              <a:gd name="T2" fmla="*/ 2147483647 w 81"/>
              <a:gd name="T3" fmla="*/ 0 h 1"/>
              <a:gd name="T4" fmla="*/ 0 w 81"/>
              <a:gd name="T5" fmla="*/ 0 h 1"/>
              <a:gd name="T6" fmla="*/ 0 60000 65536"/>
              <a:gd name="T7" fmla="*/ 0 60000 65536"/>
              <a:gd name="T8" fmla="*/ 0 60000 65536"/>
              <a:gd name="T9" fmla="*/ 0 w 81"/>
              <a:gd name="T10" fmla="*/ 0 h 1"/>
              <a:gd name="T11" fmla="*/ 81 w 8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1">
                <a:moveTo>
                  <a:pt x="0" y="0"/>
                </a:moveTo>
                <a:lnTo>
                  <a:pt x="80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4" name="Freeform 48"/>
          <p:cNvSpPr>
            <a:spLocks/>
          </p:cNvSpPr>
          <p:nvPr/>
        </p:nvSpPr>
        <p:spPr bwMode="auto">
          <a:xfrm>
            <a:off x="1541463" y="2614613"/>
            <a:ext cx="128587" cy="1587"/>
          </a:xfrm>
          <a:custGeom>
            <a:avLst/>
            <a:gdLst>
              <a:gd name="T0" fmla="*/ 0 w 81"/>
              <a:gd name="T1" fmla="*/ 0 h 1"/>
              <a:gd name="T2" fmla="*/ 2147483647 w 81"/>
              <a:gd name="T3" fmla="*/ 0 h 1"/>
              <a:gd name="T4" fmla="*/ 0 w 81"/>
              <a:gd name="T5" fmla="*/ 0 h 1"/>
              <a:gd name="T6" fmla="*/ 0 60000 65536"/>
              <a:gd name="T7" fmla="*/ 0 60000 65536"/>
              <a:gd name="T8" fmla="*/ 0 60000 65536"/>
              <a:gd name="T9" fmla="*/ 0 w 81"/>
              <a:gd name="T10" fmla="*/ 0 h 1"/>
              <a:gd name="T11" fmla="*/ 81 w 8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1">
                <a:moveTo>
                  <a:pt x="0" y="0"/>
                </a:moveTo>
                <a:lnTo>
                  <a:pt x="80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5" name="Freeform 49"/>
          <p:cNvSpPr>
            <a:spLocks/>
          </p:cNvSpPr>
          <p:nvPr/>
        </p:nvSpPr>
        <p:spPr bwMode="auto">
          <a:xfrm>
            <a:off x="2792413" y="5129213"/>
            <a:ext cx="1587" cy="109537"/>
          </a:xfrm>
          <a:custGeom>
            <a:avLst/>
            <a:gdLst>
              <a:gd name="T0" fmla="*/ 0 w 1"/>
              <a:gd name="T1" fmla="*/ 2147483647 h 69"/>
              <a:gd name="T2" fmla="*/ 0 w 1"/>
              <a:gd name="T3" fmla="*/ 0 h 69"/>
              <a:gd name="T4" fmla="*/ 0 w 1"/>
              <a:gd name="T5" fmla="*/ 2147483647 h 69"/>
              <a:gd name="T6" fmla="*/ 0 60000 65536"/>
              <a:gd name="T7" fmla="*/ 0 60000 65536"/>
              <a:gd name="T8" fmla="*/ 0 60000 65536"/>
              <a:gd name="T9" fmla="*/ 0 w 1"/>
              <a:gd name="T10" fmla="*/ 0 h 69"/>
              <a:gd name="T11" fmla="*/ 1 w 1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9">
                <a:moveTo>
                  <a:pt x="0" y="68"/>
                </a:moveTo>
                <a:lnTo>
                  <a:pt x="0" y="0"/>
                </a:lnTo>
                <a:lnTo>
                  <a:pt x="0" y="6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906463" y="233997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1035050" y="233997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1166813" y="233997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906463" y="320357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9750" name="Rectangle 54"/>
          <p:cNvSpPr>
            <a:spLocks noChangeArrowheads="1"/>
          </p:cNvSpPr>
          <p:nvPr/>
        </p:nvSpPr>
        <p:spPr bwMode="auto">
          <a:xfrm>
            <a:off x="1035050" y="320357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751" name="Rectangle 55"/>
          <p:cNvSpPr>
            <a:spLocks noChangeArrowheads="1"/>
          </p:cNvSpPr>
          <p:nvPr/>
        </p:nvSpPr>
        <p:spPr bwMode="auto">
          <a:xfrm>
            <a:off x="1166813" y="320357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906463" y="40846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9753" name="Rectangle 57"/>
          <p:cNvSpPr>
            <a:spLocks noChangeArrowheads="1"/>
          </p:cNvSpPr>
          <p:nvPr/>
        </p:nvSpPr>
        <p:spPr bwMode="auto">
          <a:xfrm>
            <a:off x="1035050" y="40846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1166813" y="40846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grpSp>
        <p:nvGrpSpPr>
          <p:cNvPr id="29755" name="Group 59"/>
          <p:cNvGrpSpPr>
            <a:grpSpLocks/>
          </p:cNvGrpSpPr>
          <p:nvPr/>
        </p:nvGrpSpPr>
        <p:grpSpPr bwMode="auto">
          <a:xfrm>
            <a:off x="2544763" y="5186363"/>
            <a:ext cx="584200" cy="393700"/>
            <a:chOff x="1603" y="3267"/>
            <a:chExt cx="368" cy="248"/>
          </a:xfrm>
        </p:grpSpPr>
        <p:sp>
          <p:nvSpPr>
            <p:cNvPr id="29920" name="Rectangle 60"/>
            <p:cNvSpPr>
              <a:spLocks noChangeArrowheads="1"/>
            </p:cNvSpPr>
            <p:nvPr/>
          </p:nvSpPr>
          <p:spPr bwMode="auto">
            <a:xfrm>
              <a:off x="1603" y="3267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29921" name="Rectangle 61"/>
            <p:cNvSpPr>
              <a:spLocks noChangeArrowheads="1"/>
            </p:cNvSpPr>
            <p:nvPr/>
          </p:nvSpPr>
          <p:spPr bwMode="auto">
            <a:xfrm>
              <a:off x="1686" y="3267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29922" name="Rectangle 62"/>
            <p:cNvSpPr>
              <a:spLocks noChangeArrowheads="1"/>
            </p:cNvSpPr>
            <p:nvPr/>
          </p:nvSpPr>
          <p:spPr bwMode="auto">
            <a:xfrm>
              <a:off x="1768" y="3267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</p:grpSp>
      <p:sp>
        <p:nvSpPr>
          <p:cNvPr id="29756" name="Freeform 63"/>
          <p:cNvSpPr>
            <a:spLocks/>
          </p:cNvSpPr>
          <p:nvPr/>
        </p:nvSpPr>
        <p:spPr bwMode="auto">
          <a:xfrm>
            <a:off x="5316538" y="5129213"/>
            <a:ext cx="1587" cy="109537"/>
          </a:xfrm>
          <a:custGeom>
            <a:avLst/>
            <a:gdLst>
              <a:gd name="T0" fmla="*/ 0 w 1"/>
              <a:gd name="T1" fmla="*/ 2147483647 h 69"/>
              <a:gd name="T2" fmla="*/ 0 w 1"/>
              <a:gd name="T3" fmla="*/ 0 h 69"/>
              <a:gd name="T4" fmla="*/ 0 w 1"/>
              <a:gd name="T5" fmla="*/ 2147483647 h 69"/>
              <a:gd name="T6" fmla="*/ 0 60000 65536"/>
              <a:gd name="T7" fmla="*/ 0 60000 65536"/>
              <a:gd name="T8" fmla="*/ 0 60000 65536"/>
              <a:gd name="T9" fmla="*/ 0 w 1"/>
              <a:gd name="T10" fmla="*/ 0 h 69"/>
              <a:gd name="T11" fmla="*/ 1 w 1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9">
                <a:moveTo>
                  <a:pt x="0" y="68"/>
                </a:moveTo>
                <a:lnTo>
                  <a:pt x="0" y="0"/>
                </a:lnTo>
                <a:lnTo>
                  <a:pt x="0" y="6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7" name="Rectangle 64"/>
          <p:cNvSpPr>
            <a:spLocks noChangeArrowheads="1"/>
          </p:cNvSpPr>
          <p:nvPr/>
        </p:nvSpPr>
        <p:spPr bwMode="auto">
          <a:xfrm>
            <a:off x="4962525" y="518636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9758" name="Rectangle 65"/>
          <p:cNvSpPr>
            <a:spLocks noChangeArrowheads="1"/>
          </p:cNvSpPr>
          <p:nvPr/>
        </p:nvSpPr>
        <p:spPr bwMode="auto">
          <a:xfrm>
            <a:off x="5094288" y="518636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29759" name="Rectangle 66"/>
          <p:cNvSpPr>
            <a:spLocks noChangeArrowheads="1"/>
          </p:cNvSpPr>
          <p:nvPr/>
        </p:nvSpPr>
        <p:spPr bwMode="auto">
          <a:xfrm>
            <a:off x="5172075" y="518636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9760" name="Rectangle 67"/>
          <p:cNvSpPr>
            <a:spLocks noChangeArrowheads="1"/>
          </p:cNvSpPr>
          <p:nvPr/>
        </p:nvSpPr>
        <p:spPr bwMode="auto">
          <a:xfrm>
            <a:off x="5302250" y="518636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761" name="Rectangle 68"/>
          <p:cNvSpPr>
            <a:spLocks noChangeArrowheads="1"/>
          </p:cNvSpPr>
          <p:nvPr/>
        </p:nvSpPr>
        <p:spPr bwMode="auto">
          <a:xfrm>
            <a:off x="5437188" y="518636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grpSp>
        <p:nvGrpSpPr>
          <p:cNvPr id="29762" name="Group 69"/>
          <p:cNvGrpSpPr>
            <a:grpSpLocks/>
          </p:cNvGrpSpPr>
          <p:nvPr/>
        </p:nvGrpSpPr>
        <p:grpSpPr bwMode="auto">
          <a:xfrm>
            <a:off x="6213475" y="5203825"/>
            <a:ext cx="793750" cy="393700"/>
            <a:chOff x="3914" y="3278"/>
            <a:chExt cx="500" cy="248"/>
          </a:xfrm>
        </p:grpSpPr>
        <p:sp>
          <p:nvSpPr>
            <p:cNvPr id="29914" name="Rectangle 70"/>
            <p:cNvSpPr>
              <a:spLocks noChangeArrowheads="1"/>
            </p:cNvSpPr>
            <p:nvPr/>
          </p:nvSpPr>
          <p:spPr bwMode="auto">
            <a:xfrm>
              <a:off x="4001" y="3278"/>
              <a:ext cx="15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,</a:t>
              </a:r>
            </a:p>
          </p:txBody>
        </p:sp>
        <p:grpSp>
          <p:nvGrpSpPr>
            <p:cNvPr id="29915" name="Group 71"/>
            <p:cNvGrpSpPr>
              <a:grpSpLocks/>
            </p:cNvGrpSpPr>
            <p:nvPr/>
          </p:nvGrpSpPr>
          <p:grpSpPr bwMode="auto">
            <a:xfrm>
              <a:off x="3914" y="3278"/>
              <a:ext cx="500" cy="248"/>
              <a:chOff x="3914" y="3278"/>
              <a:chExt cx="500" cy="248"/>
            </a:xfrm>
          </p:grpSpPr>
          <p:sp>
            <p:nvSpPr>
              <p:cNvPr id="29916" name="Rectangle 72"/>
              <p:cNvSpPr>
                <a:spLocks noChangeArrowheads="1"/>
              </p:cNvSpPr>
              <p:nvPr/>
            </p:nvSpPr>
            <p:spPr bwMode="auto">
              <a:xfrm>
                <a:off x="3914" y="3278"/>
                <a:ext cx="203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9917" name="Rectangle 73"/>
              <p:cNvSpPr>
                <a:spLocks noChangeArrowheads="1"/>
              </p:cNvSpPr>
              <p:nvPr/>
            </p:nvSpPr>
            <p:spPr bwMode="auto">
              <a:xfrm>
                <a:off x="4048" y="3278"/>
                <a:ext cx="203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29918" name="Rectangle 74"/>
              <p:cNvSpPr>
                <a:spLocks noChangeArrowheads="1"/>
              </p:cNvSpPr>
              <p:nvPr/>
            </p:nvSpPr>
            <p:spPr bwMode="auto">
              <a:xfrm>
                <a:off x="4128" y="3278"/>
                <a:ext cx="203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29919" name="Rectangle 75"/>
              <p:cNvSpPr>
                <a:spLocks noChangeArrowheads="1"/>
              </p:cNvSpPr>
              <p:nvPr/>
            </p:nvSpPr>
            <p:spPr bwMode="auto">
              <a:xfrm>
                <a:off x="4211" y="3278"/>
                <a:ext cx="203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</a:p>
            </p:txBody>
          </p:sp>
        </p:grpSp>
      </p:grpSp>
      <p:grpSp>
        <p:nvGrpSpPr>
          <p:cNvPr id="29763" name="Group 76"/>
          <p:cNvGrpSpPr>
            <a:grpSpLocks/>
          </p:cNvGrpSpPr>
          <p:nvPr/>
        </p:nvGrpSpPr>
        <p:grpSpPr bwMode="auto">
          <a:xfrm>
            <a:off x="6270625" y="5626100"/>
            <a:ext cx="2379663" cy="393700"/>
            <a:chOff x="3950" y="3544"/>
            <a:chExt cx="1499" cy="248"/>
          </a:xfrm>
        </p:grpSpPr>
        <p:sp>
          <p:nvSpPr>
            <p:cNvPr id="29897" name="Rectangle 77"/>
            <p:cNvSpPr>
              <a:spLocks noChangeArrowheads="1"/>
            </p:cNvSpPr>
            <p:nvPr/>
          </p:nvSpPr>
          <p:spPr bwMode="auto">
            <a:xfrm>
              <a:off x="3950" y="3544"/>
              <a:ext cx="23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  <p:sp>
          <p:nvSpPr>
            <p:cNvPr id="29898" name="Rectangle 78"/>
            <p:cNvSpPr>
              <a:spLocks noChangeArrowheads="1"/>
            </p:cNvSpPr>
            <p:nvPr/>
          </p:nvSpPr>
          <p:spPr bwMode="auto">
            <a:xfrm>
              <a:off x="4064" y="3544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u</a:t>
              </a:r>
            </a:p>
          </p:txBody>
        </p:sp>
        <p:sp>
          <p:nvSpPr>
            <p:cNvPr id="29899" name="Rectangle 79"/>
            <p:cNvSpPr>
              <a:spLocks noChangeArrowheads="1"/>
            </p:cNvSpPr>
            <p:nvPr/>
          </p:nvSpPr>
          <p:spPr bwMode="auto">
            <a:xfrm>
              <a:off x="4146" y="3544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a</a:t>
              </a:r>
            </a:p>
          </p:txBody>
        </p:sp>
        <p:sp>
          <p:nvSpPr>
            <p:cNvPr id="29900" name="Rectangle 80"/>
            <p:cNvSpPr>
              <a:spLocks noChangeArrowheads="1"/>
            </p:cNvSpPr>
            <p:nvPr/>
          </p:nvSpPr>
          <p:spPr bwMode="auto">
            <a:xfrm>
              <a:off x="4227" y="3544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n</a:t>
              </a:r>
            </a:p>
          </p:txBody>
        </p:sp>
        <p:sp>
          <p:nvSpPr>
            <p:cNvPr id="29901" name="Rectangle 81"/>
            <p:cNvSpPr>
              <a:spLocks noChangeArrowheads="1"/>
            </p:cNvSpPr>
            <p:nvPr/>
          </p:nvSpPr>
          <p:spPr bwMode="auto">
            <a:xfrm>
              <a:off x="4307" y="3544"/>
              <a:ext cx="15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t</a:t>
              </a:r>
            </a:p>
          </p:txBody>
        </p:sp>
        <p:sp>
          <p:nvSpPr>
            <p:cNvPr id="29902" name="Rectangle 82"/>
            <p:cNvSpPr>
              <a:spLocks noChangeArrowheads="1"/>
            </p:cNvSpPr>
            <p:nvPr/>
          </p:nvSpPr>
          <p:spPr bwMode="auto">
            <a:xfrm>
              <a:off x="4358" y="3544"/>
              <a:ext cx="15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i</a:t>
              </a:r>
            </a:p>
          </p:txBody>
        </p:sp>
        <p:sp>
          <p:nvSpPr>
            <p:cNvPr id="29903" name="Rectangle 83"/>
            <p:cNvSpPr>
              <a:spLocks noChangeArrowheads="1"/>
            </p:cNvSpPr>
            <p:nvPr/>
          </p:nvSpPr>
          <p:spPr bwMode="auto">
            <a:xfrm>
              <a:off x="4389" y="3544"/>
              <a:ext cx="15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t</a:t>
              </a:r>
            </a:p>
          </p:txBody>
        </p:sp>
        <p:sp>
          <p:nvSpPr>
            <p:cNvPr id="29904" name="Rectangle 84"/>
            <p:cNvSpPr>
              <a:spLocks noChangeArrowheads="1"/>
            </p:cNvSpPr>
            <p:nvPr/>
          </p:nvSpPr>
          <p:spPr bwMode="auto">
            <a:xfrm>
              <a:off x="4439" y="3544"/>
              <a:ext cx="19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9905" name="Rectangle 85"/>
            <p:cNvSpPr>
              <a:spLocks noChangeArrowheads="1"/>
            </p:cNvSpPr>
            <p:nvPr/>
          </p:nvSpPr>
          <p:spPr bwMode="auto">
            <a:xfrm>
              <a:off x="4539" y="3544"/>
              <a:ext cx="15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29906" name="Rectangle 86"/>
            <p:cNvSpPr>
              <a:spLocks noChangeArrowheads="1"/>
            </p:cNvSpPr>
            <p:nvPr/>
          </p:nvSpPr>
          <p:spPr bwMode="auto">
            <a:xfrm>
              <a:off x="4590" y="3544"/>
              <a:ext cx="23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29907" name="Rectangle 87"/>
            <p:cNvSpPr>
              <a:spLocks noChangeArrowheads="1"/>
            </p:cNvSpPr>
            <p:nvPr/>
          </p:nvSpPr>
          <p:spPr bwMode="auto">
            <a:xfrm>
              <a:off x="4702" y="3544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e</a:t>
              </a:r>
            </a:p>
          </p:txBody>
        </p:sp>
        <p:sp>
          <p:nvSpPr>
            <p:cNvPr id="29908" name="Rectangle 88"/>
            <p:cNvSpPr>
              <a:spLocks noChangeArrowheads="1"/>
            </p:cNvSpPr>
            <p:nvPr/>
          </p:nvSpPr>
          <p:spPr bwMode="auto">
            <a:xfrm>
              <a:off x="4786" y="3544"/>
              <a:ext cx="24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m</a:t>
              </a:r>
            </a:p>
          </p:txBody>
        </p:sp>
        <p:sp>
          <p:nvSpPr>
            <p:cNvPr id="29909" name="Rectangle 89"/>
            <p:cNvSpPr>
              <a:spLocks noChangeArrowheads="1"/>
            </p:cNvSpPr>
            <p:nvPr/>
          </p:nvSpPr>
          <p:spPr bwMode="auto">
            <a:xfrm>
              <a:off x="4914" y="3544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a</a:t>
              </a:r>
            </a:p>
          </p:txBody>
        </p:sp>
        <p:sp>
          <p:nvSpPr>
            <p:cNvPr id="29910" name="Rectangle 90"/>
            <p:cNvSpPr>
              <a:spLocks noChangeArrowheads="1"/>
            </p:cNvSpPr>
            <p:nvPr/>
          </p:nvSpPr>
          <p:spPr bwMode="auto">
            <a:xfrm>
              <a:off x="4996" y="3544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n</a:t>
              </a:r>
            </a:p>
          </p:txBody>
        </p:sp>
        <p:sp>
          <p:nvSpPr>
            <p:cNvPr id="29911" name="Rectangle 91"/>
            <p:cNvSpPr>
              <a:spLocks noChangeArrowheads="1"/>
            </p:cNvSpPr>
            <p:nvPr/>
          </p:nvSpPr>
          <p:spPr bwMode="auto">
            <a:xfrm>
              <a:off x="5081" y="3544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29912" name="Rectangle 92"/>
            <p:cNvSpPr>
              <a:spLocks noChangeArrowheads="1"/>
            </p:cNvSpPr>
            <p:nvPr/>
          </p:nvSpPr>
          <p:spPr bwMode="auto">
            <a:xfrm>
              <a:off x="5163" y="3544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e</a:t>
              </a:r>
            </a:p>
          </p:txBody>
        </p:sp>
        <p:sp>
          <p:nvSpPr>
            <p:cNvPr id="29913" name="Rectangle 93"/>
            <p:cNvSpPr>
              <a:spLocks noChangeArrowheads="1"/>
            </p:cNvSpPr>
            <p:nvPr/>
          </p:nvSpPr>
          <p:spPr bwMode="auto">
            <a:xfrm>
              <a:off x="5246" y="3544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</p:grpSp>
      <p:sp>
        <p:nvSpPr>
          <p:cNvPr id="29764" name="Rectangle 94"/>
          <p:cNvSpPr>
            <a:spLocks noChangeArrowheads="1"/>
          </p:cNvSpPr>
          <p:nvPr/>
        </p:nvSpPr>
        <p:spPr bwMode="auto">
          <a:xfrm>
            <a:off x="695325" y="1171575"/>
            <a:ext cx="3508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P</a:t>
            </a:r>
          </a:p>
        </p:txBody>
      </p:sp>
      <p:sp>
        <p:nvSpPr>
          <p:cNvPr id="29765" name="Rectangle 95"/>
          <p:cNvSpPr>
            <a:spLocks noChangeArrowheads="1"/>
          </p:cNvSpPr>
          <p:nvPr/>
        </p:nvSpPr>
        <p:spPr bwMode="auto">
          <a:xfrm>
            <a:off x="852488" y="1171575"/>
            <a:ext cx="265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29766" name="Rectangle 96"/>
          <p:cNvSpPr>
            <a:spLocks noChangeArrowheads="1"/>
          </p:cNvSpPr>
          <p:nvPr/>
        </p:nvSpPr>
        <p:spPr bwMode="auto">
          <a:xfrm>
            <a:off x="933450" y="1171575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9767" name="Rectangle 97"/>
          <p:cNvSpPr>
            <a:spLocks noChangeArrowheads="1"/>
          </p:cNvSpPr>
          <p:nvPr/>
        </p:nvSpPr>
        <p:spPr bwMode="auto">
          <a:xfrm>
            <a:off x="979488" y="1171575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9768" name="Rectangle 98"/>
          <p:cNvSpPr>
            <a:spLocks noChangeArrowheads="1"/>
          </p:cNvSpPr>
          <p:nvPr/>
        </p:nvSpPr>
        <p:spPr bwMode="auto">
          <a:xfrm>
            <a:off x="1114425" y="117157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grpSp>
        <p:nvGrpSpPr>
          <p:cNvPr id="29769" name="Group 99"/>
          <p:cNvGrpSpPr>
            <a:grpSpLocks/>
          </p:cNvGrpSpPr>
          <p:nvPr/>
        </p:nvGrpSpPr>
        <p:grpSpPr bwMode="auto">
          <a:xfrm>
            <a:off x="3798888" y="5186363"/>
            <a:ext cx="581025" cy="406400"/>
            <a:chOff x="2393" y="3267"/>
            <a:chExt cx="366" cy="256"/>
          </a:xfrm>
        </p:grpSpPr>
        <p:sp>
          <p:nvSpPr>
            <p:cNvPr id="29893" name="Freeform 100"/>
            <p:cNvSpPr>
              <a:spLocks/>
            </p:cNvSpPr>
            <p:nvPr/>
          </p:nvSpPr>
          <p:spPr bwMode="auto">
            <a:xfrm>
              <a:off x="2537" y="3352"/>
              <a:ext cx="213" cy="171"/>
            </a:xfrm>
            <a:custGeom>
              <a:avLst/>
              <a:gdLst>
                <a:gd name="T0" fmla="*/ 212 w 213"/>
                <a:gd name="T1" fmla="*/ 170 h 171"/>
                <a:gd name="T2" fmla="*/ 212 w 213"/>
                <a:gd name="T3" fmla="*/ 0 h 171"/>
                <a:gd name="T4" fmla="*/ 0 w 213"/>
                <a:gd name="T5" fmla="*/ 0 h 171"/>
                <a:gd name="T6" fmla="*/ 0 w 213"/>
                <a:gd name="T7" fmla="*/ 170 h 171"/>
                <a:gd name="T8" fmla="*/ 212 w 213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171"/>
                <a:gd name="T17" fmla="*/ 213 w 213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171">
                  <a:moveTo>
                    <a:pt x="212" y="17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170"/>
                  </a:lnTo>
                  <a:lnTo>
                    <a:pt x="212" y="17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4" name="Rectangle 101"/>
            <p:cNvSpPr>
              <a:spLocks noChangeArrowheads="1"/>
            </p:cNvSpPr>
            <p:nvPr/>
          </p:nvSpPr>
          <p:spPr bwMode="auto">
            <a:xfrm>
              <a:off x="2393" y="3267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8</a:t>
              </a:r>
            </a:p>
          </p:txBody>
        </p:sp>
        <p:sp>
          <p:nvSpPr>
            <p:cNvPr id="29895" name="Rectangle 102"/>
            <p:cNvSpPr>
              <a:spLocks noChangeArrowheads="1"/>
            </p:cNvSpPr>
            <p:nvPr/>
          </p:nvSpPr>
          <p:spPr bwMode="auto">
            <a:xfrm>
              <a:off x="2473" y="3267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29896" name="Rectangle 103"/>
            <p:cNvSpPr>
              <a:spLocks noChangeArrowheads="1"/>
            </p:cNvSpPr>
            <p:nvPr/>
          </p:nvSpPr>
          <p:spPr bwMode="auto">
            <a:xfrm>
              <a:off x="2556" y="3267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</p:grpSp>
      <p:sp>
        <p:nvSpPr>
          <p:cNvPr id="29770" name="Freeform 104"/>
          <p:cNvSpPr>
            <a:spLocks/>
          </p:cNvSpPr>
          <p:nvPr/>
        </p:nvSpPr>
        <p:spPr bwMode="auto">
          <a:xfrm>
            <a:off x="1473200" y="1700213"/>
            <a:ext cx="49213" cy="112712"/>
          </a:xfrm>
          <a:custGeom>
            <a:avLst/>
            <a:gdLst>
              <a:gd name="T0" fmla="*/ 2147483647 w 31"/>
              <a:gd name="T1" fmla="*/ 2147483647 h 71"/>
              <a:gd name="T2" fmla="*/ 2147483647 w 31"/>
              <a:gd name="T3" fmla="*/ 0 h 71"/>
              <a:gd name="T4" fmla="*/ 0 w 31"/>
              <a:gd name="T5" fmla="*/ 0 h 71"/>
              <a:gd name="T6" fmla="*/ 0 w 31"/>
              <a:gd name="T7" fmla="*/ 2147483647 h 71"/>
              <a:gd name="T8" fmla="*/ 2147483647 w 31"/>
              <a:gd name="T9" fmla="*/ 2147483647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71"/>
              <a:gd name="T17" fmla="*/ 31 w 3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71">
                <a:moveTo>
                  <a:pt x="30" y="70"/>
                </a:moveTo>
                <a:lnTo>
                  <a:pt x="30" y="0"/>
                </a:lnTo>
                <a:lnTo>
                  <a:pt x="0" y="0"/>
                </a:lnTo>
                <a:lnTo>
                  <a:pt x="0" y="70"/>
                </a:lnTo>
                <a:lnTo>
                  <a:pt x="30" y="7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1" name="Freeform 105"/>
          <p:cNvSpPr>
            <a:spLocks/>
          </p:cNvSpPr>
          <p:nvPr/>
        </p:nvSpPr>
        <p:spPr bwMode="auto">
          <a:xfrm>
            <a:off x="1473200" y="1685925"/>
            <a:ext cx="101600" cy="52388"/>
          </a:xfrm>
          <a:custGeom>
            <a:avLst/>
            <a:gdLst>
              <a:gd name="T0" fmla="*/ 2147483647 w 64"/>
              <a:gd name="T1" fmla="*/ 2147483647 h 33"/>
              <a:gd name="T2" fmla="*/ 2147483647 w 64"/>
              <a:gd name="T3" fmla="*/ 0 h 33"/>
              <a:gd name="T4" fmla="*/ 0 w 64"/>
              <a:gd name="T5" fmla="*/ 0 h 33"/>
              <a:gd name="T6" fmla="*/ 0 w 64"/>
              <a:gd name="T7" fmla="*/ 2147483647 h 33"/>
              <a:gd name="T8" fmla="*/ 2147483647 w 64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33"/>
              <a:gd name="T17" fmla="*/ 64 w 6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33">
                <a:moveTo>
                  <a:pt x="63" y="32"/>
                </a:moveTo>
                <a:lnTo>
                  <a:pt x="63" y="0"/>
                </a:lnTo>
                <a:lnTo>
                  <a:pt x="0" y="0"/>
                </a:lnTo>
                <a:lnTo>
                  <a:pt x="0" y="32"/>
                </a:lnTo>
                <a:lnTo>
                  <a:pt x="63" y="32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2" name="Freeform 106"/>
          <p:cNvSpPr>
            <a:spLocks/>
          </p:cNvSpPr>
          <p:nvPr/>
        </p:nvSpPr>
        <p:spPr bwMode="auto">
          <a:xfrm>
            <a:off x="1541463" y="1749425"/>
            <a:ext cx="6881812" cy="3489325"/>
          </a:xfrm>
          <a:custGeom>
            <a:avLst/>
            <a:gdLst>
              <a:gd name="T0" fmla="*/ 2147483647 w 4335"/>
              <a:gd name="T1" fmla="*/ 2147483647 h 2198"/>
              <a:gd name="T2" fmla="*/ 2147483647 w 4335"/>
              <a:gd name="T3" fmla="*/ 2147483647 h 2198"/>
              <a:gd name="T4" fmla="*/ 0 w 4335"/>
              <a:gd name="T5" fmla="*/ 2147483647 h 2198"/>
              <a:gd name="T6" fmla="*/ 0 w 4335"/>
              <a:gd name="T7" fmla="*/ 0 h 2198"/>
              <a:gd name="T8" fmla="*/ 2147483647 w 4335"/>
              <a:gd name="T9" fmla="*/ 0 h 2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35"/>
              <a:gd name="T16" fmla="*/ 0 h 2198"/>
              <a:gd name="T17" fmla="*/ 4335 w 4335"/>
              <a:gd name="T18" fmla="*/ 2198 h 2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35" h="2198">
                <a:moveTo>
                  <a:pt x="4334" y="2129"/>
                </a:moveTo>
                <a:lnTo>
                  <a:pt x="4334" y="2197"/>
                </a:lnTo>
                <a:lnTo>
                  <a:pt x="0" y="2197"/>
                </a:lnTo>
                <a:lnTo>
                  <a:pt x="0" y="0"/>
                </a:lnTo>
                <a:lnTo>
                  <a:pt x="8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3" name="Rectangle 107"/>
          <p:cNvSpPr>
            <a:spLocks noChangeArrowheads="1"/>
          </p:cNvSpPr>
          <p:nvPr/>
        </p:nvSpPr>
        <p:spPr bwMode="auto">
          <a:xfrm>
            <a:off x="1658938" y="3740150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29774" name="Rectangle 108"/>
          <p:cNvSpPr>
            <a:spLocks noChangeArrowheads="1"/>
          </p:cNvSpPr>
          <p:nvPr/>
        </p:nvSpPr>
        <p:spPr bwMode="auto">
          <a:xfrm>
            <a:off x="1841500" y="374015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9775" name="Rectangle 109"/>
          <p:cNvSpPr>
            <a:spLocks noChangeArrowheads="1"/>
          </p:cNvSpPr>
          <p:nvPr/>
        </p:nvSpPr>
        <p:spPr bwMode="auto">
          <a:xfrm>
            <a:off x="1971675" y="3740150"/>
            <a:ext cx="265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29776" name="Rectangle 110"/>
          <p:cNvSpPr>
            <a:spLocks noChangeArrowheads="1"/>
          </p:cNvSpPr>
          <p:nvPr/>
        </p:nvSpPr>
        <p:spPr bwMode="auto">
          <a:xfrm>
            <a:off x="2049463" y="374015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29777" name="Rectangle 111"/>
          <p:cNvSpPr>
            <a:spLocks noChangeArrowheads="1"/>
          </p:cNvSpPr>
          <p:nvPr/>
        </p:nvSpPr>
        <p:spPr bwMode="auto">
          <a:xfrm>
            <a:off x="2181225" y="3740150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9778" name="Rectangle 112"/>
          <p:cNvSpPr>
            <a:spLocks noChangeArrowheads="1"/>
          </p:cNvSpPr>
          <p:nvPr/>
        </p:nvSpPr>
        <p:spPr bwMode="auto">
          <a:xfrm>
            <a:off x="2230438" y="374015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29779" name="Rectangle 113"/>
          <p:cNvSpPr>
            <a:spLocks noChangeArrowheads="1"/>
          </p:cNvSpPr>
          <p:nvPr/>
        </p:nvSpPr>
        <p:spPr bwMode="auto">
          <a:xfrm>
            <a:off x="2362200" y="374015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9780" name="Rectangle 114"/>
          <p:cNvSpPr>
            <a:spLocks noChangeArrowheads="1"/>
          </p:cNvSpPr>
          <p:nvPr/>
        </p:nvSpPr>
        <p:spPr bwMode="auto">
          <a:xfrm>
            <a:off x="2492375" y="3740150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29781" name="Rectangle 115"/>
          <p:cNvSpPr>
            <a:spLocks noChangeArrowheads="1"/>
          </p:cNvSpPr>
          <p:nvPr/>
        </p:nvSpPr>
        <p:spPr bwMode="auto">
          <a:xfrm>
            <a:off x="1687513" y="3922713"/>
            <a:ext cx="265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29782" name="Rectangle 116"/>
          <p:cNvSpPr>
            <a:spLocks noChangeArrowheads="1"/>
          </p:cNvSpPr>
          <p:nvPr/>
        </p:nvSpPr>
        <p:spPr bwMode="auto">
          <a:xfrm>
            <a:off x="1763713" y="392271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9783" name="Rectangle 117"/>
          <p:cNvSpPr>
            <a:spLocks noChangeArrowheads="1"/>
          </p:cNvSpPr>
          <p:nvPr/>
        </p:nvSpPr>
        <p:spPr bwMode="auto">
          <a:xfrm>
            <a:off x="1897063" y="3922713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v</a:t>
            </a:r>
          </a:p>
        </p:txBody>
      </p:sp>
      <p:sp>
        <p:nvSpPr>
          <p:cNvPr id="29784" name="Rectangle 118"/>
          <p:cNvSpPr>
            <a:spLocks noChangeArrowheads="1"/>
          </p:cNvSpPr>
          <p:nvPr/>
        </p:nvSpPr>
        <p:spPr bwMode="auto">
          <a:xfrm>
            <a:off x="1998663" y="392271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9785" name="Rectangle 119"/>
          <p:cNvSpPr>
            <a:spLocks noChangeArrowheads="1"/>
          </p:cNvSpPr>
          <p:nvPr/>
        </p:nvSpPr>
        <p:spPr bwMode="auto">
          <a:xfrm>
            <a:off x="2127250" y="39227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29786" name="Rectangle 120"/>
          <p:cNvSpPr>
            <a:spLocks noChangeArrowheads="1"/>
          </p:cNvSpPr>
          <p:nvPr/>
        </p:nvSpPr>
        <p:spPr bwMode="auto">
          <a:xfrm>
            <a:off x="2254250" y="39227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u</a:t>
            </a:r>
          </a:p>
        </p:txBody>
      </p:sp>
      <p:sp>
        <p:nvSpPr>
          <p:cNvPr id="29787" name="Rectangle 121"/>
          <p:cNvSpPr>
            <a:spLocks noChangeArrowheads="1"/>
          </p:cNvSpPr>
          <p:nvPr/>
        </p:nvSpPr>
        <p:spPr bwMode="auto">
          <a:xfrm>
            <a:off x="2386013" y="392271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9788" name="Rectangle 122"/>
          <p:cNvSpPr>
            <a:spLocks noChangeArrowheads="1"/>
          </p:cNvSpPr>
          <p:nvPr/>
        </p:nvSpPr>
        <p:spPr bwMode="auto">
          <a:xfrm>
            <a:off x="3300413" y="1624013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29789" name="Rectangle 123"/>
          <p:cNvSpPr>
            <a:spLocks noChangeArrowheads="1"/>
          </p:cNvSpPr>
          <p:nvPr/>
        </p:nvSpPr>
        <p:spPr bwMode="auto">
          <a:xfrm>
            <a:off x="3484563" y="162401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9790" name="Rectangle 124"/>
          <p:cNvSpPr>
            <a:spLocks noChangeArrowheads="1"/>
          </p:cNvSpPr>
          <p:nvPr/>
        </p:nvSpPr>
        <p:spPr bwMode="auto">
          <a:xfrm>
            <a:off x="3611563" y="1624013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29791" name="Rectangle 125"/>
          <p:cNvSpPr>
            <a:spLocks noChangeArrowheads="1"/>
          </p:cNvSpPr>
          <p:nvPr/>
        </p:nvSpPr>
        <p:spPr bwMode="auto">
          <a:xfrm>
            <a:off x="3821113" y="162401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9792" name="Rectangle 126"/>
          <p:cNvSpPr>
            <a:spLocks noChangeArrowheads="1"/>
          </p:cNvSpPr>
          <p:nvPr/>
        </p:nvSpPr>
        <p:spPr bwMode="auto">
          <a:xfrm>
            <a:off x="3951288" y="162401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29793" name="Rectangle 127"/>
          <p:cNvSpPr>
            <a:spLocks noChangeArrowheads="1"/>
          </p:cNvSpPr>
          <p:nvPr/>
        </p:nvSpPr>
        <p:spPr bwMode="auto">
          <a:xfrm>
            <a:off x="4079875" y="16240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29794" name="Rectangle 128"/>
          <p:cNvSpPr>
            <a:spLocks noChangeArrowheads="1"/>
          </p:cNvSpPr>
          <p:nvPr/>
        </p:nvSpPr>
        <p:spPr bwMode="auto">
          <a:xfrm>
            <a:off x="4210050" y="162401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9795" name="Rectangle 129"/>
          <p:cNvSpPr>
            <a:spLocks noChangeArrowheads="1"/>
          </p:cNvSpPr>
          <p:nvPr/>
        </p:nvSpPr>
        <p:spPr bwMode="auto">
          <a:xfrm>
            <a:off x="4287838" y="1624013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9796" name="Rectangle 130"/>
          <p:cNvSpPr>
            <a:spLocks noChangeArrowheads="1"/>
          </p:cNvSpPr>
          <p:nvPr/>
        </p:nvSpPr>
        <p:spPr bwMode="auto">
          <a:xfrm>
            <a:off x="4338638" y="1624013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29797" name="Rectangle 131"/>
          <p:cNvSpPr>
            <a:spLocks noChangeArrowheads="1"/>
          </p:cNvSpPr>
          <p:nvPr/>
        </p:nvSpPr>
        <p:spPr bwMode="auto">
          <a:xfrm>
            <a:off x="3300413" y="180340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p</a:t>
            </a:r>
          </a:p>
        </p:txBody>
      </p:sp>
      <p:sp>
        <p:nvSpPr>
          <p:cNvPr id="29798" name="Rectangle 132"/>
          <p:cNvSpPr>
            <a:spLocks noChangeArrowheads="1"/>
          </p:cNvSpPr>
          <p:nvPr/>
        </p:nvSpPr>
        <p:spPr bwMode="auto">
          <a:xfrm>
            <a:off x="3427413" y="1803400"/>
            <a:ext cx="265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29799" name="Rectangle 133"/>
          <p:cNvSpPr>
            <a:spLocks noChangeArrowheads="1"/>
          </p:cNvSpPr>
          <p:nvPr/>
        </p:nvSpPr>
        <p:spPr bwMode="auto">
          <a:xfrm>
            <a:off x="3508375" y="1803400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9800" name="Rectangle 134"/>
          <p:cNvSpPr>
            <a:spLocks noChangeArrowheads="1"/>
          </p:cNvSpPr>
          <p:nvPr/>
        </p:nvSpPr>
        <p:spPr bwMode="auto">
          <a:xfrm>
            <a:off x="3562350" y="1803400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9801" name="Rectangle 135"/>
          <p:cNvSpPr>
            <a:spLocks noChangeArrowheads="1"/>
          </p:cNvSpPr>
          <p:nvPr/>
        </p:nvSpPr>
        <p:spPr bwMode="auto">
          <a:xfrm>
            <a:off x="3689350" y="18034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9802" name="Rectangle 136"/>
          <p:cNvSpPr>
            <a:spLocks noChangeArrowheads="1"/>
          </p:cNvSpPr>
          <p:nvPr/>
        </p:nvSpPr>
        <p:spPr bwMode="auto">
          <a:xfrm>
            <a:off x="3821113" y="1803400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9803" name="Rectangle 137"/>
          <p:cNvSpPr>
            <a:spLocks noChangeArrowheads="1"/>
          </p:cNvSpPr>
          <p:nvPr/>
        </p:nvSpPr>
        <p:spPr bwMode="auto">
          <a:xfrm>
            <a:off x="3898900" y="18034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9804" name="Rectangle 138"/>
          <p:cNvSpPr>
            <a:spLocks noChangeArrowheads="1"/>
          </p:cNvSpPr>
          <p:nvPr/>
        </p:nvSpPr>
        <p:spPr bwMode="auto">
          <a:xfrm>
            <a:off x="4029075" y="1803400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29805" name="Rectangle 139"/>
          <p:cNvSpPr>
            <a:spLocks noChangeArrowheads="1"/>
          </p:cNvSpPr>
          <p:nvPr/>
        </p:nvSpPr>
        <p:spPr bwMode="auto">
          <a:xfrm>
            <a:off x="4079875" y="18034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9806" name="Rectangle 140"/>
          <p:cNvSpPr>
            <a:spLocks noChangeArrowheads="1"/>
          </p:cNvSpPr>
          <p:nvPr/>
        </p:nvSpPr>
        <p:spPr bwMode="auto">
          <a:xfrm>
            <a:off x="4210050" y="1803400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29807" name="Rectangle 141"/>
          <p:cNvSpPr>
            <a:spLocks noChangeArrowheads="1"/>
          </p:cNvSpPr>
          <p:nvPr/>
        </p:nvSpPr>
        <p:spPr bwMode="auto">
          <a:xfrm>
            <a:off x="4338638" y="1803400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29808" name="Rectangle 142"/>
          <p:cNvSpPr>
            <a:spLocks noChangeArrowheads="1"/>
          </p:cNvSpPr>
          <p:nvPr/>
        </p:nvSpPr>
        <p:spPr bwMode="auto">
          <a:xfrm>
            <a:off x="4422775" y="1803400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9809" name="Rectangle 143"/>
          <p:cNvSpPr>
            <a:spLocks noChangeArrowheads="1"/>
          </p:cNvSpPr>
          <p:nvPr/>
        </p:nvSpPr>
        <p:spPr bwMode="auto">
          <a:xfrm>
            <a:off x="4471988" y="1803400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9810" name="Rectangle 144"/>
          <p:cNvSpPr>
            <a:spLocks noChangeArrowheads="1"/>
          </p:cNvSpPr>
          <p:nvPr/>
        </p:nvSpPr>
        <p:spPr bwMode="auto">
          <a:xfrm>
            <a:off x="5853113" y="3348038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29811" name="Rectangle 145"/>
          <p:cNvSpPr>
            <a:spLocks noChangeArrowheads="1"/>
          </p:cNvSpPr>
          <p:nvPr/>
        </p:nvSpPr>
        <p:spPr bwMode="auto">
          <a:xfrm>
            <a:off x="6032500" y="33480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9812" name="Rectangle 146"/>
          <p:cNvSpPr>
            <a:spLocks noChangeArrowheads="1"/>
          </p:cNvSpPr>
          <p:nvPr/>
        </p:nvSpPr>
        <p:spPr bwMode="auto">
          <a:xfrm>
            <a:off x="6162675" y="3348038"/>
            <a:ext cx="392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29813" name="Rectangle 147"/>
          <p:cNvSpPr>
            <a:spLocks noChangeArrowheads="1"/>
          </p:cNvSpPr>
          <p:nvPr/>
        </p:nvSpPr>
        <p:spPr bwMode="auto">
          <a:xfrm>
            <a:off x="6372225" y="33480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9814" name="Rectangle 148"/>
          <p:cNvSpPr>
            <a:spLocks noChangeArrowheads="1"/>
          </p:cNvSpPr>
          <p:nvPr/>
        </p:nvSpPr>
        <p:spPr bwMode="auto">
          <a:xfrm>
            <a:off x="6503988" y="33480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29815" name="Rectangle 149"/>
          <p:cNvSpPr>
            <a:spLocks noChangeArrowheads="1"/>
          </p:cNvSpPr>
          <p:nvPr/>
        </p:nvSpPr>
        <p:spPr bwMode="auto">
          <a:xfrm>
            <a:off x="6632575" y="33480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29816" name="Rectangle 150"/>
          <p:cNvSpPr>
            <a:spLocks noChangeArrowheads="1"/>
          </p:cNvSpPr>
          <p:nvPr/>
        </p:nvSpPr>
        <p:spPr bwMode="auto">
          <a:xfrm>
            <a:off x="6762750" y="334803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9817" name="Rectangle 151"/>
          <p:cNvSpPr>
            <a:spLocks noChangeArrowheads="1"/>
          </p:cNvSpPr>
          <p:nvPr/>
        </p:nvSpPr>
        <p:spPr bwMode="auto">
          <a:xfrm>
            <a:off x="6837363" y="3348038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9818" name="Rectangle 152"/>
          <p:cNvSpPr>
            <a:spLocks noChangeArrowheads="1"/>
          </p:cNvSpPr>
          <p:nvPr/>
        </p:nvSpPr>
        <p:spPr bwMode="auto">
          <a:xfrm>
            <a:off x="6889750" y="3348038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29819" name="Rectangle 153"/>
          <p:cNvSpPr>
            <a:spLocks noChangeArrowheads="1"/>
          </p:cNvSpPr>
          <p:nvPr/>
        </p:nvSpPr>
        <p:spPr bwMode="auto">
          <a:xfrm>
            <a:off x="5853113" y="352742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p</a:t>
            </a:r>
          </a:p>
        </p:txBody>
      </p:sp>
      <p:sp>
        <p:nvSpPr>
          <p:cNvPr id="29820" name="Rectangle 154"/>
          <p:cNvSpPr>
            <a:spLocks noChangeArrowheads="1"/>
          </p:cNvSpPr>
          <p:nvPr/>
        </p:nvSpPr>
        <p:spPr bwMode="auto">
          <a:xfrm>
            <a:off x="5980113" y="3527425"/>
            <a:ext cx="265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29821" name="Rectangle 155"/>
          <p:cNvSpPr>
            <a:spLocks noChangeArrowheads="1"/>
          </p:cNvSpPr>
          <p:nvPr/>
        </p:nvSpPr>
        <p:spPr bwMode="auto">
          <a:xfrm>
            <a:off x="6054725" y="3527425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9822" name="Rectangle 156"/>
          <p:cNvSpPr>
            <a:spLocks noChangeArrowheads="1"/>
          </p:cNvSpPr>
          <p:nvPr/>
        </p:nvSpPr>
        <p:spPr bwMode="auto">
          <a:xfrm>
            <a:off x="6110288" y="3527425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9823" name="Rectangle 157"/>
          <p:cNvSpPr>
            <a:spLocks noChangeArrowheads="1"/>
          </p:cNvSpPr>
          <p:nvPr/>
        </p:nvSpPr>
        <p:spPr bwMode="auto">
          <a:xfrm>
            <a:off x="6240463" y="352742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9824" name="Rectangle 158"/>
          <p:cNvSpPr>
            <a:spLocks noChangeArrowheads="1"/>
          </p:cNvSpPr>
          <p:nvPr/>
        </p:nvSpPr>
        <p:spPr bwMode="auto">
          <a:xfrm>
            <a:off x="6372225" y="3527425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9825" name="Rectangle 159"/>
          <p:cNvSpPr>
            <a:spLocks noChangeArrowheads="1"/>
          </p:cNvSpPr>
          <p:nvPr/>
        </p:nvSpPr>
        <p:spPr bwMode="auto">
          <a:xfrm>
            <a:off x="6451600" y="3527425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9826" name="Rectangle 160"/>
          <p:cNvSpPr>
            <a:spLocks noChangeArrowheads="1"/>
          </p:cNvSpPr>
          <p:nvPr/>
        </p:nvSpPr>
        <p:spPr bwMode="auto">
          <a:xfrm>
            <a:off x="6503988" y="352742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29827" name="Rectangle 161"/>
          <p:cNvSpPr>
            <a:spLocks noChangeArrowheads="1"/>
          </p:cNvSpPr>
          <p:nvPr/>
        </p:nvSpPr>
        <p:spPr bwMode="auto">
          <a:xfrm>
            <a:off x="6632575" y="352742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9828" name="Rectangle 162"/>
          <p:cNvSpPr>
            <a:spLocks noChangeArrowheads="1"/>
          </p:cNvSpPr>
          <p:nvPr/>
        </p:nvSpPr>
        <p:spPr bwMode="auto">
          <a:xfrm>
            <a:off x="6762750" y="3527425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29829" name="Rectangle 163"/>
          <p:cNvSpPr>
            <a:spLocks noChangeArrowheads="1"/>
          </p:cNvSpPr>
          <p:nvPr/>
        </p:nvSpPr>
        <p:spPr bwMode="auto">
          <a:xfrm>
            <a:off x="6811963" y="352742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9830" name="Rectangle 164"/>
          <p:cNvSpPr>
            <a:spLocks noChangeArrowheads="1"/>
          </p:cNvSpPr>
          <p:nvPr/>
        </p:nvSpPr>
        <p:spPr bwMode="auto">
          <a:xfrm>
            <a:off x="6946900" y="3527425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29831" name="Rectangle 165"/>
          <p:cNvSpPr>
            <a:spLocks noChangeArrowheads="1"/>
          </p:cNvSpPr>
          <p:nvPr/>
        </p:nvSpPr>
        <p:spPr bwMode="auto">
          <a:xfrm>
            <a:off x="7073900" y="3527425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29832" name="Rectangle 166"/>
          <p:cNvSpPr>
            <a:spLocks noChangeArrowheads="1"/>
          </p:cNvSpPr>
          <p:nvPr/>
        </p:nvSpPr>
        <p:spPr bwMode="auto">
          <a:xfrm>
            <a:off x="7151688" y="3527425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9833" name="Rectangle 167"/>
          <p:cNvSpPr>
            <a:spLocks noChangeArrowheads="1"/>
          </p:cNvSpPr>
          <p:nvPr/>
        </p:nvSpPr>
        <p:spPr bwMode="auto">
          <a:xfrm>
            <a:off x="7205663" y="3527425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9834" name="Rectangle 168"/>
          <p:cNvSpPr>
            <a:spLocks noChangeArrowheads="1"/>
          </p:cNvSpPr>
          <p:nvPr/>
        </p:nvSpPr>
        <p:spPr bwMode="auto">
          <a:xfrm>
            <a:off x="5221288" y="3940175"/>
            <a:ext cx="3508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29835" name="Rectangle 169"/>
          <p:cNvSpPr>
            <a:spLocks noChangeArrowheads="1"/>
          </p:cNvSpPr>
          <p:nvPr/>
        </p:nvSpPr>
        <p:spPr bwMode="auto">
          <a:xfrm>
            <a:off x="3951288" y="3060700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29836" name="Rectangle 170"/>
          <p:cNvSpPr>
            <a:spLocks noChangeArrowheads="1"/>
          </p:cNvSpPr>
          <p:nvPr/>
        </p:nvSpPr>
        <p:spPr bwMode="auto">
          <a:xfrm>
            <a:off x="2698750" y="2195513"/>
            <a:ext cx="3508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9837" name="Rectangle 171"/>
          <p:cNvSpPr>
            <a:spLocks noChangeArrowheads="1"/>
          </p:cNvSpPr>
          <p:nvPr/>
        </p:nvSpPr>
        <p:spPr bwMode="auto">
          <a:xfrm>
            <a:off x="4576763" y="2665413"/>
            <a:ext cx="3508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9838" name="Rectangle 172"/>
          <p:cNvSpPr>
            <a:spLocks noChangeArrowheads="1"/>
          </p:cNvSpPr>
          <p:nvPr/>
        </p:nvSpPr>
        <p:spPr bwMode="auto">
          <a:xfrm>
            <a:off x="4730750" y="2665413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29839" name="Rectangle 173"/>
          <p:cNvSpPr>
            <a:spLocks noChangeArrowheads="1"/>
          </p:cNvSpPr>
          <p:nvPr/>
        </p:nvSpPr>
        <p:spPr bwMode="auto">
          <a:xfrm>
            <a:off x="4784725" y="26654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9840" name="Rectangle 174"/>
          <p:cNvSpPr>
            <a:spLocks noChangeArrowheads="1"/>
          </p:cNvSpPr>
          <p:nvPr/>
        </p:nvSpPr>
        <p:spPr bwMode="auto">
          <a:xfrm>
            <a:off x="4910138" y="2665413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29841" name="Rectangle 175"/>
          <p:cNvSpPr>
            <a:spLocks noChangeArrowheads="1"/>
          </p:cNvSpPr>
          <p:nvPr/>
        </p:nvSpPr>
        <p:spPr bwMode="auto">
          <a:xfrm>
            <a:off x="5043488" y="266541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29842" name="Rectangle 176"/>
          <p:cNvSpPr>
            <a:spLocks noChangeArrowheads="1"/>
          </p:cNvSpPr>
          <p:nvPr/>
        </p:nvSpPr>
        <p:spPr bwMode="auto">
          <a:xfrm>
            <a:off x="5121275" y="2665413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9843" name="Rectangle 177"/>
          <p:cNvSpPr>
            <a:spLocks noChangeArrowheads="1"/>
          </p:cNvSpPr>
          <p:nvPr/>
        </p:nvSpPr>
        <p:spPr bwMode="auto">
          <a:xfrm>
            <a:off x="5172075" y="2665413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9844" name="Rectangle 178"/>
          <p:cNvSpPr>
            <a:spLocks noChangeArrowheads="1"/>
          </p:cNvSpPr>
          <p:nvPr/>
        </p:nvSpPr>
        <p:spPr bwMode="auto">
          <a:xfrm>
            <a:off x="5302250" y="2665413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9845" name="Rectangle 179"/>
          <p:cNvSpPr>
            <a:spLocks noChangeArrowheads="1"/>
          </p:cNvSpPr>
          <p:nvPr/>
        </p:nvSpPr>
        <p:spPr bwMode="auto">
          <a:xfrm>
            <a:off x="5359400" y="266541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29846" name="Rectangle 180"/>
          <p:cNvSpPr>
            <a:spLocks noChangeArrowheads="1"/>
          </p:cNvSpPr>
          <p:nvPr/>
        </p:nvSpPr>
        <p:spPr bwMode="auto">
          <a:xfrm>
            <a:off x="5437188" y="2665413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29847" name="Rectangle 181"/>
          <p:cNvSpPr>
            <a:spLocks noChangeArrowheads="1"/>
          </p:cNvSpPr>
          <p:nvPr/>
        </p:nvSpPr>
        <p:spPr bwMode="auto">
          <a:xfrm>
            <a:off x="5591175" y="266541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9848" name="Rectangle 182"/>
          <p:cNvSpPr>
            <a:spLocks noChangeArrowheads="1"/>
          </p:cNvSpPr>
          <p:nvPr/>
        </p:nvSpPr>
        <p:spPr bwMode="auto">
          <a:xfrm>
            <a:off x="5668963" y="2665413"/>
            <a:ext cx="3286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29849" name="Rectangle 183"/>
          <p:cNvSpPr>
            <a:spLocks noChangeArrowheads="1"/>
          </p:cNvSpPr>
          <p:nvPr/>
        </p:nvSpPr>
        <p:spPr bwMode="auto">
          <a:xfrm>
            <a:off x="5703888" y="2749550"/>
            <a:ext cx="4254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50" name="Rectangle 184"/>
          <p:cNvSpPr>
            <a:spLocks noChangeArrowheads="1"/>
          </p:cNvSpPr>
          <p:nvPr/>
        </p:nvSpPr>
        <p:spPr bwMode="auto">
          <a:xfrm>
            <a:off x="5900738" y="2665413"/>
            <a:ext cx="406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-1</a:t>
            </a:r>
          </a:p>
        </p:txBody>
      </p:sp>
      <p:sp>
        <p:nvSpPr>
          <p:cNvPr id="29851" name="Freeform 185"/>
          <p:cNvSpPr>
            <a:spLocks/>
          </p:cNvSpPr>
          <p:nvPr/>
        </p:nvSpPr>
        <p:spPr bwMode="auto">
          <a:xfrm>
            <a:off x="2698750" y="4473575"/>
            <a:ext cx="233363" cy="160338"/>
          </a:xfrm>
          <a:custGeom>
            <a:avLst/>
            <a:gdLst>
              <a:gd name="T0" fmla="*/ 2147483647 w 147"/>
              <a:gd name="T1" fmla="*/ 2147483647 h 101"/>
              <a:gd name="T2" fmla="*/ 2147483647 w 147"/>
              <a:gd name="T3" fmla="*/ 0 h 101"/>
              <a:gd name="T4" fmla="*/ 0 w 147"/>
              <a:gd name="T5" fmla="*/ 0 h 101"/>
              <a:gd name="T6" fmla="*/ 0 w 147"/>
              <a:gd name="T7" fmla="*/ 2147483647 h 101"/>
              <a:gd name="T8" fmla="*/ 2147483647 w 147"/>
              <a:gd name="T9" fmla="*/ 2147483647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"/>
              <a:gd name="T16" fmla="*/ 0 h 101"/>
              <a:gd name="T17" fmla="*/ 147 w 147"/>
              <a:gd name="T18" fmla="*/ 101 h 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" h="101">
                <a:moveTo>
                  <a:pt x="146" y="100"/>
                </a:moveTo>
                <a:lnTo>
                  <a:pt x="146" y="0"/>
                </a:lnTo>
                <a:lnTo>
                  <a:pt x="0" y="0"/>
                </a:lnTo>
                <a:lnTo>
                  <a:pt x="0" y="100"/>
                </a:lnTo>
                <a:lnTo>
                  <a:pt x="146" y="10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2" name="Rectangle 186"/>
          <p:cNvSpPr>
            <a:spLocks noChangeArrowheads="1"/>
          </p:cNvSpPr>
          <p:nvPr/>
        </p:nvSpPr>
        <p:spPr bwMode="auto">
          <a:xfrm>
            <a:off x="1658938" y="4283075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29853" name="Rectangle 187"/>
          <p:cNvSpPr>
            <a:spLocks noChangeArrowheads="1"/>
          </p:cNvSpPr>
          <p:nvPr/>
        </p:nvSpPr>
        <p:spPr bwMode="auto">
          <a:xfrm>
            <a:off x="1841500" y="4283075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29854" name="Rectangle 188"/>
          <p:cNvSpPr>
            <a:spLocks noChangeArrowheads="1"/>
          </p:cNvSpPr>
          <p:nvPr/>
        </p:nvSpPr>
        <p:spPr bwMode="auto">
          <a:xfrm>
            <a:off x="2024063" y="4283075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9855" name="Rectangle 189"/>
          <p:cNvSpPr>
            <a:spLocks noChangeArrowheads="1"/>
          </p:cNvSpPr>
          <p:nvPr/>
        </p:nvSpPr>
        <p:spPr bwMode="auto">
          <a:xfrm>
            <a:off x="2100263" y="4283075"/>
            <a:ext cx="3286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29856" name="Rectangle 190"/>
          <p:cNvSpPr>
            <a:spLocks noChangeArrowheads="1"/>
          </p:cNvSpPr>
          <p:nvPr/>
        </p:nvSpPr>
        <p:spPr bwMode="auto">
          <a:xfrm>
            <a:off x="2230438" y="4283075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9857" name="Rectangle 191"/>
          <p:cNvSpPr>
            <a:spLocks noChangeArrowheads="1"/>
          </p:cNvSpPr>
          <p:nvPr/>
        </p:nvSpPr>
        <p:spPr bwMode="auto">
          <a:xfrm>
            <a:off x="2311400" y="428307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9858" name="Rectangle 192"/>
          <p:cNvSpPr>
            <a:spLocks noChangeArrowheads="1"/>
          </p:cNvSpPr>
          <p:nvPr/>
        </p:nvSpPr>
        <p:spPr bwMode="auto">
          <a:xfrm>
            <a:off x="2436813" y="428307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859" name="Rectangle 193"/>
          <p:cNvSpPr>
            <a:spLocks noChangeArrowheads="1"/>
          </p:cNvSpPr>
          <p:nvPr/>
        </p:nvSpPr>
        <p:spPr bwMode="auto">
          <a:xfrm>
            <a:off x="2570163" y="4283075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860" name="Rectangle 194"/>
          <p:cNvSpPr>
            <a:spLocks noChangeArrowheads="1"/>
          </p:cNvSpPr>
          <p:nvPr/>
        </p:nvSpPr>
        <p:spPr bwMode="auto">
          <a:xfrm>
            <a:off x="2681288" y="4368800"/>
            <a:ext cx="4254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1" name="Rectangle 195"/>
          <p:cNvSpPr>
            <a:spLocks noChangeArrowheads="1"/>
          </p:cNvSpPr>
          <p:nvPr/>
        </p:nvSpPr>
        <p:spPr bwMode="auto">
          <a:xfrm>
            <a:off x="2882900" y="4283075"/>
            <a:ext cx="3349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- </a:t>
            </a:r>
          </a:p>
        </p:txBody>
      </p:sp>
      <p:sp>
        <p:nvSpPr>
          <p:cNvPr id="29862" name="Rectangle 196"/>
          <p:cNvSpPr>
            <a:spLocks noChangeArrowheads="1"/>
          </p:cNvSpPr>
          <p:nvPr/>
        </p:nvSpPr>
        <p:spPr bwMode="auto">
          <a:xfrm>
            <a:off x="2963863" y="4283075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29863" name="Rectangle 197"/>
          <p:cNvSpPr>
            <a:spLocks noChangeArrowheads="1"/>
          </p:cNvSpPr>
          <p:nvPr/>
        </p:nvSpPr>
        <p:spPr bwMode="auto">
          <a:xfrm>
            <a:off x="3041650" y="428307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9864" name="Rectangle 198"/>
          <p:cNvSpPr>
            <a:spLocks noChangeArrowheads="1"/>
          </p:cNvSpPr>
          <p:nvPr/>
        </p:nvSpPr>
        <p:spPr bwMode="auto">
          <a:xfrm>
            <a:off x="3165475" y="4283075"/>
            <a:ext cx="377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Q</a:t>
            </a:r>
          </a:p>
        </p:txBody>
      </p:sp>
      <p:sp>
        <p:nvSpPr>
          <p:cNvPr id="29865" name="Freeform 199"/>
          <p:cNvSpPr>
            <a:spLocks/>
          </p:cNvSpPr>
          <p:nvPr/>
        </p:nvSpPr>
        <p:spPr bwMode="auto">
          <a:xfrm>
            <a:off x="5173663" y="4686300"/>
            <a:ext cx="233362" cy="163513"/>
          </a:xfrm>
          <a:custGeom>
            <a:avLst/>
            <a:gdLst>
              <a:gd name="T0" fmla="*/ 2147483647 w 147"/>
              <a:gd name="T1" fmla="*/ 2147483647 h 103"/>
              <a:gd name="T2" fmla="*/ 2147483647 w 147"/>
              <a:gd name="T3" fmla="*/ 0 h 103"/>
              <a:gd name="T4" fmla="*/ 0 w 147"/>
              <a:gd name="T5" fmla="*/ 0 h 103"/>
              <a:gd name="T6" fmla="*/ 0 w 147"/>
              <a:gd name="T7" fmla="*/ 2147483647 h 103"/>
              <a:gd name="T8" fmla="*/ 2147483647 w 147"/>
              <a:gd name="T9" fmla="*/ 2147483647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"/>
              <a:gd name="T16" fmla="*/ 0 h 103"/>
              <a:gd name="T17" fmla="*/ 147 w 147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" h="103">
                <a:moveTo>
                  <a:pt x="146" y="102"/>
                </a:moveTo>
                <a:lnTo>
                  <a:pt x="146" y="0"/>
                </a:lnTo>
                <a:lnTo>
                  <a:pt x="0" y="0"/>
                </a:lnTo>
                <a:lnTo>
                  <a:pt x="0" y="102"/>
                </a:lnTo>
                <a:lnTo>
                  <a:pt x="146" y="102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66" name="Rectangle 200"/>
          <p:cNvSpPr>
            <a:spLocks noChangeArrowheads="1"/>
          </p:cNvSpPr>
          <p:nvPr/>
        </p:nvSpPr>
        <p:spPr bwMode="auto">
          <a:xfrm>
            <a:off x="4079875" y="4478338"/>
            <a:ext cx="3508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P</a:t>
            </a:r>
          </a:p>
        </p:txBody>
      </p:sp>
      <p:sp>
        <p:nvSpPr>
          <p:cNvPr id="29867" name="Rectangle 201"/>
          <p:cNvSpPr>
            <a:spLocks noChangeArrowheads="1"/>
          </p:cNvSpPr>
          <p:nvPr/>
        </p:nvSpPr>
        <p:spPr bwMode="auto">
          <a:xfrm>
            <a:off x="4238625" y="447833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9868" name="Rectangle 202"/>
          <p:cNvSpPr>
            <a:spLocks noChangeArrowheads="1"/>
          </p:cNvSpPr>
          <p:nvPr/>
        </p:nvSpPr>
        <p:spPr bwMode="auto">
          <a:xfrm>
            <a:off x="4313238" y="4478338"/>
            <a:ext cx="3286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29869" name="Rectangle 203"/>
          <p:cNvSpPr>
            <a:spLocks noChangeArrowheads="1"/>
          </p:cNvSpPr>
          <p:nvPr/>
        </p:nvSpPr>
        <p:spPr bwMode="auto">
          <a:xfrm>
            <a:off x="4448175" y="447833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9870" name="Rectangle 204"/>
          <p:cNvSpPr>
            <a:spLocks noChangeArrowheads="1"/>
          </p:cNvSpPr>
          <p:nvPr/>
        </p:nvSpPr>
        <p:spPr bwMode="auto">
          <a:xfrm>
            <a:off x="4524375" y="44783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9871" name="Rectangle 205"/>
          <p:cNvSpPr>
            <a:spLocks noChangeArrowheads="1"/>
          </p:cNvSpPr>
          <p:nvPr/>
        </p:nvSpPr>
        <p:spPr bwMode="auto">
          <a:xfrm>
            <a:off x="4654550" y="44783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872" name="Rectangle 206"/>
          <p:cNvSpPr>
            <a:spLocks noChangeArrowheads="1"/>
          </p:cNvSpPr>
          <p:nvPr/>
        </p:nvSpPr>
        <p:spPr bwMode="auto">
          <a:xfrm>
            <a:off x="4784725" y="44783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873" name="Rectangle 207"/>
          <p:cNvSpPr>
            <a:spLocks noChangeArrowheads="1"/>
          </p:cNvSpPr>
          <p:nvPr/>
        </p:nvSpPr>
        <p:spPr bwMode="auto">
          <a:xfrm>
            <a:off x="4962525" y="4478338"/>
            <a:ext cx="265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9874" name="Rectangle 208"/>
          <p:cNvSpPr>
            <a:spLocks noChangeArrowheads="1"/>
          </p:cNvSpPr>
          <p:nvPr/>
        </p:nvSpPr>
        <p:spPr bwMode="auto">
          <a:xfrm>
            <a:off x="5094288" y="447833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9875" name="Rectangle 209"/>
          <p:cNvSpPr>
            <a:spLocks noChangeArrowheads="1"/>
          </p:cNvSpPr>
          <p:nvPr/>
        </p:nvSpPr>
        <p:spPr bwMode="auto">
          <a:xfrm>
            <a:off x="5172075" y="447833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29876" name="Rectangle 210"/>
          <p:cNvSpPr>
            <a:spLocks noChangeArrowheads="1"/>
          </p:cNvSpPr>
          <p:nvPr/>
        </p:nvSpPr>
        <p:spPr bwMode="auto">
          <a:xfrm>
            <a:off x="5249863" y="44783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9877" name="Rectangle 211"/>
          <p:cNvSpPr>
            <a:spLocks noChangeArrowheads="1"/>
          </p:cNvSpPr>
          <p:nvPr/>
        </p:nvSpPr>
        <p:spPr bwMode="auto">
          <a:xfrm>
            <a:off x="5384800" y="44783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9878" name="Rectangle 212"/>
          <p:cNvSpPr>
            <a:spLocks noChangeArrowheads="1"/>
          </p:cNvSpPr>
          <p:nvPr/>
        </p:nvSpPr>
        <p:spPr bwMode="auto">
          <a:xfrm>
            <a:off x="5513388" y="4478338"/>
            <a:ext cx="377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Q</a:t>
            </a:r>
          </a:p>
        </p:txBody>
      </p:sp>
      <p:sp>
        <p:nvSpPr>
          <p:cNvPr id="29879" name="Freeform 213"/>
          <p:cNvSpPr>
            <a:spLocks/>
          </p:cNvSpPr>
          <p:nvPr/>
        </p:nvSpPr>
        <p:spPr bwMode="auto">
          <a:xfrm>
            <a:off x="5487988" y="4040188"/>
            <a:ext cx="128587" cy="71437"/>
          </a:xfrm>
          <a:custGeom>
            <a:avLst/>
            <a:gdLst>
              <a:gd name="T0" fmla="*/ 2147483647 w 81"/>
              <a:gd name="T1" fmla="*/ 2147483647 h 45"/>
              <a:gd name="T2" fmla="*/ 0 w 81"/>
              <a:gd name="T3" fmla="*/ 2147483647 h 45"/>
              <a:gd name="T4" fmla="*/ 2147483647 w 81"/>
              <a:gd name="T5" fmla="*/ 0 h 45"/>
              <a:gd name="T6" fmla="*/ 2147483647 w 81"/>
              <a:gd name="T7" fmla="*/ 2147483647 h 45"/>
              <a:gd name="T8" fmla="*/ 2147483647 w 81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45"/>
              <a:gd name="T17" fmla="*/ 81 w 81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45">
                <a:moveTo>
                  <a:pt x="80" y="17"/>
                </a:moveTo>
                <a:lnTo>
                  <a:pt x="0" y="44"/>
                </a:lnTo>
                <a:lnTo>
                  <a:pt x="53" y="0"/>
                </a:lnTo>
                <a:lnTo>
                  <a:pt x="53" y="17"/>
                </a:lnTo>
                <a:lnTo>
                  <a:pt x="80" y="1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0" name="Freeform 214"/>
          <p:cNvSpPr>
            <a:spLocks/>
          </p:cNvSpPr>
          <p:nvPr/>
        </p:nvSpPr>
        <p:spPr bwMode="auto">
          <a:xfrm>
            <a:off x="5530850" y="3889375"/>
            <a:ext cx="307975" cy="198438"/>
          </a:xfrm>
          <a:custGeom>
            <a:avLst/>
            <a:gdLst>
              <a:gd name="T0" fmla="*/ 2147483647 w 194"/>
              <a:gd name="T1" fmla="*/ 0 h 125"/>
              <a:gd name="T2" fmla="*/ 0 w 194"/>
              <a:gd name="T3" fmla="*/ 2147483647 h 125"/>
              <a:gd name="T4" fmla="*/ 2147483647 w 194"/>
              <a:gd name="T5" fmla="*/ 0 h 125"/>
              <a:gd name="T6" fmla="*/ 0 60000 65536"/>
              <a:gd name="T7" fmla="*/ 0 60000 65536"/>
              <a:gd name="T8" fmla="*/ 0 60000 65536"/>
              <a:gd name="T9" fmla="*/ 0 w 194"/>
              <a:gd name="T10" fmla="*/ 0 h 125"/>
              <a:gd name="T11" fmla="*/ 194 w 194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" h="125">
                <a:moveTo>
                  <a:pt x="193" y="0"/>
                </a:moveTo>
                <a:lnTo>
                  <a:pt x="0" y="124"/>
                </a:lnTo>
                <a:lnTo>
                  <a:pt x="19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1" name="Freeform 215"/>
          <p:cNvSpPr>
            <a:spLocks/>
          </p:cNvSpPr>
          <p:nvPr/>
        </p:nvSpPr>
        <p:spPr bwMode="auto">
          <a:xfrm>
            <a:off x="4259263" y="3159125"/>
            <a:ext cx="106362" cy="74613"/>
          </a:xfrm>
          <a:custGeom>
            <a:avLst/>
            <a:gdLst>
              <a:gd name="T0" fmla="*/ 2147483647 w 67"/>
              <a:gd name="T1" fmla="*/ 2147483647 h 47"/>
              <a:gd name="T2" fmla="*/ 0 w 67"/>
              <a:gd name="T3" fmla="*/ 2147483647 h 47"/>
              <a:gd name="T4" fmla="*/ 2147483647 w 67"/>
              <a:gd name="T5" fmla="*/ 0 h 47"/>
              <a:gd name="T6" fmla="*/ 2147483647 w 67"/>
              <a:gd name="T7" fmla="*/ 2147483647 h 47"/>
              <a:gd name="T8" fmla="*/ 2147483647 w 6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47"/>
              <a:gd name="T17" fmla="*/ 67 w 6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47">
                <a:moveTo>
                  <a:pt x="66" y="19"/>
                </a:moveTo>
                <a:lnTo>
                  <a:pt x="0" y="46"/>
                </a:lnTo>
                <a:lnTo>
                  <a:pt x="39" y="0"/>
                </a:lnTo>
                <a:lnTo>
                  <a:pt x="52" y="19"/>
                </a:lnTo>
                <a:lnTo>
                  <a:pt x="66" y="19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2" name="Freeform 216"/>
          <p:cNvSpPr>
            <a:spLocks/>
          </p:cNvSpPr>
          <p:nvPr/>
        </p:nvSpPr>
        <p:spPr bwMode="auto">
          <a:xfrm>
            <a:off x="4303713" y="3006725"/>
            <a:ext cx="317500" cy="220663"/>
          </a:xfrm>
          <a:custGeom>
            <a:avLst/>
            <a:gdLst>
              <a:gd name="T0" fmla="*/ 2147483647 w 200"/>
              <a:gd name="T1" fmla="*/ 0 h 139"/>
              <a:gd name="T2" fmla="*/ 0 w 200"/>
              <a:gd name="T3" fmla="*/ 2147483647 h 139"/>
              <a:gd name="T4" fmla="*/ 2147483647 w 200"/>
              <a:gd name="T5" fmla="*/ 0 h 139"/>
              <a:gd name="T6" fmla="*/ 0 60000 65536"/>
              <a:gd name="T7" fmla="*/ 0 60000 65536"/>
              <a:gd name="T8" fmla="*/ 0 60000 65536"/>
              <a:gd name="T9" fmla="*/ 0 w 200"/>
              <a:gd name="T10" fmla="*/ 0 h 139"/>
              <a:gd name="T11" fmla="*/ 200 w 200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139">
                <a:moveTo>
                  <a:pt x="199" y="0"/>
                </a:moveTo>
                <a:lnTo>
                  <a:pt x="0" y="138"/>
                </a:lnTo>
                <a:lnTo>
                  <a:pt x="19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3" name="Freeform 217"/>
          <p:cNvSpPr>
            <a:spLocks/>
          </p:cNvSpPr>
          <p:nvPr/>
        </p:nvSpPr>
        <p:spPr bwMode="auto">
          <a:xfrm>
            <a:off x="2962275" y="2314575"/>
            <a:ext cx="101600" cy="73025"/>
          </a:xfrm>
          <a:custGeom>
            <a:avLst/>
            <a:gdLst>
              <a:gd name="T0" fmla="*/ 2147483647 w 64"/>
              <a:gd name="T1" fmla="*/ 2147483647 h 46"/>
              <a:gd name="T2" fmla="*/ 0 w 64"/>
              <a:gd name="T3" fmla="*/ 2147483647 h 46"/>
              <a:gd name="T4" fmla="*/ 2147483647 w 64"/>
              <a:gd name="T5" fmla="*/ 0 h 46"/>
              <a:gd name="T6" fmla="*/ 2147483647 w 64"/>
              <a:gd name="T7" fmla="*/ 2147483647 h 46"/>
              <a:gd name="T8" fmla="*/ 2147483647 w 64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46"/>
              <a:gd name="T17" fmla="*/ 64 w 64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46">
                <a:moveTo>
                  <a:pt x="63" y="18"/>
                </a:moveTo>
                <a:lnTo>
                  <a:pt x="0" y="45"/>
                </a:lnTo>
                <a:lnTo>
                  <a:pt x="37" y="0"/>
                </a:lnTo>
                <a:lnTo>
                  <a:pt x="37" y="9"/>
                </a:lnTo>
                <a:lnTo>
                  <a:pt x="63" y="1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4" name="Freeform 218"/>
          <p:cNvSpPr>
            <a:spLocks/>
          </p:cNvSpPr>
          <p:nvPr/>
        </p:nvSpPr>
        <p:spPr bwMode="auto">
          <a:xfrm>
            <a:off x="3000375" y="2146300"/>
            <a:ext cx="314325" cy="215900"/>
          </a:xfrm>
          <a:custGeom>
            <a:avLst/>
            <a:gdLst>
              <a:gd name="T0" fmla="*/ 2147483647 w 198"/>
              <a:gd name="T1" fmla="*/ 0 h 136"/>
              <a:gd name="T2" fmla="*/ 0 w 198"/>
              <a:gd name="T3" fmla="*/ 2147483647 h 136"/>
              <a:gd name="T4" fmla="*/ 2147483647 w 198"/>
              <a:gd name="T5" fmla="*/ 0 h 136"/>
              <a:gd name="T6" fmla="*/ 0 60000 65536"/>
              <a:gd name="T7" fmla="*/ 0 60000 65536"/>
              <a:gd name="T8" fmla="*/ 0 60000 65536"/>
              <a:gd name="T9" fmla="*/ 0 w 198"/>
              <a:gd name="T10" fmla="*/ 0 h 136"/>
              <a:gd name="T11" fmla="*/ 198 w 198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36">
                <a:moveTo>
                  <a:pt x="197" y="0"/>
                </a:moveTo>
                <a:lnTo>
                  <a:pt x="0" y="135"/>
                </a:lnTo>
                <a:lnTo>
                  <a:pt x="19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5" name="Rectangle 219"/>
          <p:cNvSpPr>
            <a:spLocks noChangeArrowheads="1"/>
          </p:cNvSpPr>
          <p:nvPr/>
        </p:nvSpPr>
        <p:spPr bwMode="auto">
          <a:xfrm>
            <a:off x="1189038" y="511016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886" name="Rectangle 220"/>
          <p:cNvSpPr>
            <a:spLocks noChangeArrowheads="1"/>
          </p:cNvSpPr>
          <p:nvPr/>
        </p:nvSpPr>
        <p:spPr bwMode="auto">
          <a:xfrm>
            <a:off x="4754563" y="6099175"/>
            <a:ext cx="265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(</a:t>
            </a:r>
          </a:p>
        </p:txBody>
      </p:sp>
      <p:sp>
        <p:nvSpPr>
          <p:cNvPr id="29887" name="Rectangle 221"/>
          <p:cNvSpPr>
            <a:spLocks noChangeArrowheads="1"/>
          </p:cNvSpPr>
          <p:nvPr/>
        </p:nvSpPr>
        <p:spPr bwMode="auto">
          <a:xfrm>
            <a:off x="4835525" y="6099175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9888" name="Rectangle 222"/>
          <p:cNvSpPr>
            <a:spLocks noChangeArrowheads="1"/>
          </p:cNvSpPr>
          <p:nvPr/>
        </p:nvSpPr>
        <p:spPr bwMode="auto">
          <a:xfrm>
            <a:off x="4962525" y="6099175"/>
            <a:ext cx="265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9889" name="Freeform 223"/>
          <p:cNvSpPr>
            <a:spLocks/>
          </p:cNvSpPr>
          <p:nvPr/>
        </p:nvSpPr>
        <p:spPr bwMode="auto">
          <a:xfrm>
            <a:off x="2752725" y="2584450"/>
            <a:ext cx="100013" cy="71438"/>
          </a:xfrm>
          <a:custGeom>
            <a:avLst/>
            <a:gdLst>
              <a:gd name="T0" fmla="*/ 2147483647 w 63"/>
              <a:gd name="T1" fmla="*/ 2147483647 h 45"/>
              <a:gd name="T2" fmla="*/ 2147483647 w 63"/>
              <a:gd name="T3" fmla="*/ 2147483647 h 45"/>
              <a:gd name="T4" fmla="*/ 2147483647 w 63"/>
              <a:gd name="T5" fmla="*/ 2147483647 h 45"/>
              <a:gd name="T6" fmla="*/ 2147483647 w 63"/>
              <a:gd name="T7" fmla="*/ 2147483647 h 45"/>
              <a:gd name="T8" fmla="*/ 2147483647 w 63"/>
              <a:gd name="T9" fmla="*/ 0 h 45"/>
              <a:gd name="T10" fmla="*/ 2147483647 w 63"/>
              <a:gd name="T11" fmla="*/ 2147483647 h 45"/>
              <a:gd name="T12" fmla="*/ 0 w 63"/>
              <a:gd name="T13" fmla="*/ 2147483647 h 45"/>
              <a:gd name="T14" fmla="*/ 2147483647 w 63"/>
              <a:gd name="T15" fmla="*/ 2147483647 h 45"/>
              <a:gd name="T16" fmla="*/ 2147483647 w 63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"/>
              <a:gd name="T28" fmla="*/ 0 h 45"/>
              <a:gd name="T29" fmla="*/ 63 w 63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" h="45">
                <a:moveTo>
                  <a:pt x="24" y="44"/>
                </a:moveTo>
                <a:lnTo>
                  <a:pt x="50" y="35"/>
                </a:lnTo>
                <a:lnTo>
                  <a:pt x="62" y="18"/>
                </a:lnTo>
                <a:lnTo>
                  <a:pt x="50" y="9"/>
                </a:lnTo>
                <a:lnTo>
                  <a:pt x="24" y="0"/>
                </a:lnTo>
                <a:lnTo>
                  <a:pt x="12" y="9"/>
                </a:lnTo>
                <a:lnTo>
                  <a:pt x="0" y="18"/>
                </a:lnTo>
                <a:lnTo>
                  <a:pt x="12" y="35"/>
                </a:lnTo>
                <a:lnTo>
                  <a:pt x="24" y="4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0" name="Freeform 224"/>
          <p:cNvSpPr>
            <a:spLocks/>
          </p:cNvSpPr>
          <p:nvPr/>
        </p:nvSpPr>
        <p:spPr bwMode="auto">
          <a:xfrm>
            <a:off x="4000500" y="3463925"/>
            <a:ext cx="103188" cy="71438"/>
          </a:xfrm>
          <a:custGeom>
            <a:avLst/>
            <a:gdLst>
              <a:gd name="T0" fmla="*/ 2147483647 w 65"/>
              <a:gd name="T1" fmla="*/ 2147483647 h 45"/>
              <a:gd name="T2" fmla="*/ 2147483647 w 65"/>
              <a:gd name="T3" fmla="*/ 2147483647 h 45"/>
              <a:gd name="T4" fmla="*/ 2147483647 w 65"/>
              <a:gd name="T5" fmla="*/ 2147483647 h 45"/>
              <a:gd name="T6" fmla="*/ 2147483647 w 65"/>
              <a:gd name="T7" fmla="*/ 2147483647 h 45"/>
              <a:gd name="T8" fmla="*/ 2147483647 w 65"/>
              <a:gd name="T9" fmla="*/ 0 h 45"/>
              <a:gd name="T10" fmla="*/ 2147483647 w 65"/>
              <a:gd name="T11" fmla="*/ 2147483647 h 45"/>
              <a:gd name="T12" fmla="*/ 0 w 65"/>
              <a:gd name="T13" fmla="*/ 2147483647 h 45"/>
              <a:gd name="T14" fmla="*/ 2147483647 w 65"/>
              <a:gd name="T15" fmla="*/ 2147483647 h 45"/>
              <a:gd name="T16" fmla="*/ 2147483647 w 65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"/>
              <a:gd name="T28" fmla="*/ 0 h 45"/>
              <a:gd name="T29" fmla="*/ 65 w 65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" h="45">
                <a:moveTo>
                  <a:pt x="38" y="44"/>
                </a:moveTo>
                <a:lnTo>
                  <a:pt x="50" y="36"/>
                </a:lnTo>
                <a:lnTo>
                  <a:pt x="64" y="18"/>
                </a:lnTo>
                <a:lnTo>
                  <a:pt x="50" y="10"/>
                </a:lnTo>
                <a:lnTo>
                  <a:pt x="38" y="0"/>
                </a:lnTo>
                <a:lnTo>
                  <a:pt x="12" y="10"/>
                </a:lnTo>
                <a:lnTo>
                  <a:pt x="0" y="18"/>
                </a:lnTo>
                <a:lnTo>
                  <a:pt x="12" y="36"/>
                </a:lnTo>
                <a:lnTo>
                  <a:pt x="38" y="4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1" name="Freeform 225"/>
          <p:cNvSpPr>
            <a:spLocks/>
          </p:cNvSpPr>
          <p:nvPr/>
        </p:nvSpPr>
        <p:spPr bwMode="auto">
          <a:xfrm>
            <a:off x="5275263" y="4329113"/>
            <a:ext cx="104775" cy="71437"/>
          </a:xfrm>
          <a:custGeom>
            <a:avLst/>
            <a:gdLst>
              <a:gd name="T0" fmla="*/ 2147483647 w 66"/>
              <a:gd name="T1" fmla="*/ 2147483647 h 45"/>
              <a:gd name="T2" fmla="*/ 2147483647 w 66"/>
              <a:gd name="T3" fmla="*/ 2147483647 h 45"/>
              <a:gd name="T4" fmla="*/ 2147483647 w 66"/>
              <a:gd name="T5" fmla="*/ 2147483647 h 45"/>
              <a:gd name="T6" fmla="*/ 2147483647 w 66"/>
              <a:gd name="T7" fmla="*/ 2147483647 h 45"/>
              <a:gd name="T8" fmla="*/ 2147483647 w 66"/>
              <a:gd name="T9" fmla="*/ 0 h 45"/>
              <a:gd name="T10" fmla="*/ 2147483647 w 66"/>
              <a:gd name="T11" fmla="*/ 2147483647 h 45"/>
              <a:gd name="T12" fmla="*/ 0 w 66"/>
              <a:gd name="T13" fmla="*/ 2147483647 h 45"/>
              <a:gd name="T14" fmla="*/ 2147483647 w 66"/>
              <a:gd name="T15" fmla="*/ 2147483647 h 45"/>
              <a:gd name="T16" fmla="*/ 2147483647 w 66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45"/>
              <a:gd name="T29" fmla="*/ 66 w 66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45">
                <a:moveTo>
                  <a:pt x="26" y="44"/>
                </a:moveTo>
                <a:lnTo>
                  <a:pt x="51" y="35"/>
                </a:lnTo>
                <a:lnTo>
                  <a:pt x="65" y="27"/>
                </a:lnTo>
                <a:lnTo>
                  <a:pt x="51" y="9"/>
                </a:lnTo>
                <a:lnTo>
                  <a:pt x="26" y="0"/>
                </a:lnTo>
                <a:lnTo>
                  <a:pt x="14" y="9"/>
                </a:lnTo>
                <a:lnTo>
                  <a:pt x="0" y="27"/>
                </a:lnTo>
                <a:lnTo>
                  <a:pt x="14" y="35"/>
                </a:lnTo>
                <a:lnTo>
                  <a:pt x="26" y="4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2" name="Text Box 226"/>
          <p:cNvSpPr txBox="1">
            <a:spLocks noChangeArrowheads="1"/>
          </p:cNvSpPr>
          <p:nvPr/>
        </p:nvSpPr>
        <p:spPr bwMode="auto">
          <a:xfrm>
            <a:off x="5638800" y="1066800"/>
            <a:ext cx="3048000" cy="155257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News Gothic MT" pitchFamily="34" charset="0"/>
              </a:rPr>
              <a:t>Demand tends to be elastic at higher prices and inelastic at lower prices</a:t>
            </a:r>
          </a:p>
        </p:txBody>
      </p:sp>
    </p:spTree>
    <p:extLst>
      <p:ext uri="{BB962C8B-B14F-4D97-AF65-F5344CB8AC3E}">
        <p14:creationId xmlns:p14="http://schemas.microsoft.com/office/powerpoint/2010/main" xmlns="" val="5204779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450850"/>
            <a:ext cx="7620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smtClean="0"/>
              <a:t>Constant Elasticity of Demand </a:t>
            </a:r>
            <a:r>
              <a:rPr lang="en-US" sz="3200" smtClean="0"/>
              <a:t>(Figure 6.3)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sz="2600" smtClean="0"/>
          </a:p>
          <a:p>
            <a:pPr lvl="1" eaLnBrk="1" hangingPunct="1"/>
            <a:endParaRPr lang="en-US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77800"/>
        </p:xfrm>
        <a:graphic>
          <a:graphicData uri="http://schemas.openxmlformats.org/presentationml/2006/ole">
            <p:oleObj spid="_x0000_s7171" name="Equation" r:id="rId4" imgW="114102" imgH="177492" progId="">
              <p:embed/>
            </p:oleObj>
          </a:graphicData>
        </a:graphic>
      </p:graphicFrame>
      <p:pic>
        <p:nvPicPr>
          <p:cNvPr id="8197" name="Picture 11" descr="Fig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890713"/>
            <a:ext cx="4316413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8" name="Picture 12" descr="Fig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538" y="2249488"/>
            <a:ext cx="28924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51" name="Picture 15" descr="Fig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650" y="2690813"/>
            <a:ext cx="17367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52" name="Picture 16" descr="Fig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903663"/>
            <a:ext cx="23780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367505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Station </a:t>
            </a:r>
          </a:p>
        </p:txBody>
      </p: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1066800" y="18288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Prove that price elasticity is unity at point M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057400" y="4648200"/>
          <a:ext cx="3657600" cy="855663"/>
        </p:xfrm>
        <a:graphic>
          <a:graphicData uri="http://schemas.openxmlformats.org/presentationml/2006/ole">
            <p:oleObj spid="_x0000_s8197" name="Equation" r:id="rId3" imgW="1790700" imgH="41910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133600" y="2590800"/>
          <a:ext cx="4813300" cy="414338"/>
        </p:xfrm>
        <a:graphic>
          <a:graphicData uri="http://schemas.openxmlformats.org/presentationml/2006/ole">
            <p:oleObj spid="_x0000_s8198" name="Equation" r:id="rId4" imgW="1968500" imgH="203200" progId="Equation.3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3276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Therefore :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352800" y="3276600"/>
          <a:ext cx="1885950" cy="914400"/>
        </p:xfrm>
        <a:graphic>
          <a:graphicData uri="http://schemas.openxmlformats.org/presentationml/2006/ole">
            <p:oleObj spid="_x0000_s8199" name="Equation" r:id="rId5" imgW="571252" imgH="393529" progId="Equation.3">
              <p:embed/>
            </p:oleObj>
          </a:graphicData>
        </a:graphic>
      </p:graphicFrame>
      <p:pic>
        <p:nvPicPr>
          <p:cNvPr id="7176" name="Picture 6" descr="C:\Documents and Settings\crbrown\Local Settings\Temporary Internet Files\Content.IE5\A3PE6HXO\MCj0434391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12954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516287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539750"/>
            <a:ext cx="7245350" cy="838200"/>
          </a:xfrm>
        </p:spPr>
        <p:txBody>
          <a:bodyPr/>
          <a:lstStyle/>
          <a:p>
            <a:pPr eaLnBrk="1" hangingPunct="1"/>
            <a:r>
              <a:rPr lang="en-US" smtClean="0"/>
              <a:t>Income Elasticity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27588"/>
          </a:xfrm>
        </p:spPr>
        <p:txBody>
          <a:bodyPr/>
          <a:lstStyle/>
          <a:p>
            <a:pPr eaLnBrk="1" hangingPunct="1"/>
            <a:r>
              <a:rPr lang="en-US" sz="3000" smtClean="0"/>
              <a:t>Income elasticity </a:t>
            </a:r>
            <a:r>
              <a:rPr lang="en-US" sz="3000" smtClean="0">
                <a:latin typeface="Times New Roman" pitchFamily="18" charset="0"/>
              </a:rPr>
              <a:t>(</a:t>
            </a:r>
            <a:r>
              <a:rPr lang="en-US" b="1" i="1" smtClean="0">
                <a:latin typeface="Times New Roman" pitchFamily="18" charset="0"/>
              </a:rPr>
              <a:t>E</a:t>
            </a:r>
            <a:r>
              <a:rPr lang="en-US" b="1" i="1" baseline="-25000" smtClean="0">
                <a:latin typeface="Times New Roman" pitchFamily="18" charset="0"/>
              </a:rPr>
              <a:t>M</a:t>
            </a:r>
            <a:r>
              <a:rPr lang="en-US" sz="3000" smtClean="0">
                <a:latin typeface="Times New Roman" pitchFamily="18" charset="0"/>
              </a:rPr>
              <a:t>)</a:t>
            </a:r>
            <a:r>
              <a:rPr lang="en-US" sz="3000" smtClean="0"/>
              <a:t> measures the responsiveness of quantity demanded to changes in income, holding the price of the good &amp; all other demand determinants constant</a:t>
            </a:r>
          </a:p>
          <a:p>
            <a:pPr lvl="1" eaLnBrk="1" hangingPunct="1"/>
            <a:r>
              <a:rPr lang="en-US" sz="2600" smtClean="0"/>
              <a:t>Positive for a normal good</a:t>
            </a:r>
          </a:p>
          <a:p>
            <a:pPr lvl="1" eaLnBrk="1" hangingPunct="1"/>
            <a:r>
              <a:rPr lang="en-US" sz="2600" smtClean="0"/>
              <a:t>Negative for an inferior good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2286000" y="4648200"/>
          <a:ext cx="4376738" cy="1206500"/>
        </p:xfrm>
        <a:graphic>
          <a:graphicData uri="http://schemas.openxmlformats.org/presentationml/2006/ole">
            <p:oleObj spid="_x0000_s49154" name="Equation" r:id="rId4" imgW="1612800" imgH="444240" progId="Equation.DSMT4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 price elasticity of demand</a:t>
            </a:r>
          </a:p>
        </p:txBody>
      </p:sp>
      <p:pic>
        <p:nvPicPr>
          <p:cNvPr id="28675" name="Picture 3" descr="j023475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36048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6400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Tahoma" pitchFamily="34" charset="0"/>
              </a:rPr>
              <a:t>How sensitive is the demand for rental cars to airline fares?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Tahoma" pitchFamily="34" charset="0"/>
              </a:rPr>
              <a:t>How does the demand for apples respond to a change in the price of oranges?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Tahoma" pitchFamily="34" charset="0"/>
              </a:rPr>
              <a:t>Will a strong dollar hurt tourism in Florida? 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676400" y="4572000"/>
            <a:ext cx="5257800" cy="15525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Cross price elasticity gives us a measure of the responsiveness of demand to the price of complements or substitutes</a:t>
            </a:r>
          </a:p>
        </p:txBody>
      </p:sp>
    </p:spTree>
    <p:extLst>
      <p:ext uri="{BB962C8B-B14F-4D97-AF65-F5344CB8AC3E}">
        <p14:creationId xmlns:p14="http://schemas.microsoft.com/office/powerpoint/2010/main" xmlns="" val="34048083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 autoUpdateAnimBg="0"/>
      <p:bldP spid="3277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54088" y="539750"/>
            <a:ext cx="7245350" cy="838200"/>
          </a:xfrm>
        </p:spPr>
        <p:txBody>
          <a:bodyPr/>
          <a:lstStyle/>
          <a:p>
            <a:pPr eaLnBrk="1" hangingPunct="1"/>
            <a:r>
              <a:rPr lang="en-US" smtClean="0"/>
              <a:t>Cross-Price Elasticity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Cross-price elasticity </a:t>
            </a:r>
            <a:r>
              <a:rPr lang="en-US" sz="2800" dirty="0" smtClean="0">
                <a:latin typeface="Times New Roman" pitchFamily="18" charset="0"/>
              </a:rPr>
              <a:t>(</a:t>
            </a:r>
            <a:r>
              <a:rPr lang="en-US" sz="3000" b="1" i="1" dirty="0" smtClean="0">
                <a:latin typeface="Times New Roman" pitchFamily="18" charset="0"/>
              </a:rPr>
              <a:t>E</a:t>
            </a:r>
            <a:r>
              <a:rPr lang="en-US" sz="3000" b="1" i="1" baseline="-25000" dirty="0" smtClean="0">
                <a:latin typeface="Times New Roman" pitchFamily="18" charset="0"/>
              </a:rPr>
              <a:t>XR</a:t>
            </a:r>
            <a:r>
              <a:rPr lang="en-US" sz="2800" dirty="0" smtClean="0">
                <a:latin typeface="Times New Roman" pitchFamily="18" charset="0"/>
              </a:rPr>
              <a:t>)</a:t>
            </a:r>
            <a:r>
              <a:rPr lang="en-US" sz="2800" dirty="0" smtClean="0"/>
              <a:t> measures the responsiveness of quantity demanded of good </a:t>
            </a:r>
            <a:r>
              <a:rPr lang="en-US" sz="3000" b="1" i="1" dirty="0" smtClean="0">
                <a:latin typeface="Times New Roman" pitchFamily="18" charset="0"/>
              </a:rPr>
              <a:t>X</a:t>
            </a:r>
            <a:r>
              <a:rPr lang="en-US" sz="2800" dirty="0" smtClean="0"/>
              <a:t> to changes in the price of related good </a:t>
            </a:r>
            <a:r>
              <a:rPr lang="en-US" sz="3000" b="1" i="1" dirty="0" smtClean="0">
                <a:latin typeface="Times New Roman" pitchFamily="18" charset="0"/>
              </a:rPr>
              <a:t>R</a:t>
            </a:r>
            <a:r>
              <a:rPr lang="en-US" sz="2800" dirty="0" smtClean="0"/>
              <a:t>, holding the price of good </a:t>
            </a:r>
            <a:r>
              <a:rPr lang="en-US" sz="3000" b="1" i="1" dirty="0" smtClean="0">
                <a:latin typeface="Times New Roman" pitchFamily="18" charset="0"/>
              </a:rPr>
              <a:t>X</a:t>
            </a:r>
            <a:r>
              <a:rPr lang="en-US" sz="2800" dirty="0" smtClean="0"/>
              <a:t> &amp; all other demand determinants for good </a:t>
            </a:r>
            <a:r>
              <a:rPr lang="en-US" sz="3000" b="1" i="1" dirty="0" smtClean="0">
                <a:latin typeface="Times New Roman" pitchFamily="18" charset="0"/>
              </a:rPr>
              <a:t>X</a:t>
            </a:r>
            <a:r>
              <a:rPr lang="en-US" sz="2800" dirty="0" smtClean="0"/>
              <a:t> constant</a:t>
            </a:r>
          </a:p>
          <a:p>
            <a:pPr lvl="1" eaLnBrk="1" hangingPunct="1"/>
            <a:r>
              <a:rPr lang="en-US" sz="2400" dirty="0" smtClean="0"/>
              <a:t>Positive when the two goods are substitutes</a:t>
            </a:r>
          </a:p>
          <a:p>
            <a:pPr lvl="1" eaLnBrk="1" hangingPunct="1"/>
            <a:r>
              <a:rPr lang="en-US" sz="2400" dirty="0" smtClean="0"/>
              <a:t>Negative when the two goods are complements</a:t>
            </a:r>
          </a:p>
        </p:txBody>
      </p:sp>
      <p:graphicFrame>
        <p:nvGraphicFramePr>
          <p:cNvPr id="276488" name="Object 8"/>
          <p:cNvGraphicFramePr>
            <a:graphicFrameLocks noChangeAspect="1"/>
          </p:cNvGraphicFramePr>
          <p:nvPr/>
        </p:nvGraphicFramePr>
        <p:xfrm>
          <a:off x="2273300" y="5029200"/>
          <a:ext cx="4686300" cy="1206500"/>
        </p:xfrm>
        <a:graphic>
          <a:graphicData uri="http://schemas.openxmlformats.org/presentationml/2006/ole">
            <p:oleObj spid="_x0000_s50178" name="Equation" r:id="rId4" imgW="1726920" imgH="444240" progId="Equation.DSMT4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Revenue rule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6781800" cy="11874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Book Antiqua" pitchFamily="18" charset="0"/>
              </a:rPr>
              <a:t>Revenue rule:</a:t>
            </a:r>
            <a:r>
              <a:rPr lang="en-US">
                <a:latin typeface="Book Antiqua" pitchFamily="18" charset="0"/>
              </a:rPr>
              <a:t> When demand is elastic, price and revenue move inversely. When demand is inelastic, price and revenue move together.</a:t>
            </a:r>
          </a:p>
        </p:txBody>
      </p:sp>
      <p:pic>
        <p:nvPicPr>
          <p:cNvPr id="30724" name="Picture 6" descr="j040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73425"/>
            <a:ext cx="208121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AutoShape 7"/>
          <p:cNvSpPr>
            <a:spLocks noChangeArrowheads="1"/>
          </p:cNvSpPr>
          <p:nvPr/>
        </p:nvSpPr>
        <p:spPr bwMode="auto">
          <a:xfrm>
            <a:off x="3048000" y="2743200"/>
            <a:ext cx="5715000" cy="3352800"/>
          </a:xfrm>
          <a:prstGeom prst="wedgeEllipseCallout">
            <a:avLst>
              <a:gd name="adj1" fmla="val -67333"/>
              <a:gd name="adj2" fmla="val 67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As price falls along the </a:t>
            </a:r>
            <a:r>
              <a:rPr lang="en-US" i="1"/>
              <a:t>elastic </a:t>
            </a:r>
            <a:r>
              <a:rPr lang="en-US"/>
              <a:t>portion of the demand curve (price above $200), revenue will increase; whereas as price falls along the inelastic portion (below $200), revenue will decrease</a:t>
            </a:r>
          </a:p>
        </p:txBody>
      </p:sp>
    </p:spTree>
    <p:extLst>
      <p:ext uri="{BB962C8B-B14F-4D97-AF65-F5344CB8AC3E}">
        <p14:creationId xmlns:p14="http://schemas.microsoft.com/office/powerpoint/2010/main" xmlns="" val="20986172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522288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Marginal Revenue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Marginal revenue </a:t>
            </a:r>
            <a:r>
              <a:rPr lang="en-US" smtClean="0">
                <a:latin typeface="Times New Roman" pitchFamily="18" charset="0"/>
              </a:rPr>
              <a:t>(</a:t>
            </a:r>
            <a:r>
              <a:rPr lang="en-US" b="1" i="1" smtClean="0">
                <a:latin typeface="Times New Roman" pitchFamily="18" charset="0"/>
              </a:rPr>
              <a:t>MR</a:t>
            </a:r>
            <a:r>
              <a:rPr lang="en-US" smtClean="0">
                <a:latin typeface="Times New Roman" pitchFamily="18" charset="0"/>
              </a:rPr>
              <a:t>)</a:t>
            </a:r>
            <a:r>
              <a:rPr lang="en-US" smtClean="0"/>
              <a:t> is the change in total revenue per unit change in output</a:t>
            </a:r>
          </a:p>
          <a:p>
            <a:pPr eaLnBrk="1" hangingPunct="1"/>
            <a:r>
              <a:rPr lang="en-US" smtClean="0"/>
              <a:t>Since </a:t>
            </a:r>
            <a:r>
              <a:rPr lang="en-US" b="1" i="1" smtClean="0">
                <a:latin typeface="Times New Roman" pitchFamily="18" charset="0"/>
              </a:rPr>
              <a:t>MR</a:t>
            </a:r>
            <a:r>
              <a:rPr lang="en-US" smtClean="0"/>
              <a:t> measures the rate of change in total revenue as quantity changes, </a:t>
            </a:r>
            <a:r>
              <a:rPr lang="en-US" b="1" i="1" smtClean="0">
                <a:latin typeface="Times New Roman" pitchFamily="18" charset="0"/>
              </a:rPr>
              <a:t>MR</a:t>
            </a:r>
            <a:r>
              <a:rPr lang="en-US" smtClean="0"/>
              <a:t> is the slope of the total revenue </a:t>
            </a:r>
            <a:r>
              <a:rPr lang="en-US" i="1" smtClean="0">
                <a:latin typeface="Times New Roman" pitchFamily="18" charset="0"/>
              </a:rPr>
              <a:t>(</a:t>
            </a:r>
            <a:r>
              <a:rPr lang="en-US" b="1" i="1" smtClean="0">
                <a:latin typeface="Times New Roman" pitchFamily="18" charset="0"/>
              </a:rPr>
              <a:t>TR</a:t>
            </a:r>
            <a:r>
              <a:rPr lang="en-US" i="1" smtClean="0">
                <a:latin typeface="Times New Roman" pitchFamily="18" charset="0"/>
              </a:rPr>
              <a:t>)</a:t>
            </a:r>
            <a:r>
              <a:rPr lang="en-US" smtClean="0"/>
              <a:t> curve 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77800"/>
        </p:xfrm>
        <a:graphic>
          <a:graphicData uri="http://schemas.openxmlformats.org/presentationml/2006/ole">
            <p:oleObj spid="_x0000_s45058" name="Equation" r:id="rId4" imgW="114120" imgH="177480" progId="Equation.DSMT4">
              <p:embed/>
            </p:oleObj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70275" y="4640263"/>
          <a:ext cx="2046288" cy="1160462"/>
        </p:xfrm>
        <a:graphic>
          <a:graphicData uri="http://schemas.openxmlformats.org/presentationml/2006/ole">
            <p:oleObj spid="_x0000_s45059" name="Equation" r:id="rId5" imgW="761760" imgH="431640" progId="Equation.DSMT4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Elasticity</a:t>
            </a:r>
          </a:p>
        </p:txBody>
      </p:sp>
      <p:pic>
        <p:nvPicPr>
          <p:cNvPr id="23555" name="Picture 3" descr="AG00261_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1939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048000" y="1600200"/>
            <a:ext cx="5257800" cy="2514600"/>
          </a:xfrm>
          <a:prstGeom prst="wedgeEllipseCallout">
            <a:avLst>
              <a:gd name="adj1" fmla="val -60377"/>
              <a:gd name="adj2" fmla="val 66324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/>
              <a:t>Issue: How responsive is the demand for </a:t>
            </a:r>
            <a:r>
              <a:rPr lang="en-US" sz="2000" dirty="0" smtClean="0"/>
              <a:t>goods and services to </a:t>
            </a:r>
            <a:r>
              <a:rPr lang="en-US" sz="2000" dirty="0"/>
              <a:t>changes in </a:t>
            </a:r>
            <a:r>
              <a:rPr lang="en-US" sz="2000" dirty="0" smtClean="0"/>
              <a:t>prices, </a:t>
            </a:r>
            <a:r>
              <a:rPr lang="en-US" sz="2000" dirty="0"/>
              <a:t>ceteris paribus. The concept of price elasticity of demand is useful here.</a:t>
            </a:r>
          </a:p>
        </p:txBody>
      </p:sp>
    </p:spTree>
    <p:extLst>
      <p:ext uri="{BB962C8B-B14F-4D97-AF65-F5344CB8AC3E}">
        <p14:creationId xmlns:p14="http://schemas.microsoft.com/office/powerpoint/2010/main" xmlns="" val="112411090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464" name="Group 80"/>
          <p:cNvGraphicFramePr>
            <a:graphicFrameLocks noGrp="1"/>
          </p:cNvGraphicFramePr>
          <p:nvPr/>
        </p:nvGraphicFramePr>
        <p:xfrm>
          <a:off x="601663" y="1622425"/>
          <a:ext cx="8013700" cy="4632960"/>
        </p:xfrm>
        <a:graphic>
          <a:graphicData uri="http://schemas.openxmlformats.org/drawingml/2006/table">
            <a:tbl>
              <a:tblPr/>
              <a:tblGrid>
                <a:gridCol w="2224088"/>
                <a:gridCol w="1398587"/>
                <a:gridCol w="2008188"/>
                <a:gridCol w="2382837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Unit sales (Q)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 = P 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Q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MR = 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TR/Q</a:t>
                      </a:r>
                      <a:endParaRPr kumimoji="0" lang="en-US" sz="2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$4.50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  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  3.50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  3.10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  2.80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  2.40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  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5E08"/>
                          </a:solidFill>
                          <a:effectLst/>
                          <a:latin typeface="Comic Sans MS" pitchFamily="66" charset="0"/>
                        </a:rPr>
                        <a:t>  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C5E0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Rectangle 2"/>
          <p:cNvSpPr>
            <a:spLocks noGrp="1" noChangeArrowheads="1"/>
          </p:cNvSpPr>
          <p:nvPr>
            <p:ph type="title"/>
          </p:nvPr>
        </p:nvSpPr>
        <p:spPr>
          <a:xfrm>
            <a:off x="784225" y="468313"/>
            <a:ext cx="7620000" cy="8382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4000" smtClean="0"/>
              <a:t>Demand &amp; Marginal Revenue  </a:t>
            </a:r>
            <a:r>
              <a:rPr lang="en-US" sz="3200" smtClean="0"/>
              <a:t>(Table 6.3)</a:t>
            </a:r>
          </a:p>
        </p:txBody>
      </p:sp>
      <p:sp>
        <p:nvSpPr>
          <p:cNvPr id="272466" name="Text Box 82"/>
          <p:cNvSpPr>
            <a:spLocks noGrp="1" noChangeArrowheads="1"/>
          </p:cNvSpPr>
          <p:nvPr>
            <p:ph idx="1"/>
          </p:nvPr>
        </p:nvSpPr>
        <p:spPr>
          <a:xfrm>
            <a:off x="4675188" y="2152650"/>
            <a:ext cx="1355725" cy="449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AC5E08"/>
                </a:solidFill>
                <a:latin typeface="Comic Sans MS" pitchFamily="66" charset="0"/>
              </a:rPr>
              <a:t>$      0</a:t>
            </a:r>
            <a:r>
              <a:rPr lang="en-US" sz="2000" smtClean="0">
                <a:solidFill>
                  <a:srgbClr val="AC5E08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67" name="Text Box 83"/>
          <p:cNvSpPr txBox="1">
            <a:spLocks noChangeArrowheads="1"/>
          </p:cNvSpPr>
          <p:nvPr/>
        </p:nvSpPr>
        <p:spPr bwMode="auto">
          <a:xfrm>
            <a:off x="4748213" y="2662238"/>
            <a:ext cx="13557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$</a:t>
            </a: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4.00</a:t>
            </a:r>
            <a:r>
              <a:rPr lang="en-US" sz="2000">
                <a:solidFill>
                  <a:srgbClr val="AC5E08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69" name="Text Box 85"/>
          <p:cNvSpPr txBox="1">
            <a:spLocks noChangeArrowheads="1"/>
          </p:cNvSpPr>
          <p:nvPr/>
        </p:nvSpPr>
        <p:spPr bwMode="auto">
          <a:xfrm>
            <a:off x="4756150" y="3186113"/>
            <a:ext cx="13557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$</a:t>
            </a: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7.00</a:t>
            </a:r>
            <a:r>
              <a:rPr lang="en-US" sz="2000">
                <a:solidFill>
                  <a:srgbClr val="AC5E08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76" name="Text Box 92"/>
          <p:cNvSpPr txBox="1">
            <a:spLocks noChangeArrowheads="1"/>
          </p:cNvSpPr>
          <p:nvPr/>
        </p:nvSpPr>
        <p:spPr bwMode="auto">
          <a:xfrm>
            <a:off x="4751388" y="3695700"/>
            <a:ext cx="1355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$</a:t>
            </a: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9.30</a:t>
            </a:r>
            <a:r>
              <a:rPr lang="en-US" sz="2000">
                <a:solidFill>
                  <a:srgbClr val="AC5E08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77" name="Text Box 93"/>
          <p:cNvSpPr txBox="1">
            <a:spLocks noChangeArrowheads="1"/>
          </p:cNvSpPr>
          <p:nvPr/>
        </p:nvSpPr>
        <p:spPr bwMode="auto">
          <a:xfrm>
            <a:off x="4675188" y="4219575"/>
            <a:ext cx="1355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$</a:t>
            </a: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11.20</a:t>
            </a:r>
            <a:r>
              <a:rPr lang="en-US" sz="2000">
                <a:solidFill>
                  <a:srgbClr val="3C386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78" name="Text Box 94"/>
          <p:cNvSpPr txBox="1">
            <a:spLocks noChangeArrowheads="1"/>
          </p:cNvSpPr>
          <p:nvPr/>
        </p:nvSpPr>
        <p:spPr bwMode="auto">
          <a:xfrm>
            <a:off x="4627563" y="4743450"/>
            <a:ext cx="1355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$</a:t>
            </a: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12.00</a:t>
            </a:r>
            <a:r>
              <a:rPr lang="en-US" sz="2000">
                <a:solidFill>
                  <a:srgbClr val="3C386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79" name="Text Box 95"/>
          <p:cNvSpPr txBox="1">
            <a:spLocks noChangeArrowheads="1"/>
          </p:cNvSpPr>
          <p:nvPr/>
        </p:nvSpPr>
        <p:spPr bwMode="auto">
          <a:xfrm>
            <a:off x="4622800" y="5253038"/>
            <a:ext cx="13557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$</a:t>
            </a: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12.00</a:t>
            </a:r>
            <a:r>
              <a:rPr lang="en-US" sz="2000">
                <a:solidFill>
                  <a:srgbClr val="AC5E08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80" name="Text Box 96"/>
          <p:cNvSpPr txBox="1">
            <a:spLocks noChangeArrowheads="1"/>
          </p:cNvSpPr>
          <p:nvPr/>
        </p:nvSpPr>
        <p:spPr bwMode="auto">
          <a:xfrm>
            <a:off x="4618038" y="5776913"/>
            <a:ext cx="13557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$</a:t>
            </a: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10.50</a:t>
            </a:r>
            <a:r>
              <a:rPr lang="en-US" sz="2000">
                <a:solidFill>
                  <a:srgbClr val="AC5E08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81" name="Text Box 97"/>
          <p:cNvSpPr txBox="1">
            <a:spLocks noChangeArrowheads="1"/>
          </p:cNvSpPr>
          <p:nvPr/>
        </p:nvSpPr>
        <p:spPr bwMode="auto">
          <a:xfrm>
            <a:off x="7213600" y="2190750"/>
            <a:ext cx="5492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AC5E08"/>
                </a:solidFill>
                <a:latin typeface="Comic Sans MS" pitchFamily="66" charset="0"/>
              </a:rPr>
              <a:t>-- </a:t>
            </a:r>
          </a:p>
        </p:txBody>
      </p:sp>
      <p:sp>
        <p:nvSpPr>
          <p:cNvPr id="272482" name="Text Box 98"/>
          <p:cNvSpPr txBox="1">
            <a:spLocks noChangeArrowheads="1"/>
          </p:cNvSpPr>
          <p:nvPr/>
        </p:nvSpPr>
        <p:spPr bwMode="auto">
          <a:xfrm>
            <a:off x="6880225" y="2657475"/>
            <a:ext cx="1355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$4.00</a:t>
            </a:r>
            <a:r>
              <a:rPr lang="en-US" sz="2000">
                <a:solidFill>
                  <a:srgbClr val="AC5E08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83" name="Text Box 99"/>
          <p:cNvSpPr txBox="1">
            <a:spLocks noChangeArrowheads="1"/>
          </p:cNvSpPr>
          <p:nvPr/>
        </p:nvSpPr>
        <p:spPr bwMode="auto">
          <a:xfrm>
            <a:off x="6875463" y="3181350"/>
            <a:ext cx="1355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$</a:t>
            </a: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3.00</a:t>
            </a:r>
            <a:r>
              <a:rPr lang="en-US" sz="2000">
                <a:solidFill>
                  <a:srgbClr val="AC5E08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84" name="Text Box 100"/>
          <p:cNvSpPr txBox="1">
            <a:spLocks noChangeArrowheads="1"/>
          </p:cNvSpPr>
          <p:nvPr/>
        </p:nvSpPr>
        <p:spPr bwMode="auto">
          <a:xfrm>
            <a:off x="6870700" y="3690938"/>
            <a:ext cx="13557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$</a:t>
            </a: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2.30</a:t>
            </a:r>
            <a:r>
              <a:rPr lang="en-US" sz="2000">
                <a:solidFill>
                  <a:srgbClr val="3C386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85" name="Text Box 101"/>
          <p:cNvSpPr txBox="1">
            <a:spLocks noChangeArrowheads="1"/>
          </p:cNvSpPr>
          <p:nvPr/>
        </p:nvSpPr>
        <p:spPr bwMode="auto">
          <a:xfrm>
            <a:off x="6937375" y="4214813"/>
            <a:ext cx="13557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$</a:t>
            </a: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1.90</a:t>
            </a:r>
            <a:r>
              <a:rPr lang="en-US" sz="2000">
                <a:solidFill>
                  <a:srgbClr val="3C386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86" name="Text Box 102"/>
          <p:cNvSpPr txBox="1">
            <a:spLocks noChangeArrowheads="1"/>
          </p:cNvSpPr>
          <p:nvPr/>
        </p:nvSpPr>
        <p:spPr bwMode="auto">
          <a:xfrm>
            <a:off x="6875463" y="4738688"/>
            <a:ext cx="13557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$</a:t>
            </a: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0.80</a:t>
            </a:r>
            <a:r>
              <a:rPr lang="en-US" sz="2000">
                <a:solidFill>
                  <a:srgbClr val="AC5E08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87" name="Text Box 103"/>
          <p:cNvSpPr txBox="1">
            <a:spLocks noChangeArrowheads="1"/>
          </p:cNvSpPr>
          <p:nvPr/>
        </p:nvSpPr>
        <p:spPr bwMode="auto">
          <a:xfrm>
            <a:off x="7313613" y="5248275"/>
            <a:ext cx="9128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$</a:t>
            </a: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0</a:t>
            </a:r>
            <a:r>
              <a:rPr lang="en-US" sz="2000">
                <a:solidFill>
                  <a:srgbClr val="3C386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2488" name="Text Box 104"/>
          <p:cNvSpPr txBox="1">
            <a:spLocks noChangeArrowheads="1"/>
          </p:cNvSpPr>
          <p:nvPr/>
        </p:nvSpPr>
        <p:spPr bwMode="auto">
          <a:xfrm>
            <a:off x="6794500" y="5772150"/>
            <a:ext cx="1355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$</a:t>
            </a:r>
            <a:r>
              <a:rPr lang="en-US">
                <a:solidFill>
                  <a:srgbClr val="AC5E08"/>
                </a:solidFill>
                <a:latin typeface="Comic Sans MS" pitchFamily="66" charset="0"/>
              </a:rPr>
              <a:t>-1.50</a:t>
            </a:r>
            <a:r>
              <a:rPr lang="en-US" sz="2000">
                <a:solidFill>
                  <a:srgbClr val="AC5E08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66" grpId="0" build="p" autoUpdateAnimBg="0"/>
      <p:bldP spid="272467" grpId="0" autoUpdateAnimBg="0"/>
      <p:bldP spid="272469" grpId="0" autoUpdateAnimBg="0"/>
      <p:bldP spid="272476" grpId="0" autoUpdateAnimBg="0"/>
      <p:bldP spid="272477" grpId="0" autoUpdateAnimBg="0"/>
      <p:bldP spid="272478" grpId="0" autoUpdateAnimBg="0"/>
      <p:bldP spid="272479" grpId="0" autoUpdateAnimBg="0"/>
      <p:bldP spid="272480" grpId="0" autoUpdateAnimBg="0"/>
      <p:bldP spid="272481" grpId="0" autoUpdateAnimBg="0"/>
      <p:bldP spid="272482" grpId="0" autoUpdateAnimBg="0"/>
      <p:bldP spid="272483" grpId="0" autoUpdateAnimBg="0"/>
      <p:bldP spid="272484" grpId="0" autoUpdateAnimBg="0"/>
      <p:bldP spid="272485" grpId="0" autoUpdateAnimBg="0"/>
      <p:bldP spid="272486" grpId="0" autoUpdateAnimBg="0"/>
      <p:bldP spid="272487" grpId="0" autoUpdateAnimBg="0"/>
      <p:bldP spid="27248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582613"/>
            <a:ext cx="8001000" cy="838200"/>
          </a:xfrm>
        </p:spPr>
        <p:txBody>
          <a:bodyPr/>
          <a:lstStyle/>
          <a:p>
            <a:pPr eaLnBrk="1" hangingPunct="1"/>
            <a:r>
              <a:rPr lang="en-US" smtClean="0"/>
              <a:t>Demand,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mtClean="0"/>
              <a:t>, &amp;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mtClean="0"/>
              <a:t>     </a:t>
            </a:r>
            <a:r>
              <a:rPr lang="en-US" sz="3200" smtClean="0"/>
              <a:t>(Figure 6.4)</a:t>
            </a:r>
          </a:p>
        </p:txBody>
      </p:sp>
      <p:pic>
        <p:nvPicPr>
          <p:cNvPr id="30723" name="Picture 4" descr="Fig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1658938"/>
            <a:ext cx="38211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Fig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750" y="2084388"/>
            <a:ext cx="380206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9" name="Picture 7" descr="Fig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4675" y="2005013"/>
            <a:ext cx="25955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8" name="Picture 6" descr="Fig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981200"/>
            <a:ext cx="24415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61" name="Picture 9" descr="Fig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2046288"/>
            <a:ext cx="269557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60" name="Picture 8" descr="Fig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2500" y="2605088"/>
            <a:ext cx="20447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63" name="Picture 11" descr="Fig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4813" y="2365375"/>
            <a:ext cx="30511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62" name="Picture 10" descr="Fig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3113" y="2352675"/>
            <a:ext cx="2449512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Text Box 18"/>
          <p:cNvSpPr txBox="1">
            <a:spLocks noChangeArrowheads="1"/>
          </p:cNvSpPr>
          <p:nvPr/>
        </p:nvSpPr>
        <p:spPr bwMode="auto">
          <a:xfrm>
            <a:off x="2581275" y="5772150"/>
            <a:ext cx="1458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333333"/>
                </a:solidFill>
                <a:latin typeface="Futura Lt BT" pitchFamily="34" charset="0"/>
              </a:rPr>
              <a:t>Panel A</a:t>
            </a:r>
          </a:p>
        </p:txBody>
      </p:sp>
      <p:sp>
        <p:nvSpPr>
          <p:cNvPr id="30732" name="Text Box 19"/>
          <p:cNvSpPr txBox="1">
            <a:spLocks noChangeArrowheads="1"/>
          </p:cNvSpPr>
          <p:nvPr/>
        </p:nvSpPr>
        <p:spPr bwMode="auto">
          <a:xfrm>
            <a:off x="6632575" y="5772150"/>
            <a:ext cx="1458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333333"/>
                </a:solidFill>
                <a:latin typeface="Futura Lt BT" pitchFamily="34" charset="0"/>
              </a:rPr>
              <a:t>Panel B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Demand &amp; Marginal Revenue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inverse demand is linear,                   </a:t>
            </a:r>
          </a:p>
          <a:p>
            <a:pPr eaLnBrk="1" hangingPunct="1">
              <a:buFont typeface="Arial" charset="0"/>
              <a:buNone/>
            </a:pPr>
            <a:r>
              <a:rPr lang="en-US" b="1" i="1" smtClean="0">
                <a:latin typeface="Times New Roman" pitchFamily="18" charset="0"/>
              </a:rPr>
              <a:t>                 P = A + BQ   (A &gt; 0, B &lt; 0)</a:t>
            </a:r>
          </a:p>
          <a:p>
            <a:pPr lvl="1" eaLnBrk="1" hangingPunct="1"/>
            <a:r>
              <a:rPr lang="en-US" smtClean="0"/>
              <a:t>Marginal revenue is also linear, intersects the vertical (price) axis at the same point as demand, &amp; is twice as steep as demand</a:t>
            </a:r>
            <a:endParaRPr lang="en-US" b="1" i="1" smtClean="0"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b="1" i="1" smtClean="0">
                <a:latin typeface="Times New Roman" pitchFamily="18" charset="0"/>
              </a:rPr>
              <a:t>                         </a:t>
            </a:r>
            <a:r>
              <a:rPr lang="en-US" sz="3200" b="1" i="1" smtClean="0">
                <a:latin typeface="Times New Roman" pitchFamily="18" charset="0"/>
              </a:rPr>
              <a:t>MR = A + 2BQ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74700" y="433388"/>
            <a:ext cx="7620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smtClean="0"/>
              <a:t>Linear Demand, </a:t>
            </a:r>
            <a:r>
              <a:rPr lang="en-US" sz="3800" b="1" i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800" smtClean="0"/>
              <a:t>, &amp; Elasticity     </a:t>
            </a:r>
            <a:r>
              <a:rPr lang="en-US" sz="3200" smtClean="0"/>
              <a:t>(Figure 6.5)</a:t>
            </a:r>
          </a:p>
        </p:txBody>
      </p:sp>
      <p:pic>
        <p:nvPicPr>
          <p:cNvPr id="32771" name="Picture 1028" descr="Fig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2347913"/>
            <a:ext cx="7934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1" name="Picture 1029" descr="Fig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025" y="2957513"/>
            <a:ext cx="353060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2" name="Picture 1030" descr="Fig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2700" y="2763838"/>
            <a:ext cx="19256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3" name="Picture 1031" descr="Fig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9850" y="3484563"/>
            <a:ext cx="33670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4" name="Picture 1032" descr="Fig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0713" y="3281363"/>
            <a:ext cx="16827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5" name="Picture 1033" descr="Fig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375" y="3786188"/>
            <a:ext cx="18605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6" name="Picture 1034" descr="Fig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8775" y="3095625"/>
            <a:ext cx="15081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7" name="Picture 1035" descr="Fig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8063" y="3451225"/>
            <a:ext cx="1970087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8" name="Picture 1036" descr="Fig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3938" y="2927350"/>
            <a:ext cx="1616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9" name="Picture 1037" descr="FIg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59063" y="3482975"/>
            <a:ext cx="6540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90" name="Picture 1038" descr="Fig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2875" y="3767138"/>
            <a:ext cx="16192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91" name="Picture 1039" descr="Fig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8425" y="2733675"/>
            <a:ext cx="15732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92" name="Picture 1040" descr="Fig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30988" y="2552700"/>
            <a:ext cx="2809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93" name="Picture 1041" descr="Fig 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6250" y="2749550"/>
            <a:ext cx="1571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94" name="Picture 1042" descr="Fig 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1525" y="3559175"/>
            <a:ext cx="15081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95" name="Picture 1043" descr="Fig 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375" y="3525838"/>
            <a:ext cx="13096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8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512763"/>
            <a:ext cx="8518525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Marginal Revenue &amp; Price Elasticity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708025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For all demand &amp; marginal revenue curves, the relation between marginal revenue, price, &amp; elasticity can be expressed as</a:t>
            </a:r>
            <a:endParaRPr lang="en-US" i="1" smtClean="0">
              <a:latin typeface="Times New Roman" pitchFamily="18" charset="0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3062288" y="4008438"/>
          <a:ext cx="3027362" cy="1262062"/>
        </p:xfrm>
        <a:graphic>
          <a:graphicData uri="http://schemas.openxmlformats.org/presentationml/2006/ole">
            <p:oleObj spid="_x0000_s46082" name="Equation" r:id="rId4" imgW="1066680" imgH="444240" progId="Equation.DSMT4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513013" y="5540375"/>
            <a:ext cx="6105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Freeform 6"/>
          <p:cNvSpPr>
            <a:spLocks/>
          </p:cNvSpPr>
          <p:nvPr/>
        </p:nvSpPr>
        <p:spPr bwMode="auto">
          <a:xfrm>
            <a:off x="2085975" y="1785938"/>
            <a:ext cx="4751388" cy="3790950"/>
          </a:xfrm>
          <a:custGeom>
            <a:avLst/>
            <a:gdLst>
              <a:gd name="T0" fmla="*/ 2147483647 w 2993"/>
              <a:gd name="T1" fmla="*/ 2147483647 h 2388"/>
              <a:gd name="T2" fmla="*/ 2147483647 w 2993"/>
              <a:gd name="T3" fmla="*/ 2147483647 h 2388"/>
              <a:gd name="T4" fmla="*/ 2147483647 w 2993"/>
              <a:gd name="T5" fmla="*/ 2147483647 h 2388"/>
              <a:gd name="T6" fmla="*/ 2147483647 w 2993"/>
              <a:gd name="T7" fmla="*/ 2147483647 h 2388"/>
              <a:gd name="T8" fmla="*/ 2147483647 w 2993"/>
              <a:gd name="T9" fmla="*/ 2147483647 h 2388"/>
              <a:gd name="T10" fmla="*/ 2147483647 w 2993"/>
              <a:gd name="T11" fmla="*/ 2147483647 h 2388"/>
              <a:gd name="T12" fmla="*/ 2147483647 w 2993"/>
              <a:gd name="T13" fmla="*/ 2147483647 h 2388"/>
              <a:gd name="T14" fmla="*/ 2147483647 w 2993"/>
              <a:gd name="T15" fmla="*/ 2147483647 h 2388"/>
              <a:gd name="T16" fmla="*/ 2147483647 w 2993"/>
              <a:gd name="T17" fmla="*/ 2147483647 h 2388"/>
              <a:gd name="T18" fmla="*/ 2147483647 w 2993"/>
              <a:gd name="T19" fmla="*/ 2147483647 h 2388"/>
              <a:gd name="T20" fmla="*/ 2147483647 w 2993"/>
              <a:gd name="T21" fmla="*/ 2147483647 h 2388"/>
              <a:gd name="T22" fmla="*/ 2147483647 w 2993"/>
              <a:gd name="T23" fmla="*/ 2147483647 h 2388"/>
              <a:gd name="T24" fmla="*/ 2147483647 w 2993"/>
              <a:gd name="T25" fmla="*/ 2147483647 h 2388"/>
              <a:gd name="T26" fmla="*/ 2147483647 w 2993"/>
              <a:gd name="T27" fmla="*/ 2147483647 h 2388"/>
              <a:gd name="T28" fmla="*/ 2147483647 w 2993"/>
              <a:gd name="T29" fmla="*/ 2147483647 h 2388"/>
              <a:gd name="T30" fmla="*/ 2147483647 w 2993"/>
              <a:gd name="T31" fmla="*/ 2147483647 h 2388"/>
              <a:gd name="T32" fmla="*/ 2147483647 w 2993"/>
              <a:gd name="T33" fmla="*/ 2147483647 h 2388"/>
              <a:gd name="T34" fmla="*/ 2147483647 w 2993"/>
              <a:gd name="T35" fmla="*/ 2147483647 h 2388"/>
              <a:gd name="T36" fmla="*/ 2147483647 w 2993"/>
              <a:gd name="T37" fmla="*/ 2147483647 h 2388"/>
              <a:gd name="T38" fmla="*/ 2147483647 w 2993"/>
              <a:gd name="T39" fmla="*/ 2147483647 h 2388"/>
              <a:gd name="T40" fmla="*/ 2147483647 w 2993"/>
              <a:gd name="T41" fmla="*/ 2147483647 h 2388"/>
              <a:gd name="T42" fmla="*/ 2147483647 w 2993"/>
              <a:gd name="T43" fmla="*/ 2147483647 h 2388"/>
              <a:gd name="T44" fmla="*/ 2147483647 w 2993"/>
              <a:gd name="T45" fmla="*/ 2147483647 h 2388"/>
              <a:gd name="T46" fmla="*/ 2147483647 w 2993"/>
              <a:gd name="T47" fmla="*/ 2147483647 h 2388"/>
              <a:gd name="T48" fmla="*/ 2147483647 w 2993"/>
              <a:gd name="T49" fmla="*/ 0 h 2388"/>
              <a:gd name="T50" fmla="*/ 2147483647 w 2993"/>
              <a:gd name="T51" fmla="*/ 2147483647 h 2388"/>
              <a:gd name="T52" fmla="*/ 2147483647 w 2993"/>
              <a:gd name="T53" fmla="*/ 2147483647 h 2388"/>
              <a:gd name="T54" fmla="*/ 2147483647 w 2993"/>
              <a:gd name="T55" fmla="*/ 2147483647 h 2388"/>
              <a:gd name="T56" fmla="*/ 2147483647 w 2993"/>
              <a:gd name="T57" fmla="*/ 2147483647 h 2388"/>
              <a:gd name="T58" fmla="*/ 2147483647 w 2993"/>
              <a:gd name="T59" fmla="*/ 2147483647 h 2388"/>
              <a:gd name="T60" fmla="*/ 2147483647 w 2993"/>
              <a:gd name="T61" fmla="*/ 2147483647 h 2388"/>
              <a:gd name="T62" fmla="*/ 2147483647 w 2993"/>
              <a:gd name="T63" fmla="*/ 2147483647 h 2388"/>
              <a:gd name="T64" fmla="*/ 2147483647 w 2993"/>
              <a:gd name="T65" fmla="*/ 2147483647 h 2388"/>
              <a:gd name="T66" fmla="*/ 2147483647 w 2993"/>
              <a:gd name="T67" fmla="*/ 2147483647 h 2388"/>
              <a:gd name="T68" fmla="*/ 2147483647 w 2993"/>
              <a:gd name="T69" fmla="*/ 2147483647 h 2388"/>
              <a:gd name="T70" fmla="*/ 2147483647 w 2993"/>
              <a:gd name="T71" fmla="*/ 2147483647 h 2388"/>
              <a:gd name="T72" fmla="*/ 2147483647 w 2993"/>
              <a:gd name="T73" fmla="*/ 2147483647 h 2388"/>
              <a:gd name="T74" fmla="*/ 2147483647 w 2993"/>
              <a:gd name="T75" fmla="*/ 2147483647 h 2388"/>
              <a:gd name="T76" fmla="*/ 2147483647 w 2993"/>
              <a:gd name="T77" fmla="*/ 2147483647 h 2388"/>
              <a:gd name="T78" fmla="*/ 2147483647 w 2993"/>
              <a:gd name="T79" fmla="*/ 2147483647 h 2388"/>
              <a:gd name="T80" fmla="*/ 2147483647 w 2993"/>
              <a:gd name="T81" fmla="*/ 2147483647 h 2388"/>
              <a:gd name="T82" fmla="*/ 2147483647 w 2993"/>
              <a:gd name="T83" fmla="*/ 2147483647 h 2388"/>
              <a:gd name="T84" fmla="*/ 2147483647 w 2993"/>
              <a:gd name="T85" fmla="*/ 2147483647 h 2388"/>
              <a:gd name="T86" fmla="*/ 2147483647 w 2993"/>
              <a:gd name="T87" fmla="*/ 2147483647 h 2388"/>
              <a:gd name="T88" fmla="*/ 2147483647 w 2993"/>
              <a:gd name="T89" fmla="*/ 2147483647 h 2388"/>
              <a:gd name="T90" fmla="*/ 2147483647 w 2993"/>
              <a:gd name="T91" fmla="*/ 2147483647 h 2388"/>
              <a:gd name="T92" fmla="*/ 0 w 2993"/>
              <a:gd name="T93" fmla="*/ 2147483647 h 2388"/>
              <a:gd name="T94" fmla="*/ 0 w 2993"/>
              <a:gd name="T95" fmla="*/ 2147483647 h 2388"/>
              <a:gd name="T96" fmla="*/ 0 w 2993"/>
              <a:gd name="T97" fmla="*/ 2147483647 h 23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993"/>
              <a:gd name="T148" fmla="*/ 0 h 2388"/>
              <a:gd name="T149" fmla="*/ 2993 w 2993"/>
              <a:gd name="T150" fmla="*/ 2388 h 23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993" h="2388">
                <a:moveTo>
                  <a:pt x="2992" y="2387"/>
                </a:moveTo>
                <a:lnTo>
                  <a:pt x="2992" y="2374"/>
                </a:lnTo>
                <a:lnTo>
                  <a:pt x="2992" y="2362"/>
                </a:lnTo>
                <a:lnTo>
                  <a:pt x="2977" y="2325"/>
                </a:lnTo>
                <a:lnTo>
                  <a:pt x="2962" y="2288"/>
                </a:lnTo>
                <a:lnTo>
                  <a:pt x="2946" y="2228"/>
                </a:lnTo>
                <a:lnTo>
                  <a:pt x="2931" y="2166"/>
                </a:lnTo>
                <a:lnTo>
                  <a:pt x="2899" y="2092"/>
                </a:lnTo>
                <a:lnTo>
                  <a:pt x="2884" y="2018"/>
                </a:lnTo>
                <a:lnTo>
                  <a:pt x="2821" y="1832"/>
                </a:lnTo>
                <a:lnTo>
                  <a:pt x="2743" y="1636"/>
                </a:lnTo>
                <a:lnTo>
                  <a:pt x="2650" y="1416"/>
                </a:lnTo>
                <a:lnTo>
                  <a:pt x="2557" y="1194"/>
                </a:lnTo>
                <a:lnTo>
                  <a:pt x="2450" y="971"/>
                </a:lnTo>
                <a:lnTo>
                  <a:pt x="2342" y="751"/>
                </a:lnTo>
                <a:lnTo>
                  <a:pt x="2216" y="554"/>
                </a:lnTo>
                <a:lnTo>
                  <a:pt x="2078" y="371"/>
                </a:lnTo>
                <a:lnTo>
                  <a:pt x="2015" y="295"/>
                </a:lnTo>
                <a:lnTo>
                  <a:pt x="1939" y="221"/>
                </a:lnTo>
                <a:lnTo>
                  <a:pt x="1878" y="159"/>
                </a:lnTo>
                <a:lnTo>
                  <a:pt x="1800" y="99"/>
                </a:lnTo>
                <a:lnTo>
                  <a:pt x="1720" y="62"/>
                </a:lnTo>
                <a:lnTo>
                  <a:pt x="1644" y="25"/>
                </a:lnTo>
                <a:lnTo>
                  <a:pt x="1566" y="13"/>
                </a:lnTo>
                <a:lnTo>
                  <a:pt x="1490" y="0"/>
                </a:lnTo>
                <a:lnTo>
                  <a:pt x="1412" y="13"/>
                </a:lnTo>
                <a:lnTo>
                  <a:pt x="1334" y="25"/>
                </a:lnTo>
                <a:lnTo>
                  <a:pt x="1258" y="62"/>
                </a:lnTo>
                <a:lnTo>
                  <a:pt x="1177" y="99"/>
                </a:lnTo>
                <a:lnTo>
                  <a:pt x="1116" y="159"/>
                </a:lnTo>
                <a:lnTo>
                  <a:pt x="1038" y="221"/>
                </a:lnTo>
                <a:lnTo>
                  <a:pt x="977" y="295"/>
                </a:lnTo>
                <a:lnTo>
                  <a:pt x="901" y="371"/>
                </a:lnTo>
                <a:lnTo>
                  <a:pt x="776" y="554"/>
                </a:lnTo>
                <a:lnTo>
                  <a:pt x="652" y="751"/>
                </a:lnTo>
                <a:lnTo>
                  <a:pt x="542" y="971"/>
                </a:lnTo>
                <a:lnTo>
                  <a:pt x="435" y="1194"/>
                </a:lnTo>
                <a:lnTo>
                  <a:pt x="342" y="1416"/>
                </a:lnTo>
                <a:lnTo>
                  <a:pt x="249" y="1636"/>
                </a:lnTo>
                <a:lnTo>
                  <a:pt x="173" y="1832"/>
                </a:lnTo>
                <a:lnTo>
                  <a:pt x="110" y="2018"/>
                </a:lnTo>
                <a:lnTo>
                  <a:pt x="93" y="2092"/>
                </a:lnTo>
                <a:lnTo>
                  <a:pt x="61" y="2166"/>
                </a:lnTo>
                <a:lnTo>
                  <a:pt x="46" y="2228"/>
                </a:lnTo>
                <a:lnTo>
                  <a:pt x="32" y="2288"/>
                </a:lnTo>
                <a:lnTo>
                  <a:pt x="17" y="2325"/>
                </a:lnTo>
                <a:lnTo>
                  <a:pt x="0" y="2362"/>
                </a:lnTo>
                <a:lnTo>
                  <a:pt x="0" y="2374"/>
                </a:lnTo>
                <a:lnTo>
                  <a:pt x="0" y="2387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Freeform 7"/>
          <p:cNvSpPr>
            <a:spLocks/>
          </p:cNvSpPr>
          <p:nvPr/>
        </p:nvSpPr>
        <p:spPr bwMode="auto">
          <a:xfrm>
            <a:off x="2085975" y="1785938"/>
            <a:ext cx="4751388" cy="3790950"/>
          </a:xfrm>
          <a:custGeom>
            <a:avLst/>
            <a:gdLst>
              <a:gd name="T0" fmla="*/ 2147483647 w 2993"/>
              <a:gd name="T1" fmla="*/ 2147483647 h 2388"/>
              <a:gd name="T2" fmla="*/ 2147483647 w 2993"/>
              <a:gd name="T3" fmla="*/ 2147483647 h 2388"/>
              <a:gd name="T4" fmla="*/ 2147483647 w 2993"/>
              <a:gd name="T5" fmla="*/ 2147483647 h 2388"/>
              <a:gd name="T6" fmla="*/ 2147483647 w 2993"/>
              <a:gd name="T7" fmla="*/ 2147483647 h 2388"/>
              <a:gd name="T8" fmla="*/ 2147483647 w 2993"/>
              <a:gd name="T9" fmla="*/ 2147483647 h 2388"/>
              <a:gd name="T10" fmla="*/ 2147483647 w 2993"/>
              <a:gd name="T11" fmla="*/ 2147483647 h 2388"/>
              <a:gd name="T12" fmla="*/ 2147483647 w 2993"/>
              <a:gd name="T13" fmla="*/ 2147483647 h 2388"/>
              <a:gd name="T14" fmla="*/ 2147483647 w 2993"/>
              <a:gd name="T15" fmla="*/ 2147483647 h 2388"/>
              <a:gd name="T16" fmla="*/ 2147483647 w 2993"/>
              <a:gd name="T17" fmla="*/ 2147483647 h 2388"/>
              <a:gd name="T18" fmla="*/ 2147483647 w 2993"/>
              <a:gd name="T19" fmla="*/ 2147483647 h 2388"/>
              <a:gd name="T20" fmla="*/ 2147483647 w 2993"/>
              <a:gd name="T21" fmla="*/ 2147483647 h 2388"/>
              <a:gd name="T22" fmla="*/ 2147483647 w 2993"/>
              <a:gd name="T23" fmla="*/ 2147483647 h 2388"/>
              <a:gd name="T24" fmla="*/ 2147483647 w 2993"/>
              <a:gd name="T25" fmla="*/ 2147483647 h 2388"/>
              <a:gd name="T26" fmla="*/ 2147483647 w 2993"/>
              <a:gd name="T27" fmla="*/ 2147483647 h 2388"/>
              <a:gd name="T28" fmla="*/ 2147483647 w 2993"/>
              <a:gd name="T29" fmla="*/ 2147483647 h 2388"/>
              <a:gd name="T30" fmla="*/ 2147483647 w 2993"/>
              <a:gd name="T31" fmla="*/ 2147483647 h 2388"/>
              <a:gd name="T32" fmla="*/ 2147483647 w 2993"/>
              <a:gd name="T33" fmla="*/ 2147483647 h 2388"/>
              <a:gd name="T34" fmla="*/ 2147483647 w 2993"/>
              <a:gd name="T35" fmla="*/ 2147483647 h 2388"/>
              <a:gd name="T36" fmla="*/ 2147483647 w 2993"/>
              <a:gd name="T37" fmla="*/ 2147483647 h 2388"/>
              <a:gd name="T38" fmla="*/ 2147483647 w 2993"/>
              <a:gd name="T39" fmla="*/ 2147483647 h 2388"/>
              <a:gd name="T40" fmla="*/ 2147483647 w 2993"/>
              <a:gd name="T41" fmla="*/ 2147483647 h 2388"/>
              <a:gd name="T42" fmla="*/ 2147483647 w 2993"/>
              <a:gd name="T43" fmla="*/ 2147483647 h 2388"/>
              <a:gd name="T44" fmla="*/ 2147483647 w 2993"/>
              <a:gd name="T45" fmla="*/ 2147483647 h 2388"/>
              <a:gd name="T46" fmla="*/ 2147483647 w 2993"/>
              <a:gd name="T47" fmla="*/ 2147483647 h 2388"/>
              <a:gd name="T48" fmla="*/ 2147483647 w 2993"/>
              <a:gd name="T49" fmla="*/ 0 h 2388"/>
              <a:gd name="T50" fmla="*/ 2147483647 w 2993"/>
              <a:gd name="T51" fmla="*/ 2147483647 h 2388"/>
              <a:gd name="T52" fmla="*/ 2147483647 w 2993"/>
              <a:gd name="T53" fmla="*/ 2147483647 h 2388"/>
              <a:gd name="T54" fmla="*/ 2147483647 w 2993"/>
              <a:gd name="T55" fmla="*/ 2147483647 h 2388"/>
              <a:gd name="T56" fmla="*/ 2147483647 w 2993"/>
              <a:gd name="T57" fmla="*/ 2147483647 h 2388"/>
              <a:gd name="T58" fmla="*/ 2147483647 w 2993"/>
              <a:gd name="T59" fmla="*/ 2147483647 h 2388"/>
              <a:gd name="T60" fmla="*/ 2147483647 w 2993"/>
              <a:gd name="T61" fmla="*/ 2147483647 h 2388"/>
              <a:gd name="T62" fmla="*/ 2147483647 w 2993"/>
              <a:gd name="T63" fmla="*/ 2147483647 h 2388"/>
              <a:gd name="T64" fmla="*/ 2147483647 w 2993"/>
              <a:gd name="T65" fmla="*/ 2147483647 h 2388"/>
              <a:gd name="T66" fmla="*/ 2147483647 w 2993"/>
              <a:gd name="T67" fmla="*/ 2147483647 h 2388"/>
              <a:gd name="T68" fmla="*/ 2147483647 w 2993"/>
              <a:gd name="T69" fmla="*/ 2147483647 h 2388"/>
              <a:gd name="T70" fmla="*/ 2147483647 w 2993"/>
              <a:gd name="T71" fmla="*/ 2147483647 h 2388"/>
              <a:gd name="T72" fmla="*/ 2147483647 w 2993"/>
              <a:gd name="T73" fmla="*/ 2147483647 h 2388"/>
              <a:gd name="T74" fmla="*/ 2147483647 w 2993"/>
              <a:gd name="T75" fmla="*/ 2147483647 h 2388"/>
              <a:gd name="T76" fmla="*/ 2147483647 w 2993"/>
              <a:gd name="T77" fmla="*/ 2147483647 h 2388"/>
              <a:gd name="T78" fmla="*/ 2147483647 w 2993"/>
              <a:gd name="T79" fmla="*/ 2147483647 h 2388"/>
              <a:gd name="T80" fmla="*/ 2147483647 w 2993"/>
              <a:gd name="T81" fmla="*/ 2147483647 h 2388"/>
              <a:gd name="T82" fmla="*/ 2147483647 w 2993"/>
              <a:gd name="T83" fmla="*/ 2147483647 h 2388"/>
              <a:gd name="T84" fmla="*/ 2147483647 w 2993"/>
              <a:gd name="T85" fmla="*/ 2147483647 h 2388"/>
              <a:gd name="T86" fmla="*/ 2147483647 w 2993"/>
              <a:gd name="T87" fmla="*/ 2147483647 h 2388"/>
              <a:gd name="T88" fmla="*/ 2147483647 w 2993"/>
              <a:gd name="T89" fmla="*/ 2147483647 h 2388"/>
              <a:gd name="T90" fmla="*/ 2147483647 w 2993"/>
              <a:gd name="T91" fmla="*/ 2147483647 h 2388"/>
              <a:gd name="T92" fmla="*/ 0 w 2993"/>
              <a:gd name="T93" fmla="*/ 2147483647 h 2388"/>
              <a:gd name="T94" fmla="*/ 0 w 2993"/>
              <a:gd name="T95" fmla="*/ 2147483647 h 2388"/>
              <a:gd name="T96" fmla="*/ 0 w 2993"/>
              <a:gd name="T97" fmla="*/ 2147483647 h 23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993"/>
              <a:gd name="T148" fmla="*/ 0 h 2388"/>
              <a:gd name="T149" fmla="*/ 2993 w 2993"/>
              <a:gd name="T150" fmla="*/ 2388 h 23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993" h="2388">
                <a:moveTo>
                  <a:pt x="2992" y="2387"/>
                </a:moveTo>
                <a:lnTo>
                  <a:pt x="2992" y="2374"/>
                </a:lnTo>
                <a:lnTo>
                  <a:pt x="2992" y="2362"/>
                </a:lnTo>
                <a:lnTo>
                  <a:pt x="2977" y="2325"/>
                </a:lnTo>
                <a:lnTo>
                  <a:pt x="2962" y="2288"/>
                </a:lnTo>
                <a:lnTo>
                  <a:pt x="2946" y="2228"/>
                </a:lnTo>
                <a:lnTo>
                  <a:pt x="2931" y="2166"/>
                </a:lnTo>
                <a:lnTo>
                  <a:pt x="2899" y="2092"/>
                </a:lnTo>
                <a:lnTo>
                  <a:pt x="2884" y="2018"/>
                </a:lnTo>
                <a:lnTo>
                  <a:pt x="2821" y="1832"/>
                </a:lnTo>
                <a:lnTo>
                  <a:pt x="2743" y="1636"/>
                </a:lnTo>
                <a:lnTo>
                  <a:pt x="2650" y="1416"/>
                </a:lnTo>
                <a:lnTo>
                  <a:pt x="2557" y="1194"/>
                </a:lnTo>
                <a:lnTo>
                  <a:pt x="2450" y="971"/>
                </a:lnTo>
                <a:lnTo>
                  <a:pt x="2342" y="751"/>
                </a:lnTo>
                <a:lnTo>
                  <a:pt x="2216" y="554"/>
                </a:lnTo>
                <a:lnTo>
                  <a:pt x="2078" y="371"/>
                </a:lnTo>
                <a:lnTo>
                  <a:pt x="2015" y="295"/>
                </a:lnTo>
                <a:lnTo>
                  <a:pt x="1939" y="221"/>
                </a:lnTo>
                <a:lnTo>
                  <a:pt x="1878" y="159"/>
                </a:lnTo>
                <a:lnTo>
                  <a:pt x="1800" y="99"/>
                </a:lnTo>
                <a:lnTo>
                  <a:pt x="1720" y="62"/>
                </a:lnTo>
                <a:lnTo>
                  <a:pt x="1644" y="25"/>
                </a:lnTo>
                <a:lnTo>
                  <a:pt x="1566" y="13"/>
                </a:lnTo>
                <a:lnTo>
                  <a:pt x="1490" y="0"/>
                </a:lnTo>
                <a:lnTo>
                  <a:pt x="1412" y="13"/>
                </a:lnTo>
                <a:lnTo>
                  <a:pt x="1334" y="25"/>
                </a:lnTo>
                <a:lnTo>
                  <a:pt x="1258" y="62"/>
                </a:lnTo>
                <a:lnTo>
                  <a:pt x="1177" y="99"/>
                </a:lnTo>
                <a:lnTo>
                  <a:pt x="1116" y="159"/>
                </a:lnTo>
                <a:lnTo>
                  <a:pt x="1038" y="221"/>
                </a:lnTo>
                <a:lnTo>
                  <a:pt x="977" y="295"/>
                </a:lnTo>
                <a:lnTo>
                  <a:pt x="901" y="371"/>
                </a:lnTo>
                <a:lnTo>
                  <a:pt x="776" y="554"/>
                </a:lnTo>
                <a:lnTo>
                  <a:pt x="652" y="751"/>
                </a:lnTo>
                <a:lnTo>
                  <a:pt x="542" y="971"/>
                </a:lnTo>
                <a:lnTo>
                  <a:pt x="435" y="1194"/>
                </a:lnTo>
                <a:lnTo>
                  <a:pt x="342" y="1416"/>
                </a:lnTo>
                <a:lnTo>
                  <a:pt x="249" y="1636"/>
                </a:lnTo>
                <a:lnTo>
                  <a:pt x="173" y="1832"/>
                </a:lnTo>
                <a:lnTo>
                  <a:pt x="110" y="2018"/>
                </a:lnTo>
                <a:lnTo>
                  <a:pt x="93" y="2092"/>
                </a:lnTo>
                <a:lnTo>
                  <a:pt x="61" y="2166"/>
                </a:lnTo>
                <a:lnTo>
                  <a:pt x="46" y="2228"/>
                </a:lnTo>
                <a:lnTo>
                  <a:pt x="32" y="2288"/>
                </a:lnTo>
                <a:lnTo>
                  <a:pt x="17" y="2325"/>
                </a:lnTo>
                <a:lnTo>
                  <a:pt x="0" y="2362"/>
                </a:lnTo>
                <a:lnTo>
                  <a:pt x="0" y="2374"/>
                </a:lnTo>
                <a:lnTo>
                  <a:pt x="0" y="2387"/>
                </a:lnTo>
              </a:path>
            </a:pathLst>
          </a:custGeom>
          <a:noFill/>
          <a:ln w="38100" cap="rnd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854075" y="147478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$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974725" y="147478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1047750" y="147478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1171575" y="147478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1296988" y="147478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1756" name="Rectangle 13"/>
          <p:cNvSpPr>
            <a:spLocks noChangeArrowheads="1"/>
          </p:cNvSpPr>
          <p:nvPr/>
        </p:nvSpPr>
        <p:spPr bwMode="auto">
          <a:xfrm>
            <a:off x="1420813" y="147478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1493838" y="147478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1614488" y="147478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1759" name="Rectangle 16"/>
          <p:cNvSpPr>
            <a:spLocks noChangeArrowheads="1"/>
          </p:cNvSpPr>
          <p:nvPr/>
        </p:nvSpPr>
        <p:spPr bwMode="auto">
          <a:xfrm>
            <a:off x="1738313" y="147478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1760" name="Rectangle 17"/>
          <p:cNvSpPr>
            <a:spLocks noChangeArrowheads="1"/>
          </p:cNvSpPr>
          <p:nvPr/>
        </p:nvSpPr>
        <p:spPr bwMode="auto">
          <a:xfrm>
            <a:off x="1047750" y="24336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1761" name="Rectangle 18"/>
          <p:cNvSpPr>
            <a:spLocks noChangeArrowheads="1"/>
          </p:cNvSpPr>
          <p:nvPr/>
        </p:nvSpPr>
        <p:spPr bwMode="auto">
          <a:xfrm>
            <a:off x="1171575" y="24336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31762" name="Rectangle 19"/>
          <p:cNvSpPr>
            <a:spLocks noChangeArrowheads="1"/>
          </p:cNvSpPr>
          <p:nvPr/>
        </p:nvSpPr>
        <p:spPr bwMode="auto">
          <a:xfrm>
            <a:off x="1296988" y="24336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1763" name="Rectangle 20"/>
          <p:cNvSpPr>
            <a:spLocks noChangeArrowheads="1"/>
          </p:cNvSpPr>
          <p:nvPr/>
        </p:nvSpPr>
        <p:spPr bwMode="auto">
          <a:xfrm>
            <a:off x="1420813" y="243363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31764" name="Rectangle 21"/>
          <p:cNvSpPr>
            <a:spLocks noChangeArrowheads="1"/>
          </p:cNvSpPr>
          <p:nvPr/>
        </p:nvSpPr>
        <p:spPr bwMode="auto">
          <a:xfrm>
            <a:off x="1493838" y="24336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1765" name="Rectangle 22"/>
          <p:cNvSpPr>
            <a:spLocks noChangeArrowheads="1"/>
          </p:cNvSpPr>
          <p:nvPr/>
        </p:nvSpPr>
        <p:spPr bwMode="auto">
          <a:xfrm>
            <a:off x="1614488" y="24336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1766" name="Rectangle 23"/>
          <p:cNvSpPr>
            <a:spLocks noChangeArrowheads="1"/>
          </p:cNvSpPr>
          <p:nvPr/>
        </p:nvSpPr>
        <p:spPr bwMode="auto">
          <a:xfrm>
            <a:off x="1738313" y="24336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grpSp>
        <p:nvGrpSpPr>
          <p:cNvPr id="31767" name="Group 24"/>
          <p:cNvGrpSpPr>
            <a:grpSpLocks/>
          </p:cNvGrpSpPr>
          <p:nvPr/>
        </p:nvGrpSpPr>
        <p:grpSpPr bwMode="auto">
          <a:xfrm>
            <a:off x="3017838" y="5511800"/>
            <a:ext cx="568325" cy="393700"/>
            <a:chOff x="1901" y="3472"/>
            <a:chExt cx="358" cy="248"/>
          </a:xfrm>
        </p:grpSpPr>
        <p:sp>
          <p:nvSpPr>
            <p:cNvPr id="31909" name="Rectangle 25"/>
            <p:cNvSpPr>
              <a:spLocks noChangeArrowheads="1"/>
            </p:cNvSpPr>
            <p:nvPr/>
          </p:nvSpPr>
          <p:spPr bwMode="auto">
            <a:xfrm>
              <a:off x="1901" y="3472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31910" name="Rectangle 26"/>
            <p:cNvSpPr>
              <a:spLocks noChangeArrowheads="1"/>
            </p:cNvSpPr>
            <p:nvPr/>
          </p:nvSpPr>
          <p:spPr bwMode="auto">
            <a:xfrm>
              <a:off x="1977" y="3472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1911" name="Rectangle 27"/>
            <p:cNvSpPr>
              <a:spLocks noChangeArrowheads="1"/>
            </p:cNvSpPr>
            <p:nvPr/>
          </p:nvSpPr>
          <p:spPr bwMode="auto">
            <a:xfrm>
              <a:off x="2056" y="3472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</p:grpSp>
      <p:grpSp>
        <p:nvGrpSpPr>
          <p:cNvPr id="31768" name="Group 28"/>
          <p:cNvGrpSpPr>
            <a:grpSpLocks/>
          </p:cNvGrpSpPr>
          <p:nvPr/>
        </p:nvGrpSpPr>
        <p:grpSpPr bwMode="auto">
          <a:xfrm>
            <a:off x="5302250" y="5511800"/>
            <a:ext cx="768350" cy="393700"/>
            <a:chOff x="3340" y="3472"/>
            <a:chExt cx="484" cy="248"/>
          </a:xfrm>
        </p:grpSpPr>
        <p:sp>
          <p:nvSpPr>
            <p:cNvPr id="31904" name="Rectangle 29"/>
            <p:cNvSpPr>
              <a:spLocks noChangeArrowheads="1"/>
            </p:cNvSpPr>
            <p:nvPr/>
          </p:nvSpPr>
          <p:spPr bwMode="auto">
            <a:xfrm>
              <a:off x="3340" y="3472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31905" name="Rectangle 30"/>
            <p:cNvSpPr>
              <a:spLocks noChangeArrowheads="1"/>
            </p:cNvSpPr>
            <p:nvPr/>
          </p:nvSpPr>
          <p:spPr bwMode="auto">
            <a:xfrm>
              <a:off x="3418" y="3472"/>
              <a:ext cx="15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,</a:t>
              </a:r>
            </a:p>
          </p:txBody>
        </p:sp>
        <p:sp>
          <p:nvSpPr>
            <p:cNvPr id="31906" name="Rectangle 31"/>
            <p:cNvSpPr>
              <a:spLocks noChangeArrowheads="1"/>
            </p:cNvSpPr>
            <p:nvPr/>
          </p:nvSpPr>
          <p:spPr bwMode="auto">
            <a:xfrm>
              <a:off x="3462" y="3472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1907" name="Rectangle 32"/>
            <p:cNvSpPr>
              <a:spLocks noChangeArrowheads="1"/>
            </p:cNvSpPr>
            <p:nvPr/>
          </p:nvSpPr>
          <p:spPr bwMode="auto">
            <a:xfrm>
              <a:off x="3540" y="3472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1908" name="Rectangle 33"/>
            <p:cNvSpPr>
              <a:spLocks noChangeArrowheads="1"/>
            </p:cNvSpPr>
            <p:nvPr/>
          </p:nvSpPr>
          <p:spPr bwMode="auto">
            <a:xfrm>
              <a:off x="3621" y="3472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</p:grpSp>
      <p:sp>
        <p:nvSpPr>
          <p:cNvPr id="31769" name="Rectangle 34"/>
          <p:cNvSpPr>
            <a:spLocks noChangeArrowheads="1"/>
          </p:cNvSpPr>
          <p:nvPr/>
        </p:nvSpPr>
        <p:spPr bwMode="auto">
          <a:xfrm>
            <a:off x="6535738" y="5751513"/>
            <a:ext cx="377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Q</a:t>
            </a:r>
          </a:p>
        </p:txBody>
      </p:sp>
      <p:sp>
        <p:nvSpPr>
          <p:cNvPr id="31770" name="Rectangle 35"/>
          <p:cNvSpPr>
            <a:spLocks noChangeArrowheads="1"/>
          </p:cNvSpPr>
          <p:nvPr/>
        </p:nvSpPr>
        <p:spPr bwMode="auto">
          <a:xfrm>
            <a:off x="6705600" y="57515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u</a:t>
            </a:r>
          </a:p>
        </p:txBody>
      </p:sp>
      <p:sp>
        <p:nvSpPr>
          <p:cNvPr id="31771" name="Rectangle 36"/>
          <p:cNvSpPr>
            <a:spLocks noChangeArrowheads="1"/>
          </p:cNvSpPr>
          <p:nvPr/>
        </p:nvSpPr>
        <p:spPr bwMode="auto">
          <a:xfrm>
            <a:off x="6829425" y="57515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31772" name="Rectangle 37"/>
          <p:cNvSpPr>
            <a:spLocks noChangeArrowheads="1"/>
          </p:cNvSpPr>
          <p:nvPr/>
        </p:nvSpPr>
        <p:spPr bwMode="auto">
          <a:xfrm>
            <a:off x="6948488" y="575151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31773" name="Rectangle 38"/>
          <p:cNvSpPr>
            <a:spLocks noChangeArrowheads="1"/>
          </p:cNvSpPr>
          <p:nvPr/>
        </p:nvSpPr>
        <p:spPr bwMode="auto">
          <a:xfrm>
            <a:off x="7072313" y="575151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31774" name="Rectangle 39"/>
          <p:cNvSpPr>
            <a:spLocks noChangeArrowheads="1"/>
          </p:cNvSpPr>
          <p:nvPr/>
        </p:nvSpPr>
        <p:spPr bwMode="auto">
          <a:xfrm>
            <a:off x="7148513" y="5751513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31775" name="Rectangle 40"/>
          <p:cNvSpPr>
            <a:spLocks noChangeArrowheads="1"/>
          </p:cNvSpPr>
          <p:nvPr/>
        </p:nvSpPr>
        <p:spPr bwMode="auto">
          <a:xfrm>
            <a:off x="7192963" y="575151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31776" name="Rectangle 41"/>
          <p:cNvSpPr>
            <a:spLocks noChangeArrowheads="1"/>
          </p:cNvSpPr>
          <p:nvPr/>
        </p:nvSpPr>
        <p:spPr bwMode="auto">
          <a:xfrm>
            <a:off x="7265988" y="5751513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31777" name="Rectangle 42"/>
          <p:cNvSpPr>
            <a:spLocks noChangeArrowheads="1"/>
          </p:cNvSpPr>
          <p:nvPr/>
        </p:nvSpPr>
        <p:spPr bwMode="auto">
          <a:xfrm>
            <a:off x="7418388" y="5751513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1778" name="Rectangle 43"/>
          <p:cNvSpPr>
            <a:spLocks noChangeArrowheads="1"/>
          </p:cNvSpPr>
          <p:nvPr/>
        </p:nvSpPr>
        <p:spPr bwMode="auto">
          <a:xfrm>
            <a:off x="7489825" y="5751513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31779" name="Rectangle 44"/>
          <p:cNvSpPr>
            <a:spLocks noChangeArrowheads="1"/>
          </p:cNvSpPr>
          <p:nvPr/>
        </p:nvSpPr>
        <p:spPr bwMode="auto">
          <a:xfrm>
            <a:off x="7662863" y="575151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31780" name="Rectangle 45"/>
          <p:cNvSpPr>
            <a:spLocks noChangeArrowheads="1"/>
          </p:cNvSpPr>
          <p:nvPr/>
        </p:nvSpPr>
        <p:spPr bwMode="auto">
          <a:xfrm>
            <a:off x="7788275" y="5751513"/>
            <a:ext cx="392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31781" name="Rectangle 46"/>
          <p:cNvSpPr>
            <a:spLocks noChangeArrowheads="1"/>
          </p:cNvSpPr>
          <p:nvPr/>
        </p:nvSpPr>
        <p:spPr bwMode="auto">
          <a:xfrm>
            <a:off x="7981950" y="57515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31782" name="Rectangle 47"/>
          <p:cNvSpPr>
            <a:spLocks noChangeArrowheads="1"/>
          </p:cNvSpPr>
          <p:nvPr/>
        </p:nvSpPr>
        <p:spPr bwMode="auto">
          <a:xfrm>
            <a:off x="8105775" y="57515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31783" name="Rectangle 48"/>
          <p:cNvSpPr>
            <a:spLocks noChangeArrowheads="1"/>
          </p:cNvSpPr>
          <p:nvPr/>
        </p:nvSpPr>
        <p:spPr bwMode="auto">
          <a:xfrm>
            <a:off x="8226425" y="575151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31784" name="Rectangle 49"/>
          <p:cNvSpPr>
            <a:spLocks noChangeArrowheads="1"/>
          </p:cNvSpPr>
          <p:nvPr/>
        </p:nvSpPr>
        <p:spPr bwMode="auto">
          <a:xfrm>
            <a:off x="8351838" y="575151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31785" name="Rectangle 50"/>
          <p:cNvSpPr>
            <a:spLocks noChangeArrowheads="1"/>
          </p:cNvSpPr>
          <p:nvPr/>
        </p:nvSpPr>
        <p:spPr bwMode="auto">
          <a:xfrm>
            <a:off x="8475663" y="5751513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31786" name="Rectangle 51"/>
          <p:cNvSpPr>
            <a:spLocks noChangeArrowheads="1"/>
          </p:cNvSpPr>
          <p:nvPr/>
        </p:nvSpPr>
        <p:spPr bwMode="auto">
          <a:xfrm>
            <a:off x="1098550" y="1163638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31787" name="Rectangle 52"/>
          <p:cNvSpPr>
            <a:spLocks noChangeArrowheads="1"/>
          </p:cNvSpPr>
          <p:nvPr/>
        </p:nvSpPr>
        <p:spPr bwMode="auto">
          <a:xfrm>
            <a:off x="1271588" y="11636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31788" name="Rectangle 53"/>
          <p:cNvSpPr>
            <a:spLocks noChangeArrowheads="1"/>
          </p:cNvSpPr>
          <p:nvPr/>
        </p:nvSpPr>
        <p:spPr bwMode="auto">
          <a:xfrm>
            <a:off x="1368425" y="1163638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v</a:t>
            </a:r>
          </a:p>
        </p:txBody>
      </p:sp>
      <p:sp>
        <p:nvSpPr>
          <p:cNvPr id="31789" name="Rectangle 54"/>
          <p:cNvSpPr>
            <a:spLocks noChangeArrowheads="1"/>
          </p:cNvSpPr>
          <p:nvPr/>
        </p:nvSpPr>
        <p:spPr bwMode="auto">
          <a:xfrm>
            <a:off x="1468438" y="116363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31790" name="Rectangle 55"/>
          <p:cNvSpPr>
            <a:spLocks noChangeArrowheads="1"/>
          </p:cNvSpPr>
          <p:nvPr/>
        </p:nvSpPr>
        <p:spPr bwMode="auto">
          <a:xfrm>
            <a:off x="1590675" y="11636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31791" name="Rectangle 56"/>
          <p:cNvSpPr>
            <a:spLocks noChangeArrowheads="1"/>
          </p:cNvSpPr>
          <p:nvPr/>
        </p:nvSpPr>
        <p:spPr bwMode="auto">
          <a:xfrm>
            <a:off x="1714500" y="11636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u</a:t>
            </a:r>
          </a:p>
        </p:txBody>
      </p:sp>
      <p:sp>
        <p:nvSpPr>
          <p:cNvPr id="31792" name="Rectangle 57"/>
          <p:cNvSpPr>
            <a:spLocks noChangeArrowheads="1"/>
          </p:cNvSpPr>
          <p:nvPr/>
        </p:nvSpPr>
        <p:spPr bwMode="auto">
          <a:xfrm>
            <a:off x="1835150" y="116363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grpSp>
        <p:nvGrpSpPr>
          <p:cNvPr id="31793" name="Group 58"/>
          <p:cNvGrpSpPr>
            <a:grpSpLocks/>
          </p:cNvGrpSpPr>
          <p:nvPr/>
        </p:nvGrpSpPr>
        <p:grpSpPr bwMode="auto">
          <a:xfrm>
            <a:off x="4200525" y="5511800"/>
            <a:ext cx="563563" cy="393700"/>
            <a:chOff x="2646" y="3472"/>
            <a:chExt cx="355" cy="248"/>
          </a:xfrm>
        </p:grpSpPr>
        <p:sp>
          <p:nvSpPr>
            <p:cNvPr id="31901" name="Rectangle 59"/>
            <p:cNvSpPr>
              <a:spLocks noChangeArrowheads="1"/>
            </p:cNvSpPr>
            <p:nvPr/>
          </p:nvSpPr>
          <p:spPr bwMode="auto">
            <a:xfrm>
              <a:off x="2646" y="3472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8</a:t>
              </a:r>
            </a:p>
          </p:txBody>
        </p:sp>
        <p:sp>
          <p:nvSpPr>
            <p:cNvPr id="31902" name="Rectangle 60"/>
            <p:cNvSpPr>
              <a:spLocks noChangeArrowheads="1"/>
            </p:cNvSpPr>
            <p:nvPr/>
          </p:nvSpPr>
          <p:spPr bwMode="auto">
            <a:xfrm>
              <a:off x="2720" y="3472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1903" name="Rectangle 61"/>
            <p:cNvSpPr>
              <a:spLocks noChangeArrowheads="1"/>
            </p:cNvSpPr>
            <p:nvPr/>
          </p:nvSpPr>
          <p:spPr bwMode="auto">
            <a:xfrm>
              <a:off x="2798" y="3472"/>
              <a:ext cx="20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</p:grpSp>
      <p:sp>
        <p:nvSpPr>
          <p:cNvPr id="31794" name="Rectangle 62"/>
          <p:cNvSpPr>
            <a:spLocks noChangeArrowheads="1"/>
          </p:cNvSpPr>
          <p:nvPr/>
        </p:nvSpPr>
        <p:spPr bwMode="auto">
          <a:xfrm>
            <a:off x="5105400" y="6062663"/>
            <a:ext cx="265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(</a:t>
            </a:r>
          </a:p>
        </p:txBody>
      </p:sp>
      <p:sp>
        <p:nvSpPr>
          <p:cNvPr id="31795" name="Rectangle 63"/>
          <p:cNvSpPr>
            <a:spLocks noChangeArrowheads="1"/>
          </p:cNvSpPr>
          <p:nvPr/>
        </p:nvSpPr>
        <p:spPr bwMode="auto">
          <a:xfrm>
            <a:off x="5178425" y="6062663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31796" name="Rectangle 64"/>
          <p:cNvSpPr>
            <a:spLocks noChangeArrowheads="1"/>
          </p:cNvSpPr>
          <p:nvPr/>
        </p:nvSpPr>
        <p:spPr bwMode="auto">
          <a:xfrm>
            <a:off x="5302250" y="6062663"/>
            <a:ext cx="265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31797" name="Rectangle 65"/>
          <p:cNvSpPr>
            <a:spLocks noChangeArrowheads="1"/>
          </p:cNvSpPr>
          <p:nvPr/>
        </p:nvSpPr>
        <p:spPr bwMode="auto">
          <a:xfrm>
            <a:off x="6332538" y="3251200"/>
            <a:ext cx="336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31798" name="Rectangle 66"/>
          <p:cNvSpPr>
            <a:spLocks noChangeArrowheads="1"/>
          </p:cNvSpPr>
          <p:nvPr/>
        </p:nvSpPr>
        <p:spPr bwMode="auto">
          <a:xfrm>
            <a:off x="6429375" y="32512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31799" name="Rectangle 67"/>
          <p:cNvSpPr>
            <a:spLocks noChangeArrowheads="1"/>
          </p:cNvSpPr>
          <p:nvPr/>
        </p:nvSpPr>
        <p:spPr bwMode="auto">
          <a:xfrm>
            <a:off x="6556375" y="3251200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31800" name="Rectangle 68"/>
          <p:cNvSpPr>
            <a:spLocks noChangeArrowheads="1"/>
          </p:cNvSpPr>
          <p:nvPr/>
        </p:nvSpPr>
        <p:spPr bwMode="auto">
          <a:xfrm>
            <a:off x="6632575" y="32512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31801" name="Rectangle 69"/>
          <p:cNvSpPr>
            <a:spLocks noChangeArrowheads="1"/>
          </p:cNvSpPr>
          <p:nvPr/>
        </p:nvSpPr>
        <p:spPr bwMode="auto">
          <a:xfrm>
            <a:off x="6753225" y="3251200"/>
            <a:ext cx="238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31802" name="Rectangle 70"/>
          <p:cNvSpPr>
            <a:spLocks noChangeArrowheads="1"/>
          </p:cNvSpPr>
          <p:nvPr/>
        </p:nvSpPr>
        <p:spPr bwMode="auto">
          <a:xfrm>
            <a:off x="6802438" y="3251200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1803" name="Rectangle 71"/>
          <p:cNvSpPr>
            <a:spLocks noChangeArrowheads="1"/>
          </p:cNvSpPr>
          <p:nvPr/>
        </p:nvSpPr>
        <p:spPr bwMode="auto">
          <a:xfrm>
            <a:off x="6875463" y="3251200"/>
            <a:ext cx="265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31804" name="Rectangle 72"/>
          <p:cNvSpPr>
            <a:spLocks noChangeArrowheads="1"/>
          </p:cNvSpPr>
          <p:nvPr/>
        </p:nvSpPr>
        <p:spPr bwMode="auto">
          <a:xfrm>
            <a:off x="6948488" y="325120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31805" name="Rectangle 73"/>
          <p:cNvSpPr>
            <a:spLocks noChangeArrowheads="1"/>
          </p:cNvSpPr>
          <p:nvPr/>
        </p:nvSpPr>
        <p:spPr bwMode="auto">
          <a:xfrm>
            <a:off x="7048500" y="3251200"/>
            <a:ext cx="307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v</a:t>
            </a:r>
          </a:p>
        </p:txBody>
      </p:sp>
      <p:sp>
        <p:nvSpPr>
          <p:cNvPr id="31806" name="Rectangle 74"/>
          <p:cNvSpPr>
            <a:spLocks noChangeArrowheads="1"/>
          </p:cNvSpPr>
          <p:nvPr/>
        </p:nvSpPr>
        <p:spPr bwMode="auto">
          <a:xfrm>
            <a:off x="7169150" y="32512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31807" name="Rectangle 75"/>
          <p:cNvSpPr>
            <a:spLocks noChangeArrowheads="1"/>
          </p:cNvSpPr>
          <p:nvPr/>
        </p:nvSpPr>
        <p:spPr bwMode="auto">
          <a:xfrm>
            <a:off x="7292975" y="32512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31808" name="Rectangle 76"/>
          <p:cNvSpPr>
            <a:spLocks noChangeArrowheads="1"/>
          </p:cNvSpPr>
          <p:nvPr/>
        </p:nvSpPr>
        <p:spPr bwMode="auto">
          <a:xfrm>
            <a:off x="7392988" y="325120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u</a:t>
            </a:r>
          </a:p>
        </p:txBody>
      </p:sp>
      <p:sp>
        <p:nvSpPr>
          <p:cNvPr id="31809" name="Rectangle 77"/>
          <p:cNvSpPr>
            <a:spLocks noChangeArrowheads="1"/>
          </p:cNvSpPr>
          <p:nvPr/>
        </p:nvSpPr>
        <p:spPr bwMode="auto">
          <a:xfrm>
            <a:off x="7515225" y="3251200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grpSp>
        <p:nvGrpSpPr>
          <p:cNvPr id="31810" name="Group 78"/>
          <p:cNvGrpSpPr>
            <a:grpSpLocks/>
          </p:cNvGrpSpPr>
          <p:nvPr/>
        </p:nvGrpSpPr>
        <p:grpSpPr bwMode="auto">
          <a:xfrm>
            <a:off x="3255963" y="2733675"/>
            <a:ext cx="1587" cy="2832100"/>
            <a:chOff x="2051" y="1722"/>
            <a:chExt cx="1" cy="1784"/>
          </a:xfrm>
        </p:grpSpPr>
        <p:sp>
          <p:nvSpPr>
            <p:cNvPr id="31888" name="Freeform 79"/>
            <p:cNvSpPr>
              <a:spLocks/>
            </p:cNvSpPr>
            <p:nvPr/>
          </p:nvSpPr>
          <p:spPr bwMode="auto">
            <a:xfrm>
              <a:off x="2051" y="3431"/>
              <a:ext cx="1" cy="75"/>
            </a:xfrm>
            <a:custGeom>
              <a:avLst/>
              <a:gdLst>
                <a:gd name="T0" fmla="*/ 0 w 1"/>
                <a:gd name="T1" fmla="*/ 74 h 75"/>
                <a:gd name="T2" fmla="*/ 0 w 1"/>
                <a:gd name="T3" fmla="*/ 0 h 75"/>
                <a:gd name="T4" fmla="*/ 0 w 1"/>
                <a:gd name="T5" fmla="*/ 74 h 75"/>
                <a:gd name="T6" fmla="*/ 0 60000 65536"/>
                <a:gd name="T7" fmla="*/ 0 60000 65536"/>
                <a:gd name="T8" fmla="*/ 0 60000 65536"/>
                <a:gd name="T9" fmla="*/ 0 w 1"/>
                <a:gd name="T10" fmla="*/ 0 h 75"/>
                <a:gd name="T11" fmla="*/ 1 w 1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5">
                  <a:moveTo>
                    <a:pt x="0" y="74"/>
                  </a:moveTo>
                  <a:lnTo>
                    <a:pt x="0" y="0"/>
                  </a:lnTo>
                  <a:lnTo>
                    <a:pt x="0" y="7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9" name="Line 80"/>
            <p:cNvSpPr>
              <a:spLocks noChangeShapeType="1"/>
            </p:cNvSpPr>
            <p:nvPr/>
          </p:nvSpPr>
          <p:spPr bwMode="auto">
            <a:xfrm flipV="1">
              <a:off x="2051" y="3284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0" name="Line 81"/>
            <p:cNvSpPr>
              <a:spLocks noChangeShapeType="1"/>
            </p:cNvSpPr>
            <p:nvPr/>
          </p:nvSpPr>
          <p:spPr bwMode="auto">
            <a:xfrm flipV="1">
              <a:off x="2051" y="3136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Line 82"/>
            <p:cNvSpPr>
              <a:spLocks noChangeShapeType="1"/>
            </p:cNvSpPr>
            <p:nvPr/>
          </p:nvSpPr>
          <p:spPr bwMode="auto">
            <a:xfrm flipV="1">
              <a:off x="2051" y="2988"/>
              <a:ext cx="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2" name="Line 83"/>
            <p:cNvSpPr>
              <a:spLocks noChangeShapeType="1"/>
            </p:cNvSpPr>
            <p:nvPr/>
          </p:nvSpPr>
          <p:spPr bwMode="auto">
            <a:xfrm flipV="1">
              <a:off x="2051" y="2842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Line 84"/>
            <p:cNvSpPr>
              <a:spLocks noChangeShapeType="1"/>
            </p:cNvSpPr>
            <p:nvPr/>
          </p:nvSpPr>
          <p:spPr bwMode="auto">
            <a:xfrm flipV="1">
              <a:off x="2051" y="2694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4" name="Line 85"/>
            <p:cNvSpPr>
              <a:spLocks noChangeShapeType="1"/>
            </p:cNvSpPr>
            <p:nvPr/>
          </p:nvSpPr>
          <p:spPr bwMode="auto">
            <a:xfrm flipV="1">
              <a:off x="2051" y="2546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5" name="Line 86"/>
            <p:cNvSpPr>
              <a:spLocks noChangeShapeType="1"/>
            </p:cNvSpPr>
            <p:nvPr/>
          </p:nvSpPr>
          <p:spPr bwMode="auto">
            <a:xfrm flipV="1">
              <a:off x="2051" y="2398"/>
              <a:ext cx="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Line 87"/>
            <p:cNvSpPr>
              <a:spLocks noChangeShapeType="1"/>
            </p:cNvSpPr>
            <p:nvPr/>
          </p:nvSpPr>
          <p:spPr bwMode="auto">
            <a:xfrm flipV="1">
              <a:off x="2051" y="2251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Line 88"/>
            <p:cNvSpPr>
              <a:spLocks noChangeShapeType="1"/>
            </p:cNvSpPr>
            <p:nvPr/>
          </p:nvSpPr>
          <p:spPr bwMode="auto">
            <a:xfrm flipV="1">
              <a:off x="2051" y="210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Line 89"/>
            <p:cNvSpPr>
              <a:spLocks noChangeShapeType="1"/>
            </p:cNvSpPr>
            <p:nvPr/>
          </p:nvSpPr>
          <p:spPr bwMode="auto">
            <a:xfrm flipV="1">
              <a:off x="2051" y="1955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Line 90"/>
            <p:cNvSpPr>
              <a:spLocks noChangeShapeType="1"/>
            </p:cNvSpPr>
            <p:nvPr/>
          </p:nvSpPr>
          <p:spPr bwMode="auto">
            <a:xfrm flipV="1">
              <a:off x="2051" y="1807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Line 91"/>
            <p:cNvSpPr>
              <a:spLocks noChangeShapeType="1"/>
            </p:cNvSpPr>
            <p:nvPr/>
          </p:nvSpPr>
          <p:spPr bwMode="auto">
            <a:xfrm flipV="1">
              <a:off x="2051" y="1722"/>
              <a:ext cx="0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811" name="Group 92"/>
          <p:cNvGrpSpPr>
            <a:grpSpLocks/>
          </p:cNvGrpSpPr>
          <p:nvPr/>
        </p:nvGrpSpPr>
        <p:grpSpPr bwMode="auto">
          <a:xfrm>
            <a:off x="2073275" y="2714625"/>
            <a:ext cx="3355975" cy="9525"/>
            <a:chOff x="1306" y="1710"/>
            <a:chExt cx="2114" cy="6"/>
          </a:xfrm>
        </p:grpSpPr>
        <p:sp>
          <p:nvSpPr>
            <p:cNvPr id="31876" name="Freeform 93"/>
            <p:cNvSpPr>
              <a:spLocks/>
            </p:cNvSpPr>
            <p:nvPr/>
          </p:nvSpPr>
          <p:spPr bwMode="auto">
            <a:xfrm>
              <a:off x="1306" y="1710"/>
              <a:ext cx="80" cy="1"/>
            </a:xfrm>
            <a:custGeom>
              <a:avLst/>
              <a:gdLst>
                <a:gd name="T0" fmla="*/ 0 w 80"/>
                <a:gd name="T1" fmla="*/ 0 h 1"/>
                <a:gd name="T2" fmla="*/ 79 w 80"/>
                <a:gd name="T3" fmla="*/ 0 h 1"/>
                <a:gd name="T4" fmla="*/ 0 w 80"/>
                <a:gd name="T5" fmla="*/ 0 h 1"/>
                <a:gd name="T6" fmla="*/ 0 60000 65536"/>
                <a:gd name="T7" fmla="*/ 0 60000 65536"/>
                <a:gd name="T8" fmla="*/ 0 60000 65536"/>
                <a:gd name="T9" fmla="*/ 0 w 80"/>
                <a:gd name="T10" fmla="*/ 0 h 1"/>
                <a:gd name="T11" fmla="*/ 80 w 8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">
                  <a:moveTo>
                    <a:pt x="0" y="0"/>
                  </a:moveTo>
                  <a:lnTo>
                    <a:pt x="7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Line 94"/>
            <p:cNvSpPr>
              <a:spLocks noChangeShapeType="1"/>
            </p:cNvSpPr>
            <p:nvPr/>
          </p:nvSpPr>
          <p:spPr bwMode="auto">
            <a:xfrm>
              <a:off x="1458" y="1716"/>
              <a:ext cx="1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Line 95"/>
            <p:cNvSpPr>
              <a:spLocks noChangeShapeType="1"/>
            </p:cNvSpPr>
            <p:nvPr/>
          </p:nvSpPr>
          <p:spPr bwMode="auto">
            <a:xfrm>
              <a:off x="1643" y="1716"/>
              <a:ext cx="1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Line 96"/>
            <p:cNvSpPr>
              <a:spLocks noChangeShapeType="1"/>
            </p:cNvSpPr>
            <p:nvPr/>
          </p:nvSpPr>
          <p:spPr bwMode="auto">
            <a:xfrm>
              <a:off x="1828" y="1716"/>
              <a:ext cx="1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Line 97"/>
            <p:cNvSpPr>
              <a:spLocks noChangeShapeType="1"/>
            </p:cNvSpPr>
            <p:nvPr/>
          </p:nvSpPr>
          <p:spPr bwMode="auto">
            <a:xfrm>
              <a:off x="2015" y="1716"/>
              <a:ext cx="1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Line 98"/>
            <p:cNvSpPr>
              <a:spLocks noChangeShapeType="1"/>
            </p:cNvSpPr>
            <p:nvPr/>
          </p:nvSpPr>
          <p:spPr bwMode="auto">
            <a:xfrm>
              <a:off x="2200" y="1716"/>
              <a:ext cx="1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2" name="Line 99"/>
            <p:cNvSpPr>
              <a:spLocks noChangeShapeType="1"/>
            </p:cNvSpPr>
            <p:nvPr/>
          </p:nvSpPr>
          <p:spPr bwMode="auto">
            <a:xfrm>
              <a:off x="2386" y="1716"/>
              <a:ext cx="1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3" name="Line 100"/>
            <p:cNvSpPr>
              <a:spLocks noChangeShapeType="1"/>
            </p:cNvSpPr>
            <p:nvPr/>
          </p:nvSpPr>
          <p:spPr bwMode="auto">
            <a:xfrm>
              <a:off x="2573" y="1716"/>
              <a:ext cx="1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Line 101"/>
            <p:cNvSpPr>
              <a:spLocks noChangeShapeType="1"/>
            </p:cNvSpPr>
            <p:nvPr/>
          </p:nvSpPr>
          <p:spPr bwMode="auto">
            <a:xfrm>
              <a:off x="2760" y="1716"/>
              <a:ext cx="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Line 102"/>
            <p:cNvSpPr>
              <a:spLocks noChangeShapeType="1"/>
            </p:cNvSpPr>
            <p:nvPr/>
          </p:nvSpPr>
          <p:spPr bwMode="auto">
            <a:xfrm>
              <a:off x="2943" y="1716"/>
              <a:ext cx="1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6" name="Line 103"/>
            <p:cNvSpPr>
              <a:spLocks noChangeShapeType="1"/>
            </p:cNvSpPr>
            <p:nvPr/>
          </p:nvSpPr>
          <p:spPr bwMode="auto">
            <a:xfrm>
              <a:off x="3130" y="1716"/>
              <a:ext cx="1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7" name="Line 104"/>
            <p:cNvSpPr>
              <a:spLocks noChangeShapeType="1"/>
            </p:cNvSpPr>
            <p:nvPr/>
          </p:nvSpPr>
          <p:spPr bwMode="auto">
            <a:xfrm>
              <a:off x="3316" y="1716"/>
              <a:ext cx="1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812" name="Group 105"/>
          <p:cNvGrpSpPr>
            <a:grpSpLocks/>
          </p:cNvGrpSpPr>
          <p:nvPr/>
        </p:nvGrpSpPr>
        <p:grpSpPr bwMode="auto">
          <a:xfrm>
            <a:off x="5557838" y="2713038"/>
            <a:ext cx="82550" cy="2852737"/>
            <a:chOff x="3501" y="1709"/>
            <a:chExt cx="52" cy="1797"/>
          </a:xfrm>
        </p:grpSpPr>
        <p:sp>
          <p:nvSpPr>
            <p:cNvPr id="31862" name="Freeform 106"/>
            <p:cNvSpPr>
              <a:spLocks/>
            </p:cNvSpPr>
            <p:nvPr/>
          </p:nvSpPr>
          <p:spPr bwMode="auto">
            <a:xfrm>
              <a:off x="3552" y="3431"/>
              <a:ext cx="1" cy="75"/>
            </a:xfrm>
            <a:custGeom>
              <a:avLst/>
              <a:gdLst>
                <a:gd name="T0" fmla="*/ 0 w 1"/>
                <a:gd name="T1" fmla="*/ 74 h 75"/>
                <a:gd name="T2" fmla="*/ 0 w 1"/>
                <a:gd name="T3" fmla="*/ 0 h 75"/>
                <a:gd name="T4" fmla="*/ 0 w 1"/>
                <a:gd name="T5" fmla="*/ 74 h 75"/>
                <a:gd name="T6" fmla="*/ 0 60000 65536"/>
                <a:gd name="T7" fmla="*/ 0 60000 65536"/>
                <a:gd name="T8" fmla="*/ 0 60000 65536"/>
                <a:gd name="T9" fmla="*/ 0 w 1"/>
                <a:gd name="T10" fmla="*/ 0 h 75"/>
                <a:gd name="T11" fmla="*/ 1 w 1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5">
                  <a:moveTo>
                    <a:pt x="0" y="74"/>
                  </a:moveTo>
                  <a:lnTo>
                    <a:pt x="0" y="0"/>
                  </a:lnTo>
                  <a:lnTo>
                    <a:pt x="0" y="7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Line 107"/>
            <p:cNvSpPr>
              <a:spLocks noChangeShapeType="1"/>
            </p:cNvSpPr>
            <p:nvPr/>
          </p:nvSpPr>
          <p:spPr bwMode="auto">
            <a:xfrm flipV="1">
              <a:off x="3552" y="3284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Line 108"/>
            <p:cNvSpPr>
              <a:spLocks noChangeShapeType="1"/>
            </p:cNvSpPr>
            <p:nvPr/>
          </p:nvSpPr>
          <p:spPr bwMode="auto">
            <a:xfrm flipV="1">
              <a:off x="3552" y="3136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Line 109"/>
            <p:cNvSpPr>
              <a:spLocks noChangeShapeType="1"/>
            </p:cNvSpPr>
            <p:nvPr/>
          </p:nvSpPr>
          <p:spPr bwMode="auto">
            <a:xfrm flipV="1">
              <a:off x="3552" y="2988"/>
              <a:ext cx="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Line 110"/>
            <p:cNvSpPr>
              <a:spLocks noChangeShapeType="1"/>
            </p:cNvSpPr>
            <p:nvPr/>
          </p:nvSpPr>
          <p:spPr bwMode="auto">
            <a:xfrm flipV="1">
              <a:off x="3552" y="2842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Line 111"/>
            <p:cNvSpPr>
              <a:spLocks noChangeShapeType="1"/>
            </p:cNvSpPr>
            <p:nvPr/>
          </p:nvSpPr>
          <p:spPr bwMode="auto">
            <a:xfrm flipV="1">
              <a:off x="3552" y="2694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Line 112"/>
            <p:cNvSpPr>
              <a:spLocks noChangeShapeType="1"/>
            </p:cNvSpPr>
            <p:nvPr/>
          </p:nvSpPr>
          <p:spPr bwMode="auto">
            <a:xfrm flipV="1">
              <a:off x="3552" y="2546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Line 113"/>
            <p:cNvSpPr>
              <a:spLocks noChangeShapeType="1"/>
            </p:cNvSpPr>
            <p:nvPr/>
          </p:nvSpPr>
          <p:spPr bwMode="auto">
            <a:xfrm flipV="1">
              <a:off x="3552" y="2398"/>
              <a:ext cx="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Line 114"/>
            <p:cNvSpPr>
              <a:spLocks noChangeShapeType="1"/>
            </p:cNvSpPr>
            <p:nvPr/>
          </p:nvSpPr>
          <p:spPr bwMode="auto">
            <a:xfrm flipV="1">
              <a:off x="3552" y="2251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Line 115"/>
            <p:cNvSpPr>
              <a:spLocks noChangeShapeType="1"/>
            </p:cNvSpPr>
            <p:nvPr/>
          </p:nvSpPr>
          <p:spPr bwMode="auto">
            <a:xfrm flipV="1">
              <a:off x="3552" y="210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Line 116"/>
            <p:cNvSpPr>
              <a:spLocks noChangeShapeType="1"/>
            </p:cNvSpPr>
            <p:nvPr/>
          </p:nvSpPr>
          <p:spPr bwMode="auto">
            <a:xfrm flipV="1">
              <a:off x="3552" y="1955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Line 117"/>
            <p:cNvSpPr>
              <a:spLocks noChangeShapeType="1"/>
            </p:cNvSpPr>
            <p:nvPr/>
          </p:nvSpPr>
          <p:spPr bwMode="auto">
            <a:xfrm flipV="1">
              <a:off x="3552" y="1807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Line 118"/>
            <p:cNvSpPr>
              <a:spLocks noChangeShapeType="1"/>
            </p:cNvSpPr>
            <p:nvPr/>
          </p:nvSpPr>
          <p:spPr bwMode="auto">
            <a:xfrm flipV="1">
              <a:off x="3552" y="1709"/>
              <a:ext cx="0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Line 119"/>
            <p:cNvSpPr>
              <a:spLocks noChangeShapeType="1"/>
            </p:cNvSpPr>
            <p:nvPr/>
          </p:nvSpPr>
          <p:spPr bwMode="auto">
            <a:xfrm>
              <a:off x="3501" y="1716"/>
              <a:ext cx="4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813" name="Line 120"/>
          <p:cNvSpPr>
            <a:spLocks noChangeShapeType="1"/>
          </p:cNvSpPr>
          <p:nvPr/>
        </p:nvSpPr>
        <p:spPr bwMode="auto">
          <a:xfrm>
            <a:off x="2314575" y="1785938"/>
            <a:ext cx="165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4" name="Line 121"/>
          <p:cNvSpPr>
            <a:spLocks noChangeShapeType="1"/>
          </p:cNvSpPr>
          <p:nvPr/>
        </p:nvSpPr>
        <p:spPr bwMode="auto">
          <a:xfrm>
            <a:off x="2608263" y="1785938"/>
            <a:ext cx="161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5" name="Line 122"/>
          <p:cNvSpPr>
            <a:spLocks noChangeShapeType="1"/>
          </p:cNvSpPr>
          <p:nvPr/>
        </p:nvSpPr>
        <p:spPr bwMode="auto">
          <a:xfrm>
            <a:off x="2901950" y="1785938"/>
            <a:ext cx="161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6" name="Line 123"/>
          <p:cNvSpPr>
            <a:spLocks noChangeShapeType="1"/>
          </p:cNvSpPr>
          <p:nvPr/>
        </p:nvSpPr>
        <p:spPr bwMode="auto">
          <a:xfrm>
            <a:off x="3198813" y="1785938"/>
            <a:ext cx="165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7" name="Line 124"/>
          <p:cNvSpPr>
            <a:spLocks noChangeShapeType="1"/>
          </p:cNvSpPr>
          <p:nvPr/>
        </p:nvSpPr>
        <p:spPr bwMode="auto">
          <a:xfrm>
            <a:off x="3492500" y="1785938"/>
            <a:ext cx="166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8" name="Line 125"/>
          <p:cNvSpPr>
            <a:spLocks noChangeShapeType="1"/>
          </p:cNvSpPr>
          <p:nvPr/>
        </p:nvSpPr>
        <p:spPr bwMode="auto">
          <a:xfrm>
            <a:off x="3787775" y="1785938"/>
            <a:ext cx="168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9" name="Line 126"/>
          <p:cNvSpPr>
            <a:spLocks noChangeShapeType="1"/>
          </p:cNvSpPr>
          <p:nvPr/>
        </p:nvSpPr>
        <p:spPr bwMode="auto">
          <a:xfrm>
            <a:off x="4084638" y="1785938"/>
            <a:ext cx="161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20" name="Group 127"/>
          <p:cNvGrpSpPr>
            <a:grpSpLocks/>
          </p:cNvGrpSpPr>
          <p:nvPr/>
        </p:nvGrpSpPr>
        <p:grpSpPr bwMode="auto">
          <a:xfrm>
            <a:off x="4381500" y="1774825"/>
            <a:ext cx="58738" cy="3790950"/>
            <a:chOff x="2760" y="1118"/>
            <a:chExt cx="37" cy="2388"/>
          </a:xfrm>
        </p:grpSpPr>
        <p:sp>
          <p:nvSpPr>
            <p:cNvPr id="31844" name="Freeform 128"/>
            <p:cNvSpPr>
              <a:spLocks/>
            </p:cNvSpPr>
            <p:nvPr/>
          </p:nvSpPr>
          <p:spPr bwMode="auto">
            <a:xfrm>
              <a:off x="2796" y="3431"/>
              <a:ext cx="1" cy="75"/>
            </a:xfrm>
            <a:custGeom>
              <a:avLst/>
              <a:gdLst>
                <a:gd name="T0" fmla="*/ 0 w 1"/>
                <a:gd name="T1" fmla="*/ 74 h 75"/>
                <a:gd name="T2" fmla="*/ 0 w 1"/>
                <a:gd name="T3" fmla="*/ 0 h 75"/>
                <a:gd name="T4" fmla="*/ 0 w 1"/>
                <a:gd name="T5" fmla="*/ 74 h 75"/>
                <a:gd name="T6" fmla="*/ 0 60000 65536"/>
                <a:gd name="T7" fmla="*/ 0 60000 65536"/>
                <a:gd name="T8" fmla="*/ 0 60000 65536"/>
                <a:gd name="T9" fmla="*/ 0 w 1"/>
                <a:gd name="T10" fmla="*/ 0 h 75"/>
                <a:gd name="T11" fmla="*/ 1 w 1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5">
                  <a:moveTo>
                    <a:pt x="0" y="74"/>
                  </a:moveTo>
                  <a:lnTo>
                    <a:pt x="0" y="0"/>
                  </a:lnTo>
                  <a:lnTo>
                    <a:pt x="0" y="7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Line 129"/>
            <p:cNvSpPr>
              <a:spLocks noChangeShapeType="1"/>
            </p:cNvSpPr>
            <p:nvPr/>
          </p:nvSpPr>
          <p:spPr bwMode="auto">
            <a:xfrm flipV="1">
              <a:off x="2796" y="3284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Line 130"/>
            <p:cNvSpPr>
              <a:spLocks noChangeShapeType="1"/>
            </p:cNvSpPr>
            <p:nvPr/>
          </p:nvSpPr>
          <p:spPr bwMode="auto">
            <a:xfrm flipV="1">
              <a:off x="2796" y="3136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Line 131"/>
            <p:cNvSpPr>
              <a:spLocks noChangeShapeType="1"/>
            </p:cNvSpPr>
            <p:nvPr/>
          </p:nvSpPr>
          <p:spPr bwMode="auto">
            <a:xfrm flipV="1">
              <a:off x="2796" y="2988"/>
              <a:ext cx="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Line 132"/>
            <p:cNvSpPr>
              <a:spLocks noChangeShapeType="1"/>
            </p:cNvSpPr>
            <p:nvPr/>
          </p:nvSpPr>
          <p:spPr bwMode="auto">
            <a:xfrm flipV="1">
              <a:off x="2796" y="2842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Line 133"/>
            <p:cNvSpPr>
              <a:spLocks noChangeShapeType="1"/>
            </p:cNvSpPr>
            <p:nvPr/>
          </p:nvSpPr>
          <p:spPr bwMode="auto">
            <a:xfrm flipV="1">
              <a:off x="2796" y="2694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Line 134"/>
            <p:cNvSpPr>
              <a:spLocks noChangeShapeType="1"/>
            </p:cNvSpPr>
            <p:nvPr/>
          </p:nvSpPr>
          <p:spPr bwMode="auto">
            <a:xfrm flipV="1">
              <a:off x="2796" y="2546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Line 135"/>
            <p:cNvSpPr>
              <a:spLocks noChangeShapeType="1"/>
            </p:cNvSpPr>
            <p:nvPr/>
          </p:nvSpPr>
          <p:spPr bwMode="auto">
            <a:xfrm flipV="1">
              <a:off x="2796" y="2398"/>
              <a:ext cx="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Line 136"/>
            <p:cNvSpPr>
              <a:spLocks noChangeShapeType="1"/>
            </p:cNvSpPr>
            <p:nvPr/>
          </p:nvSpPr>
          <p:spPr bwMode="auto">
            <a:xfrm flipV="1">
              <a:off x="2796" y="2251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Line 137"/>
            <p:cNvSpPr>
              <a:spLocks noChangeShapeType="1"/>
            </p:cNvSpPr>
            <p:nvPr/>
          </p:nvSpPr>
          <p:spPr bwMode="auto">
            <a:xfrm flipV="1">
              <a:off x="2796" y="210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Line 138"/>
            <p:cNvSpPr>
              <a:spLocks noChangeShapeType="1"/>
            </p:cNvSpPr>
            <p:nvPr/>
          </p:nvSpPr>
          <p:spPr bwMode="auto">
            <a:xfrm flipV="1">
              <a:off x="2796" y="1955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Line 139"/>
            <p:cNvSpPr>
              <a:spLocks noChangeShapeType="1"/>
            </p:cNvSpPr>
            <p:nvPr/>
          </p:nvSpPr>
          <p:spPr bwMode="auto">
            <a:xfrm flipV="1">
              <a:off x="2796" y="1807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Line 140"/>
            <p:cNvSpPr>
              <a:spLocks noChangeShapeType="1"/>
            </p:cNvSpPr>
            <p:nvPr/>
          </p:nvSpPr>
          <p:spPr bwMode="auto">
            <a:xfrm flipV="1">
              <a:off x="2796" y="1661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Line 141"/>
            <p:cNvSpPr>
              <a:spLocks noChangeShapeType="1"/>
            </p:cNvSpPr>
            <p:nvPr/>
          </p:nvSpPr>
          <p:spPr bwMode="auto">
            <a:xfrm flipV="1">
              <a:off x="2796" y="1513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Line 142"/>
            <p:cNvSpPr>
              <a:spLocks noChangeShapeType="1"/>
            </p:cNvSpPr>
            <p:nvPr/>
          </p:nvSpPr>
          <p:spPr bwMode="auto">
            <a:xfrm flipV="1">
              <a:off x="2796" y="1365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Line 143"/>
            <p:cNvSpPr>
              <a:spLocks noChangeShapeType="1"/>
            </p:cNvSpPr>
            <p:nvPr/>
          </p:nvSpPr>
          <p:spPr bwMode="auto">
            <a:xfrm flipV="1">
              <a:off x="2796" y="1218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Line 144"/>
            <p:cNvSpPr>
              <a:spLocks noChangeShapeType="1"/>
            </p:cNvSpPr>
            <p:nvPr/>
          </p:nvSpPr>
          <p:spPr bwMode="auto">
            <a:xfrm flipV="1">
              <a:off x="2796" y="1118"/>
              <a:ext cx="0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Line 145"/>
            <p:cNvSpPr>
              <a:spLocks noChangeShapeType="1"/>
            </p:cNvSpPr>
            <p:nvPr/>
          </p:nvSpPr>
          <p:spPr bwMode="auto">
            <a:xfrm>
              <a:off x="2760" y="1125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821" name="Rectangle 146"/>
          <p:cNvSpPr>
            <a:spLocks noChangeArrowheads="1"/>
          </p:cNvSpPr>
          <p:nvPr/>
        </p:nvSpPr>
        <p:spPr bwMode="auto">
          <a:xfrm>
            <a:off x="6332538" y="3544888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31822" name="Rectangle 147"/>
          <p:cNvSpPr>
            <a:spLocks noChangeArrowheads="1"/>
          </p:cNvSpPr>
          <p:nvPr/>
        </p:nvSpPr>
        <p:spPr bwMode="auto">
          <a:xfrm>
            <a:off x="6508750" y="354488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1823" name="Rectangle 148"/>
          <p:cNvSpPr>
            <a:spLocks noChangeArrowheads="1"/>
          </p:cNvSpPr>
          <p:nvPr/>
        </p:nvSpPr>
        <p:spPr bwMode="auto">
          <a:xfrm>
            <a:off x="6581775" y="3544888"/>
            <a:ext cx="3286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31824" name="Rectangle 149"/>
          <p:cNvSpPr>
            <a:spLocks noChangeArrowheads="1"/>
          </p:cNvSpPr>
          <p:nvPr/>
        </p:nvSpPr>
        <p:spPr bwMode="auto">
          <a:xfrm>
            <a:off x="6705600" y="354488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1825" name="Rectangle 150"/>
          <p:cNvSpPr>
            <a:spLocks noChangeArrowheads="1"/>
          </p:cNvSpPr>
          <p:nvPr/>
        </p:nvSpPr>
        <p:spPr bwMode="auto">
          <a:xfrm>
            <a:off x="6778625" y="3544888"/>
            <a:ext cx="322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31826" name="Rectangle 151"/>
          <p:cNvSpPr>
            <a:spLocks noChangeArrowheads="1"/>
          </p:cNvSpPr>
          <p:nvPr/>
        </p:nvSpPr>
        <p:spPr bwMode="auto">
          <a:xfrm>
            <a:off x="6902450" y="3544888"/>
            <a:ext cx="392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0</a:t>
            </a:r>
          </a:p>
        </p:txBody>
      </p:sp>
      <p:sp>
        <p:nvSpPr>
          <p:cNvPr id="31827" name="Rectangle 152"/>
          <p:cNvSpPr>
            <a:spLocks noChangeArrowheads="1"/>
          </p:cNvSpPr>
          <p:nvPr/>
        </p:nvSpPr>
        <p:spPr bwMode="auto">
          <a:xfrm>
            <a:off x="7023100" y="3544888"/>
            <a:ext cx="392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0</a:t>
            </a:r>
          </a:p>
        </p:txBody>
      </p:sp>
      <p:sp>
        <p:nvSpPr>
          <p:cNvPr id="31828" name="Rectangle 153"/>
          <p:cNvSpPr>
            <a:spLocks noChangeArrowheads="1"/>
          </p:cNvSpPr>
          <p:nvPr/>
        </p:nvSpPr>
        <p:spPr bwMode="auto">
          <a:xfrm>
            <a:off x="7148513" y="3544888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Q</a:t>
            </a:r>
          </a:p>
        </p:txBody>
      </p:sp>
      <p:sp>
        <p:nvSpPr>
          <p:cNvPr id="31829" name="Rectangle 154"/>
          <p:cNvSpPr>
            <a:spLocks noChangeArrowheads="1"/>
          </p:cNvSpPr>
          <p:nvPr/>
        </p:nvSpPr>
        <p:spPr bwMode="auto">
          <a:xfrm>
            <a:off x="7494588" y="3544888"/>
            <a:ext cx="265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31830" name="Rectangle 155"/>
          <p:cNvSpPr>
            <a:spLocks noChangeArrowheads="1"/>
          </p:cNvSpPr>
          <p:nvPr/>
        </p:nvSpPr>
        <p:spPr bwMode="auto">
          <a:xfrm>
            <a:off x="7469188" y="354488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1831" name="Rectangle 156"/>
          <p:cNvSpPr>
            <a:spLocks noChangeArrowheads="1"/>
          </p:cNvSpPr>
          <p:nvPr/>
        </p:nvSpPr>
        <p:spPr bwMode="auto">
          <a:xfrm>
            <a:off x="7542213" y="3544888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31832" name="Rectangle 157"/>
          <p:cNvSpPr>
            <a:spLocks noChangeArrowheads="1"/>
          </p:cNvSpPr>
          <p:nvPr/>
        </p:nvSpPr>
        <p:spPr bwMode="auto">
          <a:xfrm>
            <a:off x="7615238" y="3544888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31833" name="Rectangle 158"/>
          <p:cNvSpPr>
            <a:spLocks noChangeArrowheads="1"/>
          </p:cNvSpPr>
          <p:nvPr/>
        </p:nvSpPr>
        <p:spPr bwMode="auto">
          <a:xfrm>
            <a:off x="7735888" y="3544888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5</a:t>
            </a:r>
          </a:p>
        </p:txBody>
      </p:sp>
      <p:sp>
        <p:nvSpPr>
          <p:cNvPr id="31834" name="Rectangle 159"/>
          <p:cNvSpPr>
            <a:spLocks noChangeArrowheads="1"/>
          </p:cNvSpPr>
          <p:nvPr/>
        </p:nvSpPr>
        <p:spPr bwMode="auto">
          <a:xfrm>
            <a:off x="7859713" y="3544888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Q</a:t>
            </a:r>
          </a:p>
        </p:txBody>
      </p:sp>
      <p:sp>
        <p:nvSpPr>
          <p:cNvPr id="31835" name="Rectangle 160"/>
          <p:cNvSpPr>
            <a:spLocks noChangeArrowheads="1"/>
          </p:cNvSpPr>
          <p:nvPr/>
        </p:nvSpPr>
        <p:spPr bwMode="auto">
          <a:xfrm>
            <a:off x="8008938" y="3490913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2</a:t>
            </a:r>
          </a:p>
        </p:txBody>
      </p:sp>
      <p:sp>
        <p:nvSpPr>
          <p:cNvPr id="31836" name="Freeform 161"/>
          <p:cNvSpPr>
            <a:spLocks/>
          </p:cNvSpPr>
          <p:nvPr/>
        </p:nvSpPr>
        <p:spPr bwMode="auto">
          <a:xfrm>
            <a:off x="1965325" y="5454650"/>
            <a:ext cx="92075" cy="155575"/>
          </a:xfrm>
          <a:custGeom>
            <a:avLst/>
            <a:gdLst>
              <a:gd name="T0" fmla="*/ 2147483647 w 58"/>
              <a:gd name="T1" fmla="*/ 2147483647 h 98"/>
              <a:gd name="T2" fmla="*/ 2147483647 w 58"/>
              <a:gd name="T3" fmla="*/ 0 h 98"/>
              <a:gd name="T4" fmla="*/ 0 w 58"/>
              <a:gd name="T5" fmla="*/ 0 h 98"/>
              <a:gd name="T6" fmla="*/ 0 w 58"/>
              <a:gd name="T7" fmla="*/ 2147483647 h 98"/>
              <a:gd name="T8" fmla="*/ 2147483647 w 58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98"/>
              <a:gd name="T17" fmla="*/ 58 w 58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98">
                <a:moveTo>
                  <a:pt x="57" y="97"/>
                </a:moveTo>
                <a:lnTo>
                  <a:pt x="57" y="0"/>
                </a:lnTo>
                <a:lnTo>
                  <a:pt x="0" y="0"/>
                </a:lnTo>
                <a:lnTo>
                  <a:pt x="0" y="97"/>
                </a:lnTo>
                <a:lnTo>
                  <a:pt x="57" y="97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7" name="Freeform 162"/>
          <p:cNvSpPr>
            <a:spLocks/>
          </p:cNvSpPr>
          <p:nvPr/>
        </p:nvSpPr>
        <p:spPr bwMode="auto">
          <a:xfrm>
            <a:off x="2009775" y="5573713"/>
            <a:ext cx="198438" cy="55562"/>
          </a:xfrm>
          <a:custGeom>
            <a:avLst/>
            <a:gdLst>
              <a:gd name="T0" fmla="*/ 2147483647 w 125"/>
              <a:gd name="T1" fmla="*/ 2147483647 h 35"/>
              <a:gd name="T2" fmla="*/ 2147483647 w 125"/>
              <a:gd name="T3" fmla="*/ 0 h 35"/>
              <a:gd name="T4" fmla="*/ 0 w 125"/>
              <a:gd name="T5" fmla="*/ 0 h 35"/>
              <a:gd name="T6" fmla="*/ 0 w 125"/>
              <a:gd name="T7" fmla="*/ 2147483647 h 35"/>
              <a:gd name="T8" fmla="*/ 2147483647 w 125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"/>
              <a:gd name="T16" fmla="*/ 0 h 35"/>
              <a:gd name="T17" fmla="*/ 125 w 125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" h="35">
                <a:moveTo>
                  <a:pt x="124" y="34"/>
                </a:moveTo>
                <a:lnTo>
                  <a:pt x="124" y="0"/>
                </a:lnTo>
                <a:lnTo>
                  <a:pt x="0" y="0"/>
                </a:lnTo>
                <a:lnTo>
                  <a:pt x="0" y="34"/>
                </a:lnTo>
                <a:lnTo>
                  <a:pt x="124" y="34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8" name="Freeform 163"/>
          <p:cNvSpPr>
            <a:spLocks/>
          </p:cNvSpPr>
          <p:nvPr/>
        </p:nvSpPr>
        <p:spPr bwMode="auto">
          <a:xfrm>
            <a:off x="6756400" y="5573713"/>
            <a:ext cx="196850" cy="55562"/>
          </a:xfrm>
          <a:custGeom>
            <a:avLst/>
            <a:gdLst>
              <a:gd name="T0" fmla="*/ 2147483647 w 124"/>
              <a:gd name="T1" fmla="*/ 2147483647 h 35"/>
              <a:gd name="T2" fmla="*/ 2147483647 w 124"/>
              <a:gd name="T3" fmla="*/ 0 h 35"/>
              <a:gd name="T4" fmla="*/ 0 w 124"/>
              <a:gd name="T5" fmla="*/ 0 h 35"/>
              <a:gd name="T6" fmla="*/ 0 w 124"/>
              <a:gd name="T7" fmla="*/ 2147483647 h 35"/>
              <a:gd name="T8" fmla="*/ 2147483647 w 124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35"/>
              <a:gd name="T17" fmla="*/ 124 w 124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35">
                <a:moveTo>
                  <a:pt x="123" y="34"/>
                </a:moveTo>
                <a:lnTo>
                  <a:pt x="123" y="0"/>
                </a:lnTo>
                <a:lnTo>
                  <a:pt x="0" y="0"/>
                </a:lnTo>
                <a:lnTo>
                  <a:pt x="0" y="34"/>
                </a:lnTo>
                <a:lnTo>
                  <a:pt x="123" y="34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9" name="Rectangle 164"/>
          <p:cNvSpPr>
            <a:spLocks noChangeArrowheads="1"/>
          </p:cNvSpPr>
          <p:nvPr/>
        </p:nvSpPr>
        <p:spPr bwMode="auto">
          <a:xfrm>
            <a:off x="1738313" y="5435600"/>
            <a:ext cx="32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1840" name="Freeform 165"/>
          <p:cNvSpPr>
            <a:spLocks/>
          </p:cNvSpPr>
          <p:nvPr/>
        </p:nvSpPr>
        <p:spPr bwMode="auto">
          <a:xfrm>
            <a:off x="6832600" y="5492750"/>
            <a:ext cx="74613" cy="60325"/>
          </a:xfrm>
          <a:custGeom>
            <a:avLst/>
            <a:gdLst>
              <a:gd name="T0" fmla="*/ 2147483647 w 47"/>
              <a:gd name="T1" fmla="*/ 2147483647 h 38"/>
              <a:gd name="T2" fmla="*/ 2147483647 w 47"/>
              <a:gd name="T3" fmla="*/ 0 h 38"/>
              <a:gd name="T4" fmla="*/ 0 w 47"/>
              <a:gd name="T5" fmla="*/ 0 h 38"/>
              <a:gd name="T6" fmla="*/ 0 w 47"/>
              <a:gd name="T7" fmla="*/ 2147483647 h 38"/>
              <a:gd name="T8" fmla="*/ 2147483647 w 47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38"/>
              <a:gd name="T17" fmla="*/ 47 w 47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38">
                <a:moveTo>
                  <a:pt x="46" y="37"/>
                </a:moveTo>
                <a:lnTo>
                  <a:pt x="46" y="0"/>
                </a:lnTo>
                <a:lnTo>
                  <a:pt x="0" y="0"/>
                </a:lnTo>
                <a:lnTo>
                  <a:pt x="0" y="37"/>
                </a:lnTo>
                <a:lnTo>
                  <a:pt x="46" y="37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1" name="Freeform 166"/>
          <p:cNvSpPr>
            <a:spLocks/>
          </p:cNvSpPr>
          <p:nvPr/>
        </p:nvSpPr>
        <p:spPr bwMode="auto">
          <a:xfrm>
            <a:off x="2073275" y="1776413"/>
            <a:ext cx="6497638" cy="3789362"/>
          </a:xfrm>
          <a:custGeom>
            <a:avLst/>
            <a:gdLst>
              <a:gd name="T0" fmla="*/ 2147483647 w 4093"/>
              <a:gd name="T1" fmla="*/ 2147483647 h 2387"/>
              <a:gd name="T2" fmla="*/ 2147483647 w 4093"/>
              <a:gd name="T3" fmla="*/ 2147483647 h 2387"/>
              <a:gd name="T4" fmla="*/ 0 w 4093"/>
              <a:gd name="T5" fmla="*/ 2147483647 h 2387"/>
              <a:gd name="T6" fmla="*/ 0 w 4093"/>
              <a:gd name="T7" fmla="*/ 0 h 2387"/>
              <a:gd name="T8" fmla="*/ 2147483647 w 4093"/>
              <a:gd name="T9" fmla="*/ 0 h 2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93"/>
              <a:gd name="T16" fmla="*/ 0 h 2387"/>
              <a:gd name="T17" fmla="*/ 4093 w 4093"/>
              <a:gd name="T18" fmla="*/ 2387 h 23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93" h="2387">
                <a:moveTo>
                  <a:pt x="4092" y="2312"/>
                </a:moveTo>
                <a:lnTo>
                  <a:pt x="4092" y="2386"/>
                </a:lnTo>
                <a:lnTo>
                  <a:pt x="0" y="2386"/>
                </a:lnTo>
                <a:lnTo>
                  <a:pt x="0" y="0"/>
                </a:lnTo>
                <a:lnTo>
                  <a:pt x="78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2" name="Freeform 167"/>
          <p:cNvSpPr>
            <a:spLocks/>
          </p:cNvSpPr>
          <p:nvPr/>
        </p:nvSpPr>
        <p:spPr bwMode="auto">
          <a:xfrm>
            <a:off x="6821488" y="5446713"/>
            <a:ext cx="1587" cy="119062"/>
          </a:xfrm>
          <a:custGeom>
            <a:avLst/>
            <a:gdLst>
              <a:gd name="T0" fmla="*/ 0 w 1"/>
              <a:gd name="T1" fmla="*/ 2147483647 h 75"/>
              <a:gd name="T2" fmla="*/ 0 w 1"/>
              <a:gd name="T3" fmla="*/ 0 h 75"/>
              <a:gd name="T4" fmla="*/ 0 60000 65536"/>
              <a:gd name="T5" fmla="*/ 0 60000 65536"/>
              <a:gd name="T6" fmla="*/ 0 w 1"/>
              <a:gd name="T7" fmla="*/ 0 h 75"/>
              <a:gd name="T8" fmla="*/ 1 w 1"/>
              <a:gd name="T9" fmla="*/ 75 h 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5">
                <a:moveTo>
                  <a:pt x="0" y="74"/>
                </a:move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3" name="Text Box 169"/>
          <p:cNvSpPr txBox="1">
            <a:spLocks noChangeArrowheads="1"/>
          </p:cNvSpPr>
          <p:nvPr/>
        </p:nvSpPr>
        <p:spPr bwMode="auto">
          <a:xfrm>
            <a:off x="4419600" y="457200"/>
            <a:ext cx="3886200" cy="11874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Notice the Marginal Revenue (MR) function dips below the horizontal axis at Q = 800. </a:t>
            </a:r>
          </a:p>
        </p:txBody>
      </p:sp>
    </p:spTree>
    <p:extLst>
      <p:ext uri="{BB962C8B-B14F-4D97-AF65-F5344CB8AC3E}">
        <p14:creationId xmlns:p14="http://schemas.microsoft.com/office/powerpoint/2010/main" xmlns="" val="363808661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582613"/>
            <a:ext cx="80010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Price Elasticity &amp; Total Revenue</a:t>
            </a:r>
          </a:p>
        </p:txBody>
      </p:sp>
      <p:graphicFrame>
        <p:nvGraphicFramePr>
          <p:cNvPr id="261197" name="Group 77"/>
          <p:cNvGraphicFramePr>
            <a:graphicFrameLocks noGrp="1"/>
          </p:cNvGraphicFramePr>
          <p:nvPr/>
        </p:nvGraphicFramePr>
        <p:xfrm>
          <a:off x="668338" y="2487613"/>
          <a:ext cx="7899400" cy="2956560"/>
        </p:xfrm>
        <a:graphic>
          <a:graphicData uri="http://schemas.openxmlformats.org/drawingml/2006/table">
            <a:tbl>
              <a:tblPr/>
              <a:tblGrid>
                <a:gridCol w="996950"/>
                <a:gridCol w="2330450"/>
                <a:gridCol w="2259012"/>
                <a:gridCol w="2312988"/>
              </a:tblGrid>
              <a:tr h="139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charset="0"/>
                        </a:rPr>
                        <a:t>Elastic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charset="0"/>
                        </a:rPr>
                        <a:t>Quantity-effect dominates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charset="0"/>
                        </a:rPr>
                        <a:t>Unitary elastic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charset="0"/>
                        </a:rPr>
                        <a:t>No dominant effect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Inelastic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Price-effect dominates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 rises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 falls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198" name="Text Box 78"/>
          <p:cNvSpPr txBox="1">
            <a:spLocks noChangeArrowheads="1"/>
          </p:cNvSpPr>
          <p:nvPr/>
        </p:nvSpPr>
        <p:spPr bwMode="auto">
          <a:xfrm>
            <a:off x="2209800" y="4092575"/>
            <a:ext cx="1292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i="1" dirty="0">
                <a:solidFill>
                  <a:srgbClr val="AC5E08"/>
                </a:solidFill>
                <a:cs typeface="Times New Roman" pitchFamily="18" charset="0"/>
              </a:rPr>
              <a:t>TR</a:t>
            </a:r>
            <a:r>
              <a:rPr lang="en-US" sz="2200" dirty="0">
                <a:solidFill>
                  <a:srgbClr val="AC5E08"/>
                </a:solidFill>
                <a:latin typeface="+mn-lt"/>
              </a:rPr>
              <a:t> falls</a:t>
            </a:r>
          </a:p>
        </p:txBody>
      </p:sp>
      <p:sp>
        <p:nvSpPr>
          <p:cNvPr id="261199" name="Text Box 79"/>
          <p:cNvSpPr txBox="1">
            <a:spLocks noChangeArrowheads="1"/>
          </p:cNvSpPr>
          <p:nvPr/>
        </p:nvSpPr>
        <p:spPr bwMode="auto">
          <a:xfrm>
            <a:off x="2205038" y="4838700"/>
            <a:ext cx="1292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i="1" dirty="0">
                <a:solidFill>
                  <a:srgbClr val="AC5E08"/>
                </a:solidFill>
                <a:cs typeface="Times New Roman" pitchFamily="18" charset="0"/>
              </a:rPr>
              <a:t>TR</a:t>
            </a:r>
            <a:r>
              <a:rPr lang="en-US" sz="2200" dirty="0">
                <a:solidFill>
                  <a:srgbClr val="AC5E08"/>
                </a:solidFill>
                <a:latin typeface="+mn-lt"/>
              </a:rPr>
              <a:t> rises</a:t>
            </a:r>
          </a:p>
        </p:txBody>
      </p:sp>
      <p:sp>
        <p:nvSpPr>
          <p:cNvPr id="261200" name="Text Box 80"/>
          <p:cNvSpPr txBox="1">
            <a:spLocks noChangeArrowheads="1"/>
          </p:cNvSpPr>
          <p:nvPr/>
        </p:nvSpPr>
        <p:spPr bwMode="auto">
          <a:xfrm>
            <a:off x="3978275" y="4087813"/>
            <a:ext cx="2514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solidFill>
                  <a:srgbClr val="AC5E08"/>
                </a:solidFill>
                <a:latin typeface="+mn-lt"/>
              </a:rPr>
              <a:t>No change in </a:t>
            </a:r>
            <a:r>
              <a:rPr lang="en-US" sz="2200" b="1" i="1" dirty="0">
                <a:solidFill>
                  <a:srgbClr val="AC5E08"/>
                </a:solidFill>
                <a:cs typeface="Times New Roman" pitchFamily="18" charset="0"/>
              </a:rPr>
              <a:t>TR</a:t>
            </a:r>
            <a:r>
              <a:rPr lang="en-US" sz="2200" dirty="0">
                <a:solidFill>
                  <a:srgbClr val="AC5E08"/>
                </a:solidFill>
                <a:latin typeface="+mn-lt"/>
              </a:rPr>
              <a:t> </a:t>
            </a:r>
          </a:p>
        </p:txBody>
      </p:sp>
      <p:sp>
        <p:nvSpPr>
          <p:cNvPr id="261201" name="Text Box 81"/>
          <p:cNvSpPr txBox="1">
            <a:spLocks noChangeArrowheads="1"/>
          </p:cNvSpPr>
          <p:nvPr/>
        </p:nvSpPr>
        <p:spPr bwMode="auto">
          <a:xfrm>
            <a:off x="3973513" y="4833938"/>
            <a:ext cx="2514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solidFill>
                  <a:srgbClr val="AC5E08"/>
                </a:solidFill>
                <a:latin typeface="+mn-lt"/>
              </a:rPr>
              <a:t>No change in </a:t>
            </a:r>
            <a:r>
              <a:rPr lang="en-US" sz="2200" b="1" i="1" dirty="0">
                <a:solidFill>
                  <a:srgbClr val="AC5E08"/>
                </a:solidFill>
                <a:cs typeface="Times New Roman" pitchFamily="18" charset="0"/>
              </a:rPr>
              <a:t>TR</a:t>
            </a:r>
            <a:r>
              <a:rPr lang="en-US" sz="2200" dirty="0">
                <a:solidFill>
                  <a:srgbClr val="AC5E08"/>
                </a:solidFill>
                <a:latin typeface="+mn-lt"/>
              </a:rPr>
              <a:t> </a:t>
            </a:r>
          </a:p>
        </p:txBody>
      </p:sp>
      <p:sp>
        <p:nvSpPr>
          <p:cNvPr id="261202" name="Text Box 82"/>
          <p:cNvSpPr txBox="1">
            <a:spLocks noChangeArrowheads="1"/>
          </p:cNvSpPr>
          <p:nvPr/>
        </p:nvSpPr>
        <p:spPr bwMode="auto">
          <a:xfrm>
            <a:off x="6780213" y="4087813"/>
            <a:ext cx="1292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i="1" dirty="0">
                <a:solidFill>
                  <a:srgbClr val="AC5E08"/>
                </a:solidFill>
                <a:cs typeface="Times New Roman" pitchFamily="18" charset="0"/>
              </a:rPr>
              <a:t>TR</a:t>
            </a:r>
            <a:r>
              <a:rPr lang="en-US" sz="2200" dirty="0">
                <a:solidFill>
                  <a:srgbClr val="AC5E08"/>
                </a:solidFill>
                <a:latin typeface="+mn-lt"/>
              </a:rPr>
              <a:t> rises</a:t>
            </a:r>
          </a:p>
        </p:txBody>
      </p:sp>
      <p:sp>
        <p:nvSpPr>
          <p:cNvPr id="261203" name="Text Box 83"/>
          <p:cNvSpPr txBox="1">
            <a:spLocks noChangeArrowheads="1"/>
          </p:cNvSpPr>
          <p:nvPr/>
        </p:nvSpPr>
        <p:spPr bwMode="auto">
          <a:xfrm>
            <a:off x="6792913" y="4833938"/>
            <a:ext cx="1292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i="1" dirty="0">
                <a:solidFill>
                  <a:srgbClr val="AC5E08"/>
                </a:solidFill>
                <a:cs typeface="Times New Roman" pitchFamily="18" charset="0"/>
              </a:rPr>
              <a:t>TR</a:t>
            </a:r>
            <a:r>
              <a:rPr lang="en-US" sz="2200" dirty="0">
                <a:solidFill>
                  <a:srgbClr val="AC5E08"/>
                </a:solidFill>
                <a:latin typeface="+mn-lt"/>
              </a:rPr>
              <a:t> falls</a:t>
            </a:r>
          </a:p>
        </p:txBody>
      </p:sp>
      <p:sp>
        <p:nvSpPr>
          <p:cNvPr id="25631" name="Text Box 87"/>
          <p:cNvSpPr txBox="1">
            <a:spLocks noChangeArrowheads="1"/>
          </p:cNvSpPr>
          <p:nvPr/>
        </p:nvSpPr>
        <p:spPr bwMode="auto">
          <a:xfrm>
            <a:off x="704850" y="1930400"/>
            <a:ext cx="2325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1">
                <a:solidFill>
                  <a:srgbClr val="000032"/>
                </a:solidFill>
                <a:latin typeface="Arial" charset="0"/>
              </a:rPr>
              <a:t>Table 6.2</a:t>
            </a:r>
          </a:p>
        </p:txBody>
      </p:sp>
      <p:sp>
        <p:nvSpPr>
          <p:cNvPr id="25632" name="TextBox 35"/>
          <p:cNvSpPr txBox="1">
            <a:spLocks noChangeArrowheads="1"/>
          </p:cNvSpPr>
          <p:nvPr/>
        </p:nvSpPr>
        <p:spPr bwMode="auto">
          <a:xfrm>
            <a:off x="1587500" y="2819400"/>
            <a:ext cx="2606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</a:t>
            </a:r>
            <a:r>
              <a:rPr lang="en-US" b="1" i="1">
                <a:solidFill>
                  <a:srgbClr val="AC5E08"/>
                </a:solidFill>
                <a:sym typeface="Symbol" pitchFamily="18" charset="2"/>
              </a:rPr>
              <a:t>%</a:t>
            </a: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∆</a:t>
            </a:r>
            <a:r>
              <a:rPr lang="en-US" b="1" i="1">
                <a:solidFill>
                  <a:srgbClr val="AC5E08"/>
                </a:solidFill>
                <a:sym typeface="Symbol" pitchFamily="18" charset="2"/>
              </a:rPr>
              <a:t>Q</a:t>
            </a: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&gt; </a:t>
            </a:r>
            <a:r>
              <a:rPr lang="en-US" b="1" i="1">
                <a:solidFill>
                  <a:srgbClr val="AC5E08"/>
                </a:solidFill>
                <a:sym typeface="Symbol" pitchFamily="18" charset="2"/>
              </a:rPr>
              <a:t>%</a:t>
            </a: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∆</a:t>
            </a:r>
            <a:r>
              <a:rPr lang="en-US" b="1" i="1">
                <a:solidFill>
                  <a:srgbClr val="AC5E08"/>
                </a:solidFill>
                <a:sym typeface="Symbol" pitchFamily="18" charset="2"/>
              </a:rPr>
              <a:t>P</a:t>
            </a: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 </a:t>
            </a:r>
          </a:p>
        </p:txBody>
      </p:sp>
      <p:sp>
        <p:nvSpPr>
          <p:cNvPr id="25633" name="TextBox 36"/>
          <p:cNvSpPr txBox="1">
            <a:spLocks noChangeArrowheads="1"/>
          </p:cNvSpPr>
          <p:nvPr/>
        </p:nvSpPr>
        <p:spPr bwMode="auto">
          <a:xfrm>
            <a:off x="3892550" y="2819400"/>
            <a:ext cx="2605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</a:t>
            </a:r>
            <a:r>
              <a:rPr lang="en-US" b="1" i="1">
                <a:solidFill>
                  <a:srgbClr val="AC5E08"/>
                </a:solidFill>
                <a:sym typeface="Symbol" pitchFamily="18" charset="2"/>
              </a:rPr>
              <a:t>%</a:t>
            </a: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∆</a:t>
            </a:r>
            <a:r>
              <a:rPr lang="en-US" b="1" i="1">
                <a:solidFill>
                  <a:srgbClr val="AC5E08"/>
                </a:solidFill>
                <a:sym typeface="Symbol" pitchFamily="18" charset="2"/>
              </a:rPr>
              <a:t>Q</a:t>
            </a: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= </a:t>
            </a:r>
            <a:r>
              <a:rPr lang="en-US" b="1" i="1">
                <a:solidFill>
                  <a:srgbClr val="AC5E08"/>
                </a:solidFill>
                <a:sym typeface="Symbol" pitchFamily="18" charset="2"/>
              </a:rPr>
              <a:t>%</a:t>
            </a: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∆</a:t>
            </a:r>
            <a:r>
              <a:rPr lang="en-US" b="1" i="1">
                <a:solidFill>
                  <a:srgbClr val="AC5E08"/>
                </a:solidFill>
                <a:sym typeface="Symbol" pitchFamily="18" charset="2"/>
              </a:rPr>
              <a:t>P</a:t>
            </a: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 </a:t>
            </a:r>
          </a:p>
        </p:txBody>
      </p:sp>
      <p:sp>
        <p:nvSpPr>
          <p:cNvPr id="25634" name="TextBox 37"/>
          <p:cNvSpPr txBox="1">
            <a:spLocks noChangeArrowheads="1"/>
          </p:cNvSpPr>
          <p:nvPr/>
        </p:nvSpPr>
        <p:spPr bwMode="auto">
          <a:xfrm>
            <a:off x="6186488" y="2819400"/>
            <a:ext cx="2606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</a:t>
            </a:r>
            <a:r>
              <a:rPr lang="en-US" b="1" i="1">
                <a:solidFill>
                  <a:srgbClr val="AC5E08"/>
                </a:solidFill>
                <a:sym typeface="Symbol" pitchFamily="18" charset="2"/>
              </a:rPr>
              <a:t>%</a:t>
            </a: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∆</a:t>
            </a:r>
            <a:r>
              <a:rPr lang="en-US" b="1" i="1">
                <a:solidFill>
                  <a:srgbClr val="AC5E08"/>
                </a:solidFill>
                <a:sym typeface="Symbol" pitchFamily="18" charset="2"/>
              </a:rPr>
              <a:t>Q</a:t>
            </a: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&lt; </a:t>
            </a:r>
            <a:r>
              <a:rPr lang="en-US" b="1" i="1">
                <a:solidFill>
                  <a:srgbClr val="AC5E08"/>
                </a:solidFill>
                <a:sym typeface="Symbol" pitchFamily="18" charset="2"/>
              </a:rPr>
              <a:t>%</a:t>
            </a: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∆</a:t>
            </a:r>
            <a:r>
              <a:rPr lang="en-US" b="1" i="1">
                <a:solidFill>
                  <a:srgbClr val="AC5E08"/>
                </a:solidFill>
                <a:sym typeface="Symbol" pitchFamily="18" charset="2"/>
              </a:rPr>
              <a:t>P</a:t>
            </a:r>
            <a:r>
              <a:rPr lang="en-US" b="1">
                <a:solidFill>
                  <a:srgbClr val="AC5E08"/>
                </a:solidFill>
                <a:sym typeface="Symbol" pitchFamily="18" charset="2"/>
              </a:rPr>
              <a:t>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98" grpId="0" autoUpdateAnimBg="0"/>
      <p:bldP spid="261199" grpId="0" autoUpdateAnimBg="0"/>
      <p:bldP spid="261200" grpId="0" autoUpdateAnimBg="0"/>
      <p:bldP spid="261201" grpId="0" autoUpdateAnimBg="0"/>
      <p:bldP spid="261202" grpId="0" autoUpdateAnimBg="0"/>
      <p:bldP spid="26120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838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Check Station</a:t>
            </a:r>
          </a:p>
        </p:txBody>
      </p:sp>
      <p:pic>
        <p:nvPicPr>
          <p:cNvPr id="32771" name="Picture 2" descr="C:\Documents and Settings\crbrown\Local Settings\Temporary Internet Files\Content.IE5\3GI340XT\MCj043418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5811"/>
            <a:ext cx="2600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2057400"/>
            <a:ext cx="65532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management of a professional sports team has a 36,000-seat stadium it wishes to fill. It recognizes, however, that the number of seats sold (Q) is very sensitive to ticket prices (P). It estimates demand to be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Q = 60,000 - 3,000P</a:t>
            </a:r>
            <a:r>
              <a:rPr lang="en-US" sz="2400" dirty="0"/>
              <a:t>. Assuming the team’s costs are known </a:t>
            </a:r>
            <a:r>
              <a:rPr lang="en-US" sz="2400" i="1" dirty="0">
                <a:solidFill>
                  <a:srgbClr val="FF0000"/>
                </a:solidFill>
              </a:rPr>
              <a:t>and do not vary with attendance</a:t>
            </a:r>
            <a:r>
              <a:rPr lang="en-US" sz="2400" dirty="0"/>
              <a:t>, what is the management’s optimal pricing policy?</a:t>
            </a:r>
            <a:endParaRPr lang="en-US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2895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295400" y="10668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Notice the inverse demand function is given by:</a:t>
            </a:r>
          </a:p>
          <a:p>
            <a:pPr eaLnBrk="1" hangingPunct="1"/>
            <a:endParaRPr 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052763" y="1828800"/>
          <a:ext cx="1973262" cy="746125"/>
        </p:xfrm>
        <a:graphic>
          <a:graphicData uri="http://schemas.openxmlformats.org/presentationml/2006/ole">
            <p:oleObj spid="_x0000_s9220" name="Equation" r:id="rId3" imgW="1040948" imgH="393529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2667000"/>
            <a:ext cx="65532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Since variable cost (and hence marginal cost) is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zero, maximizing profits means maximizing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revenue.</a:t>
            </a:r>
          </a:p>
          <a:p>
            <a:pPr>
              <a:defRPr/>
            </a:pPr>
            <a:endParaRPr lang="en-US" sz="2400" i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400" dirty="0"/>
              <a:t>The revenue function is given by: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752600" y="4800600"/>
          <a:ext cx="5892800" cy="469900"/>
        </p:xfrm>
        <a:graphic>
          <a:graphicData uri="http://schemas.openxmlformats.org/presentationml/2006/ole">
            <p:oleObj spid="_x0000_s9221" name="Equation" r:id="rId4" imgW="28702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5030501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Price elasticity of demand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543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Let price elasticity of demand (E</a:t>
            </a:r>
            <a:r>
              <a:rPr lang="en-US" baseline="-25000"/>
              <a:t>P</a:t>
            </a:r>
            <a:r>
              <a:rPr lang="en-US"/>
              <a:t>) be given by: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143000" y="2514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</a:t>
            </a:r>
            <a:r>
              <a:rPr lang="en-US" baseline="-25000"/>
              <a:t>P </a:t>
            </a:r>
            <a:r>
              <a:rPr lang="en-US"/>
              <a:t>=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905000" y="2286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% change in Q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1905000" y="2743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% change in P</a:t>
            </a: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1905000" y="27432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752600" y="3429000"/>
          <a:ext cx="3733800" cy="838200"/>
        </p:xfrm>
        <a:graphic>
          <a:graphicData uri="http://schemas.openxmlformats.org/presentationml/2006/ole">
            <p:oleObj spid="_x0000_s1027" name="Equation" r:id="rId3" imgW="1612900" imgH="419100" progId="Equation.3">
              <p:embed/>
            </p:oleObj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172200" y="3505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[1</a:t>
            </a:r>
            <a:r>
              <a:rPr lang="en-US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275227889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3886200" y="5334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886200" y="27432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3962400" y="762000"/>
            <a:ext cx="2895600" cy="1828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971800" y="381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Price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505200" y="2667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086600" y="2895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562600" y="1371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 = 290 – Q/2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76600" y="91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240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276600" y="1371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235</a:t>
            </a: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3886200" y="1143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4572000" y="11430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3886200" y="16002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5257800" y="16002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2672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100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0292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110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914400" y="3352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838200" y="3352800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Question: What is E</a:t>
            </a:r>
            <a:r>
              <a:rPr lang="en-US" baseline="-25000" dirty="0"/>
              <a:t>P</a:t>
            </a:r>
            <a:r>
              <a:rPr lang="en-US" dirty="0"/>
              <a:t> in the range of demand curve between </a:t>
            </a:r>
            <a:r>
              <a:rPr lang="en-US" dirty="0" smtClean="0"/>
              <a:t>prices of </a:t>
            </a:r>
            <a:r>
              <a:rPr lang="en-US" dirty="0"/>
              <a:t>$240 to $235? To find out:</a:t>
            </a:r>
          </a:p>
        </p:txBody>
      </p:sp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1676400" y="4343400"/>
          <a:ext cx="5334000" cy="896938"/>
        </p:xfrm>
        <a:graphic>
          <a:graphicData uri="http://schemas.openxmlformats.org/presentationml/2006/ole">
            <p:oleObj spid="_x0000_s2051" name="Equation" r:id="rId3" imgW="1586811" imgH="266584" progId="Equation.3">
              <p:embed/>
            </p:oleObj>
          </a:graphicData>
        </a:graphic>
      </p:graphicFrame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1219200" y="5410200"/>
            <a:ext cx="708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Meaning, a 1% increase in </a:t>
            </a:r>
            <a:r>
              <a:rPr lang="en-US" b="1" dirty="0" smtClean="0">
                <a:solidFill>
                  <a:schemeClr val="tx2"/>
                </a:solidFill>
              </a:rPr>
              <a:t>prices will </a:t>
            </a:r>
            <a:r>
              <a:rPr lang="en-US" b="1" dirty="0">
                <a:solidFill>
                  <a:schemeClr val="tx2"/>
                </a:solidFill>
              </a:rPr>
              <a:t>result in a 4.8% </a:t>
            </a:r>
            <a:r>
              <a:rPr lang="en-US" b="1" dirty="0">
                <a:solidFill>
                  <a:srgbClr val="FF5050"/>
                </a:solidFill>
              </a:rPr>
              <a:t>decrease</a:t>
            </a:r>
            <a:r>
              <a:rPr lang="en-US" b="1" dirty="0">
                <a:solidFill>
                  <a:schemeClr val="tx2"/>
                </a:solidFill>
              </a:rPr>
              <a:t> in </a:t>
            </a:r>
            <a:r>
              <a:rPr lang="en-US" b="1" dirty="0" smtClean="0">
                <a:solidFill>
                  <a:schemeClr val="tx2"/>
                </a:solidFill>
              </a:rPr>
              <a:t>quantity-demanded (and </a:t>
            </a:r>
            <a:r>
              <a:rPr lang="en-US" b="1" dirty="0">
                <a:solidFill>
                  <a:schemeClr val="tx2"/>
                </a:solidFill>
              </a:rPr>
              <a:t>vice-versa).</a:t>
            </a:r>
          </a:p>
        </p:txBody>
      </p:sp>
      <p:sp>
        <p:nvSpPr>
          <p:cNvPr id="2070" name="AutoShape 24" descr="Click To Preview"/>
          <p:cNvSpPr>
            <a:spLocks noChangeAspect="1" noChangeArrowheads="1"/>
          </p:cNvSpPr>
          <p:nvPr/>
        </p:nvSpPr>
        <p:spPr bwMode="auto">
          <a:xfrm>
            <a:off x="4275138" y="3154363"/>
            <a:ext cx="593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Oval 25"/>
          <p:cNvSpPr>
            <a:spLocks noChangeArrowheads="1"/>
          </p:cNvSpPr>
          <p:nvPr/>
        </p:nvSpPr>
        <p:spPr bwMode="auto">
          <a:xfrm>
            <a:off x="4495800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Oval 26"/>
          <p:cNvSpPr>
            <a:spLocks noChangeArrowheads="1"/>
          </p:cNvSpPr>
          <p:nvPr/>
        </p:nvSpPr>
        <p:spPr bwMode="auto">
          <a:xfrm>
            <a:off x="5181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Text Box 27"/>
          <p:cNvSpPr txBox="1">
            <a:spLocks noChangeArrowheads="1"/>
          </p:cNvSpPr>
          <p:nvPr/>
        </p:nvSpPr>
        <p:spPr bwMode="auto">
          <a:xfrm>
            <a:off x="4572000" y="60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A</a:t>
            </a:r>
          </a:p>
        </p:txBody>
      </p:sp>
      <p:sp>
        <p:nvSpPr>
          <p:cNvPr id="2074" name="Text Box 28"/>
          <p:cNvSpPr txBox="1">
            <a:spLocks noChangeArrowheads="1"/>
          </p:cNvSpPr>
          <p:nvPr/>
        </p:nvSpPr>
        <p:spPr bwMode="auto">
          <a:xfrm>
            <a:off x="5181600" y="1066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155907137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990600"/>
          </a:xfrm>
        </p:spPr>
        <p:txBody>
          <a:bodyPr/>
          <a:lstStyle/>
          <a:p>
            <a:pPr eaLnBrk="1" hangingPunct="1"/>
            <a:r>
              <a:rPr lang="en-US" smtClean="0"/>
              <a:t>Point elasticity</a:t>
            </a:r>
          </a:p>
        </p:txBody>
      </p:sp>
      <p:pic>
        <p:nvPicPr>
          <p:cNvPr id="24579" name="Picture 5" descr="j04157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202565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3124200" y="838200"/>
            <a:ext cx="5410200" cy="3581400"/>
          </a:xfrm>
          <a:prstGeom prst="wedgeEllipseCallout">
            <a:avLst>
              <a:gd name="adj1" fmla="val -55222"/>
              <a:gd name="adj2" fmla="val 4313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In our previous example we computed the elasticity for a certain segment of the demand curve (point A to B). For purposes of marginal analysis, we are interested in point elasticity—meaning, elasticity when the change in price in infinitesimally small.</a:t>
            </a:r>
          </a:p>
        </p:txBody>
      </p:sp>
    </p:spTree>
    <p:extLst>
      <p:ext uri="{BB962C8B-B14F-4D97-AF65-F5344CB8AC3E}">
        <p14:creationId xmlns:p14="http://schemas.microsoft.com/office/powerpoint/2010/main" xmlns="" val="326814631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Formula for point elasticity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752600" y="1752600"/>
          <a:ext cx="3657600" cy="1069975"/>
        </p:xfrm>
        <a:graphic>
          <a:graphicData uri="http://schemas.openxmlformats.org/presentationml/2006/ole">
            <p:oleObj spid="_x0000_s3075" name="Equation" r:id="rId3" imgW="1562100" imgH="457200" progId="Equation.3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867400" y="1981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[2]</a:t>
            </a:r>
            <a:endParaRPr lang="en-US" b="1" dirty="0"/>
          </a:p>
        </p:txBody>
      </p:sp>
      <p:pic>
        <p:nvPicPr>
          <p:cNvPr id="3077" name="Picture 5" descr="j028277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124200" y="2971800"/>
            <a:ext cx="4343400" cy="2514600"/>
          </a:xfrm>
          <a:prstGeom prst="wedgeEllipseCallout">
            <a:avLst>
              <a:gd name="adj1" fmla="val -61986"/>
              <a:gd name="adj2" fmla="val 2172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Here we are calculating the responsiveness of sales to a change in price </a:t>
            </a:r>
            <a:r>
              <a:rPr lang="en-US" dirty="0" smtClean="0"/>
              <a:t>at </a:t>
            </a:r>
            <a:r>
              <a:rPr lang="en-US" dirty="0"/>
              <a:t>a point on the demand curve—that is, a defined price-quantity point .</a:t>
            </a:r>
          </a:p>
        </p:txBody>
      </p:sp>
    </p:spTree>
    <p:extLst>
      <p:ext uri="{BB962C8B-B14F-4D97-AF65-F5344CB8AC3E}">
        <p14:creationId xmlns:p14="http://schemas.microsoft.com/office/powerpoint/2010/main" xmlns="" val="111228653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 elasticity</a:t>
            </a:r>
          </a:p>
        </p:txBody>
      </p:sp>
      <p:pic>
        <p:nvPicPr>
          <p:cNvPr id="4100" name="Picture 3" descr="BD0830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36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838200" y="1828800"/>
            <a:ext cx="739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 To compute arc elasticity, or “average” elasticity between two price-quantity points on the demand curve: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600200" y="2819400"/>
          <a:ext cx="5181600" cy="1752600"/>
        </p:xfrm>
        <a:graphic>
          <a:graphicData uri="http://schemas.openxmlformats.org/presentationml/2006/ole">
            <p:oleObj spid="_x0000_s4099" name="Equation" r:id="rId4" imgW="1714500" imgH="812800" progId="Equation.3">
              <p:embed/>
            </p:oleObj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66800" y="4876800"/>
            <a:ext cx="746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N</a:t>
            </a:r>
            <a:r>
              <a:rPr lang="en-US" dirty="0" smtClean="0"/>
              <a:t>ote </a:t>
            </a:r>
            <a:r>
              <a:rPr lang="en-US" dirty="0"/>
              <a:t>the advantage of arc elasticity—that is, it matters </a:t>
            </a:r>
            <a:r>
              <a:rPr lang="en-US" b="1" dirty="0"/>
              <a:t>not </a:t>
            </a:r>
            <a:r>
              <a:rPr lang="en-US" dirty="0"/>
              <a:t>what the initial price is (say, $240 or $235), our calculation of E</a:t>
            </a:r>
            <a:r>
              <a:rPr lang="en-US" baseline="-25000" dirty="0"/>
              <a:t>P</a:t>
            </a:r>
            <a:r>
              <a:rPr lang="en-US" dirty="0"/>
              <a:t> does not change.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6547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827" name="Group 115"/>
          <p:cNvGraphicFramePr>
            <a:graphicFrameLocks noGrp="1"/>
          </p:cNvGraphicFramePr>
          <p:nvPr/>
        </p:nvGraphicFramePr>
        <p:xfrm>
          <a:off x="698500" y="2487613"/>
          <a:ext cx="7827963" cy="2922588"/>
        </p:xfrm>
        <a:graphic>
          <a:graphicData uri="http://schemas.openxmlformats.org/drawingml/2006/table">
            <a:tbl>
              <a:tblPr/>
              <a:tblGrid>
                <a:gridCol w="2922588"/>
                <a:gridCol w="3200400"/>
                <a:gridCol w="1704975"/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Elasticity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Responsiveness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</a:t>
                      </a:r>
                      <a:r>
                        <a:rPr kumimoji="0" lang="en-US" sz="3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E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Elastic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Unitary Elastic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Inelastic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6" name="Text Box 121"/>
          <p:cNvSpPr txBox="1">
            <a:spLocks noChangeArrowheads="1"/>
          </p:cNvSpPr>
          <p:nvPr/>
        </p:nvSpPr>
        <p:spPr bwMode="auto">
          <a:xfrm>
            <a:off x="704850" y="1930400"/>
            <a:ext cx="2325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i="1">
                <a:latin typeface="Arial" pitchFamily="34" charset="0"/>
              </a:rPr>
              <a:t>Table 6.1</a:t>
            </a:r>
          </a:p>
        </p:txBody>
      </p:sp>
      <p:sp>
        <p:nvSpPr>
          <p:cNvPr id="23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555625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Price Elasticity of Demand (</a:t>
            </a:r>
            <a:r>
              <a:rPr lang="en-US" sz="4500" b="1" i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mtClean="0"/>
              <a:t>)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568700" y="3228975"/>
            <a:ext cx="3316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%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∆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Q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&gt; 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%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∆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P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 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568700" y="3973513"/>
            <a:ext cx="331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%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∆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Q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= 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%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∆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P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68700" y="4735513"/>
            <a:ext cx="331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%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∆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Q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&lt; 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%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∆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P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864350" y="3228975"/>
            <a:ext cx="1604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E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&gt; 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861175" y="3984625"/>
            <a:ext cx="1604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E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= 1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858000" y="4732338"/>
            <a:ext cx="1604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</a:t>
            </a:r>
            <a:r>
              <a:rPr lang="en-US" sz="3200" b="1" i="1">
                <a:solidFill>
                  <a:srgbClr val="AC5E08"/>
                </a:solidFill>
                <a:sym typeface="Symbol" pitchFamily="18" charset="2"/>
              </a:rPr>
              <a:t>E</a:t>
            </a:r>
            <a:r>
              <a:rPr lang="en-US" sz="3200" b="1">
                <a:solidFill>
                  <a:srgbClr val="AC5E08"/>
                </a:solidFill>
                <a:sym typeface="Symbol" pitchFamily="18" charset="2"/>
              </a:rPr>
              <a:t>&lt; 1</a:t>
            </a:r>
          </a:p>
        </p:txBody>
      </p:sp>
    </p:spTree>
    <p:extLst>
      <p:ext uri="{BB962C8B-B14F-4D97-AF65-F5344CB8AC3E}">
        <p14:creationId xmlns:p14="http://schemas.microsoft.com/office/powerpoint/2010/main" xmlns="" val="350529932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433388"/>
            <a:ext cx="7620000" cy="838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800" dirty="0" smtClean="0"/>
              <a:t>Factors Affecting Price Elasticity  of Demand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Availability of substitutes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The better &amp; more numerous the substitutes for a good, the more elastic is  demand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Percentage of consumer’s budget</a:t>
            </a:r>
            <a:endParaRPr lang="en-US" sz="3000" i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The greater the percentage of the consumer’s budget spent on the good, the more elastic is demand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Time period of adjustment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The longer the time period consumers have to adjust to price changes, the more elastic is demand</a:t>
            </a:r>
          </a:p>
        </p:txBody>
      </p:sp>
    </p:spTree>
    <p:extLst>
      <p:ext uri="{BB962C8B-B14F-4D97-AF65-F5344CB8AC3E}">
        <p14:creationId xmlns:p14="http://schemas.microsoft.com/office/powerpoint/2010/main" xmlns="" val="198130376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1540</Words>
  <Application>Microsoft Office PowerPoint</Application>
  <PresentationFormat>On-screen Show (4:3)</PresentationFormat>
  <Paragraphs>552</Paragraphs>
  <Slides>28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Equation</vt:lpstr>
      <vt:lpstr>MathType 5.0 Equation</vt:lpstr>
      <vt:lpstr>MathType 6.0 Equation</vt:lpstr>
      <vt:lpstr>Chapter 6:  Elasticity and Demand</vt:lpstr>
      <vt:lpstr>Elasticity</vt:lpstr>
      <vt:lpstr>Price elasticity of demand</vt:lpstr>
      <vt:lpstr>Slide 4</vt:lpstr>
      <vt:lpstr>Point elasticity</vt:lpstr>
      <vt:lpstr>Formula for point elasticity</vt:lpstr>
      <vt:lpstr>Arc elasticity</vt:lpstr>
      <vt:lpstr>Price Elasticity of Demand (E)</vt:lpstr>
      <vt:lpstr>Factors Affecting Price Elasticity  of Demand</vt:lpstr>
      <vt:lpstr>Perfectly inelastic demand</vt:lpstr>
      <vt:lpstr>Perfectly elastic demand</vt:lpstr>
      <vt:lpstr>Price Elasticity Changes Along a Linear Demand Curve</vt:lpstr>
      <vt:lpstr>Constant Elasticity of Demand (Figure 6.3)</vt:lpstr>
      <vt:lpstr>Check Station </vt:lpstr>
      <vt:lpstr>Income Elasticity</vt:lpstr>
      <vt:lpstr>Cross price elasticity of demand</vt:lpstr>
      <vt:lpstr>Cross-Price Elasticity</vt:lpstr>
      <vt:lpstr>Revenue rule</vt:lpstr>
      <vt:lpstr>Marginal Revenue</vt:lpstr>
      <vt:lpstr>Demand &amp; Marginal Revenue  (Table 6.3)</vt:lpstr>
      <vt:lpstr>Demand, MR, &amp; TR     (Figure 6.4)</vt:lpstr>
      <vt:lpstr>Demand &amp; Marginal Revenue</vt:lpstr>
      <vt:lpstr>Linear Demand, MR, &amp; Elasticity     (Figure 6.5)</vt:lpstr>
      <vt:lpstr>Marginal Revenue &amp; Price Elasticity</vt:lpstr>
      <vt:lpstr>Slide 25</vt:lpstr>
      <vt:lpstr>Price Elasticity &amp; Total Revenue</vt:lpstr>
      <vt:lpstr>Check Station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 Elasticity and Demand</dc:title>
  <dc:creator>Christopher Brown</dc:creator>
  <cp:lastModifiedBy>Christopher</cp:lastModifiedBy>
  <cp:revision>13</cp:revision>
  <dcterms:created xsi:type="dcterms:W3CDTF">2011-10-05T15:37:14Z</dcterms:created>
  <dcterms:modified xsi:type="dcterms:W3CDTF">2011-10-05T23:49:14Z</dcterms:modified>
</cp:coreProperties>
</file>