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12" r:id="rId3"/>
    <p:sldId id="313" r:id="rId4"/>
    <p:sldId id="257" r:id="rId5"/>
    <p:sldId id="258" r:id="rId6"/>
    <p:sldId id="293" r:id="rId7"/>
    <p:sldId id="259" r:id="rId8"/>
    <p:sldId id="260" r:id="rId9"/>
    <p:sldId id="261" r:id="rId10"/>
    <p:sldId id="288" r:id="rId11"/>
    <p:sldId id="289" r:id="rId12"/>
    <p:sldId id="290" r:id="rId13"/>
    <p:sldId id="291" r:id="rId14"/>
    <p:sldId id="283" r:id="rId15"/>
    <p:sldId id="264" r:id="rId16"/>
    <p:sldId id="265" r:id="rId17"/>
    <p:sldId id="269" r:id="rId18"/>
    <p:sldId id="284" r:id="rId19"/>
    <p:sldId id="266" r:id="rId20"/>
    <p:sldId id="294" r:id="rId21"/>
    <p:sldId id="295" r:id="rId22"/>
    <p:sldId id="296" r:id="rId23"/>
    <p:sldId id="297" r:id="rId24"/>
    <p:sldId id="298" r:id="rId25"/>
    <p:sldId id="299" r:id="rId26"/>
    <p:sldId id="300" r:id="rId27"/>
    <p:sldId id="301" r:id="rId28"/>
    <p:sldId id="302" r:id="rId29"/>
    <p:sldId id="271" r:id="rId30"/>
    <p:sldId id="272" r:id="rId31"/>
    <p:sldId id="311" r:id="rId32"/>
    <p:sldId id="273" r:id="rId33"/>
    <p:sldId id="276" r:id="rId34"/>
    <p:sldId id="275" r:id="rId35"/>
    <p:sldId id="267" r:id="rId36"/>
    <p:sldId id="307" r:id="rId37"/>
    <p:sldId id="308" r:id="rId38"/>
    <p:sldId id="309" r:id="rId39"/>
    <p:sldId id="310" r:id="rId40"/>
    <p:sldId id="303" r:id="rId41"/>
    <p:sldId id="304" r:id="rId42"/>
    <p:sldId id="305" r:id="rId43"/>
    <p:sldId id="285" r:id="rId44"/>
    <p:sldId id="279" r:id="rId45"/>
    <p:sldId id="280" r:id="rId46"/>
    <p:sldId id="281" r:id="rId47"/>
    <p:sldId id="282" r:id="rId48"/>
    <p:sldId id="286"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66"/>
    <a:srgbClr val="FF3300"/>
    <a:srgbClr val="3366FF"/>
    <a:srgbClr val="CCFF66"/>
    <a:srgbClr val="CC9900"/>
    <a:srgbClr val="009999"/>
    <a:srgbClr val="CC0000"/>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8" autoAdjust="0"/>
    <p:restoredTop sz="99705" autoAdjust="0"/>
  </p:normalViewPr>
  <p:slideViewPr>
    <p:cSldViewPr>
      <p:cViewPr>
        <p:scale>
          <a:sx n="50" d="100"/>
          <a:sy n="50" d="100"/>
        </p:scale>
        <p:origin x="-2142" y="-6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23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title>
      <c:tx>
        <c:rich>
          <a:bodyPr/>
          <a:lstStyle/>
          <a:p>
            <a:pPr>
              <a:defRPr sz="1800"/>
            </a:pPr>
            <a:r>
              <a:rPr lang="en-US" sz="1800"/>
              <a:t>Federal Surplus/Deficit</a:t>
            </a:r>
          </a:p>
        </c:rich>
      </c:tx>
      <c:layout/>
    </c:title>
    <c:plotArea>
      <c:layout/>
      <c:barChart>
        <c:barDir val="col"/>
        <c:grouping val="clustered"/>
        <c:ser>
          <c:idx val="0"/>
          <c:order val="0"/>
          <c:cat>
            <c:numRef>
              <c:f>Sheet1!$B$3:$B$34</c:f>
              <c:numCache>
                <c:formatCode>General</c:formatCode>
                <c:ptCount val="32"/>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numCache>
            </c:numRef>
          </c:cat>
          <c:val>
            <c:numRef>
              <c:f>Sheet1!$D$3:$D$34</c:f>
              <c:numCache>
                <c:formatCode>General</c:formatCode>
                <c:ptCount val="32"/>
                <c:pt idx="0">
                  <c:v>-28.9</c:v>
                </c:pt>
                <c:pt idx="1">
                  <c:v>-14</c:v>
                </c:pt>
                <c:pt idx="2">
                  <c:v>-56.6</c:v>
                </c:pt>
                <c:pt idx="3">
                  <c:v>-56.8</c:v>
                </c:pt>
                <c:pt idx="4">
                  <c:v>-135.30000000000001</c:v>
                </c:pt>
                <c:pt idx="5">
                  <c:v>-176.2</c:v>
                </c:pt>
                <c:pt idx="6">
                  <c:v>-171.5</c:v>
                </c:pt>
                <c:pt idx="7">
                  <c:v>-178.6</c:v>
                </c:pt>
                <c:pt idx="8">
                  <c:v>-194.6</c:v>
                </c:pt>
                <c:pt idx="9">
                  <c:v>-149.30000000000001</c:v>
                </c:pt>
                <c:pt idx="10">
                  <c:v>-138.4</c:v>
                </c:pt>
                <c:pt idx="11">
                  <c:v>-133.9</c:v>
                </c:pt>
                <c:pt idx="12">
                  <c:v>-176.4</c:v>
                </c:pt>
                <c:pt idx="13">
                  <c:v>-218.4</c:v>
                </c:pt>
                <c:pt idx="14">
                  <c:v>-302.5</c:v>
                </c:pt>
                <c:pt idx="15">
                  <c:v>-280.2</c:v>
                </c:pt>
                <c:pt idx="16">
                  <c:v>-220.4</c:v>
                </c:pt>
                <c:pt idx="17">
                  <c:v>-206.2</c:v>
                </c:pt>
                <c:pt idx="18">
                  <c:v>-148.19999999999999</c:v>
                </c:pt>
                <c:pt idx="19">
                  <c:v>-60.1</c:v>
                </c:pt>
                <c:pt idx="20">
                  <c:v>33.6</c:v>
                </c:pt>
                <c:pt idx="21">
                  <c:v>98.8</c:v>
                </c:pt>
                <c:pt idx="22">
                  <c:v>185.2</c:v>
                </c:pt>
                <c:pt idx="23">
                  <c:v>40.5</c:v>
                </c:pt>
                <c:pt idx="24">
                  <c:v>-252.8</c:v>
                </c:pt>
                <c:pt idx="25">
                  <c:v>-376.4</c:v>
                </c:pt>
                <c:pt idx="26">
                  <c:v>-379.5</c:v>
                </c:pt>
                <c:pt idx="27">
                  <c:v>-283</c:v>
                </c:pt>
                <c:pt idx="28">
                  <c:v>-203.8</c:v>
                </c:pt>
                <c:pt idx="29">
                  <c:v>-245.2</c:v>
                </c:pt>
                <c:pt idx="30">
                  <c:v>-616.20000000000005</c:v>
                </c:pt>
                <c:pt idx="31">
                  <c:v>-1251.7</c:v>
                </c:pt>
              </c:numCache>
            </c:numRef>
          </c:val>
        </c:ser>
        <c:axId val="86049536"/>
        <c:axId val="86051456"/>
      </c:barChart>
      <c:catAx>
        <c:axId val="86049536"/>
        <c:scaling>
          <c:orientation val="minMax"/>
        </c:scaling>
        <c:axPos val="b"/>
        <c:title>
          <c:tx>
            <c:rich>
              <a:bodyPr/>
              <a:lstStyle/>
              <a:p>
                <a:pPr>
                  <a:defRPr sz="1600"/>
                </a:pPr>
                <a:r>
                  <a:rPr lang="en-US" sz="1600"/>
                  <a:t>Year</a:t>
                </a:r>
              </a:p>
            </c:rich>
          </c:tx>
          <c:layout/>
        </c:title>
        <c:numFmt formatCode="General" sourceLinked="1"/>
        <c:tickLblPos val="low"/>
        <c:txPr>
          <a:bodyPr/>
          <a:lstStyle/>
          <a:p>
            <a:pPr>
              <a:defRPr sz="1200"/>
            </a:pPr>
            <a:endParaRPr lang="en-US"/>
          </a:p>
        </c:txPr>
        <c:crossAx val="86051456"/>
        <c:crosses val="autoZero"/>
        <c:auto val="1"/>
        <c:lblAlgn val="ctr"/>
        <c:lblOffset val="100"/>
      </c:catAx>
      <c:valAx>
        <c:axId val="86051456"/>
        <c:scaling>
          <c:orientation val="minMax"/>
        </c:scaling>
        <c:axPos val="l"/>
        <c:majorGridlines/>
        <c:title>
          <c:tx>
            <c:rich>
              <a:bodyPr rot="-5400000" vert="horz"/>
              <a:lstStyle/>
              <a:p>
                <a:pPr>
                  <a:defRPr sz="1600"/>
                </a:pPr>
                <a:r>
                  <a:rPr lang="en-US" sz="1600"/>
                  <a:t>Billions</a:t>
                </a:r>
              </a:p>
            </c:rich>
          </c:tx>
          <c:layout/>
        </c:title>
        <c:numFmt formatCode="General" sourceLinked="1"/>
        <c:tickLblPos val="nextTo"/>
        <c:txPr>
          <a:bodyPr/>
          <a:lstStyle/>
          <a:p>
            <a:pPr>
              <a:defRPr sz="1400"/>
            </a:pPr>
            <a:endParaRPr lang="en-US"/>
          </a:p>
        </c:txPr>
        <c:crossAx val="86049536"/>
        <c:crossesAt val="1"/>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43919510061242"/>
          <c:y val="2.8252405949256338E-2"/>
          <c:w val="0.88495603674540724"/>
          <c:h val="0.76084098862642335"/>
        </c:manualLayout>
      </c:layout>
      <c:lineChart>
        <c:grouping val="standard"/>
        <c:ser>
          <c:idx val="0"/>
          <c:order val="0"/>
          <c:marker>
            <c:symbol val="none"/>
          </c:marker>
          <c:cat>
            <c:numRef>
              <c:f>Sheet1!$A$2:$A$41</c:f>
              <c:numCache>
                <c:formatCode>General</c:formatCode>
                <c:ptCount val="4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numCache>
            </c:numRef>
          </c:cat>
          <c:val>
            <c:numRef>
              <c:f>Sheet1!$G$2:$G$41</c:f>
              <c:numCache>
                <c:formatCode>General</c:formatCode>
                <c:ptCount val="40"/>
                <c:pt idx="0">
                  <c:v>7.9812925170068034</c:v>
                </c:pt>
                <c:pt idx="1">
                  <c:v>7.5666912306558585</c:v>
                </c:pt>
                <c:pt idx="2">
                  <c:v>7.0998719590268875</c:v>
                </c:pt>
                <c:pt idx="3">
                  <c:v>7.3193083573486986</c:v>
                </c:pt>
                <c:pt idx="4">
                  <c:v>7.8237214363438516</c:v>
                </c:pt>
                <c:pt idx="5">
                  <c:v>7.3799104922923924</c:v>
                </c:pt>
                <c:pt idx="6">
                  <c:v>7.0354545454545461</c:v>
                </c:pt>
                <c:pt idx="7">
                  <c:v>7.0986088379705397</c:v>
                </c:pt>
                <c:pt idx="8">
                  <c:v>8.1960259839510599</c:v>
                </c:pt>
                <c:pt idx="9">
                  <c:v>7.9249914763041263</c:v>
                </c:pt>
                <c:pt idx="10">
                  <c:v>7.7201039861351815</c:v>
                </c:pt>
                <c:pt idx="11">
                  <c:v>7.9885118888591995</c:v>
                </c:pt>
                <c:pt idx="12">
                  <c:v>8.7013496932515189</c:v>
                </c:pt>
                <c:pt idx="13">
                  <c:v>9.4740000000000002</c:v>
                </c:pt>
                <c:pt idx="14">
                  <c:v>10.559396984924648</c:v>
                </c:pt>
                <c:pt idx="15">
                  <c:v>11.740822946901119</c:v>
                </c:pt>
                <c:pt idx="16">
                  <c:v>12.640404340716515</c:v>
                </c:pt>
                <c:pt idx="17">
                  <c:v>11.998396793587171</c:v>
                </c:pt>
                <c:pt idx="18">
                  <c:v>13.625459896983106</c:v>
                </c:pt>
                <c:pt idx="19">
                  <c:v>14.76205677801847</c:v>
                </c:pt>
                <c:pt idx="20">
                  <c:v>14.344758489770062</c:v>
                </c:pt>
                <c:pt idx="21">
                  <c:v>13.778429423459245</c:v>
                </c:pt>
                <c:pt idx="22">
                  <c:v>14.57402073732719</c:v>
                </c:pt>
                <c:pt idx="23">
                  <c:v>15.46453738446052</c:v>
                </c:pt>
                <c:pt idx="24">
                  <c:v>15.789892933618844</c:v>
                </c:pt>
                <c:pt idx="25">
                  <c:v>15.512405265257305</c:v>
                </c:pt>
                <c:pt idx="26">
                  <c:v>15.159239543726274</c:v>
                </c:pt>
                <c:pt idx="27">
                  <c:v>13.75557247681019</c:v>
                </c:pt>
                <c:pt idx="28">
                  <c:v>13.564973262032062</c:v>
                </c:pt>
                <c:pt idx="29">
                  <c:v>15.141478051007763</c:v>
                </c:pt>
                <c:pt idx="30">
                  <c:v>15.032927970065483</c:v>
                </c:pt>
                <c:pt idx="31">
                  <c:v>14.646656261255853</c:v>
                </c:pt>
                <c:pt idx="32">
                  <c:v>14.109544151208411</c:v>
                </c:pt>
                <c:pt idx="33">
                  <c:v>13.243126404980098</c:v>
                </c:pt>
                <c:pt idx="34">
                  <c:v>12.47197359588275</c:v>
                </c:pt>
                <c:pt idx="35">
                  <c:v>11.058088393048704</c:v>
                </c:pt>
                <c:pt idx="36">
                  <c:v>8.6798172124904802</c:v>
                </c:pt>
                <c:pt idx="37">
                  <c:v>7.2853743277330905</c:v>
                </c:pt>
                <c:pt idx="38">
                  <c:v>7.1153589982682766</c:v>
                </c:pt>
                <c:pt idx="39">
                  <c:v>7.7321285984450485</c:v>
                </c:pt>
              </c:numCache>
            </c:numRef>
          </c:val>
        </c:ser>
        <c:ser>
          <c:idx val="1"/>
          <c:order val="1"/>
          <c:tx>
            <c:strRef>
              <c:f>Sheet1!$A$2:$A$41</c:f>
              <c:strCache>
                <c:ptCount val="1"/>
                <c:pt idx="0">
                  <c:v>1965 1966 1967 1968 1969 1970 1971 1972 1973 1974 1975 1976 1977 1978 1979 1980 1981 1982 1983 1984 1985 1986 1987 1988 1989 1990 1991 1992 1993 1994 1995 1996 1997 1998 1999 2000 2001 2002 2003 2004</c:v>
                </c:pt>
              </c:strCache>
            </c:strRef>
          </c:tx>
          <c:marker>
            <c:symbol val="none"/>
          </c:marker>
          <c:cat>
            <c:numRef>
              <c:f>Sheet1!$A$2:$A$41</c:f>
              <c:numCache>
                <c:formatCode>General</c:formatCode>
                <c:ptCount val="4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numCache>
            </c:numRef>
          </c:cat>
          <c:val>
            <c:numLit>
              <c:formatCode>General</c:formatCode>
              <c:ptCount val="1"/>
              <c:pt idx="0">
                <c:v>1</c:v>
              </c:pt>
            </c:numLit>
          </c:val>
        </c:ser>
        <c:ser>
          <c:idx val="2"/>
          <c:order val="2"/>
          <c:marker>
            <c:symbol val="none"/>
          </c:marker>
          <c:cat>
            <c:numRef>
              <c:f>Sheet1!$A$2:$A$41</c:f>
              <c:numCache>
                <c:formatCode>General</c:formatCode>
                <c:ptCount val="4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numCache>
            </c:numRef>
          </c:cat>
          <c:val>
            <c:numLit>
              <c:formatCode>General</c:formatCode>
              <c:ptCount val="1"/>
              <c:pt idx="0">
                <c:v>1</c:v>
              </c:pt>
            </c:numLit>
          </c:val>
        </c:ser>
        <c:ser>
          <c:idx val="3"/>
          <c:order val="3"/>
          <c:marker>
            <c:symbol val="none"/>
          </c:marker>
          <c:cat>
            <c:numRef>
              <c:f>Sheet1!$A$2:$A$41</c:f>
              <c:numCache>
                <c:formatCode>General</c:formatCode>
                <c:ptCount val="40"/>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numCache>
            </c:numRef>
          </c:cat>
          <c:val>
            <c:numLit>
              <c:formatCode>General</c:formatCode>
              <c:ptCount val="1"/>
              <c:pt idx="0">
                <c:v>1</c:v>
              </c:pt>
            </c:numLit>
          </c:val>
        </c:ser>
        <c:marker val="1"/>
        <c:axId val="121939456"/>
        <c:axId val="108708224"/>
      </c:lineChart>
      <c:catAx>
        <c:axId val="121939456"/>
        <c:scaling>
          <c:orientation val="minMax"/>
        </c:scaling>
        <c:axPos val="b"/>
        <c:title>
          <c:tx>
            <c:rich>
              <a:bodyPr/>
              <a:lstStyle/>
              <a:p>
                <a:pPr>
                  <a:defRPr/>
                </a:pPr>
                <a:r>
                  <a:rPr lang="en-US"/>
                  <a:t>Year</a:t>
                </a:r>
              </a:p>
            </c:rich>
          </c:tx>
          <c:layout/>
        </c:title>
        <c:numFmt formatCode="General" sourceLinked="1"/>
        <c:tickLblPos val="nextTo"/>
        <c:crossAx val="108708224"/>
        <c:crosses val="autoZero"/>
        <c:auto val="1"/>
        <c:lblAlgn val="ctr"/>
        <c:lblOffset val="100"/>
        <c:tickLblSkip val="5"/>
      </c:catAx>
      <c:valAx>
        <c:axId val="108708224"/>
        <c:scaling>
          <c:orientation val="minMax"/>
        </c:scaling>
        <c:axPos val="l"/>
        <c:majorGridlines/>
        <c:title>
          <c:tx>
            <c:rich>
              <a:bodyPr rot="0" vert="wordArtVert"/>
              <a:lstStyle/>
              <a:p>
                <a:pPr>
                  <a:defRPr sz="1600"/>
                </a:pPr>
                <a:r>
                  <a:rPr lang="en-US" sz="1600"/>
                  <a:t>Percent</a:t>
                </a:r>
              </a:p>
            </c:rich>
          </c:tx>
          <c:layout/>
        </c:title>
        <c:numFmt formatCode="General" sourceLinked="1"/>
        <c:tickLblPos val="nextTo"/>
        <c:txPr>
          <a:bodyPr/>
          <a:lstStyle/>
          <a:p>
            <a:pPr>
              <a:defRPr sz="1400"/>
            </a:pPr>
            <a:endParaRPr lang="en-US"/>
          </a:p>
        </c:txPr>
        <c:crossAx val="121939456"/>
        <c:crosses val="autoZero"/>
        <c:crossBetween val="between"/>
      </c:valAx>
    </c:plotArea>
    <c:plotVisOnly val="1"/>
    <c:dispBlanksAs val="gap"/>
  </c:chart>
  <c:txPr>
    <a:bodyPr/>
    <a:lstStyle/>
    <a:p>
      <a:pPr>
        <a:defRPr sz="2000"/>
      </a:pPr>
      <a:endParaRPr lang="en-US"/>
    </a:p>
  </c:txPr>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A80A328-4FF1-48AB-B6D9-B793EFD993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23A4462-2293-4212-8F25-B46520DF372D}"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ln/>
        </p:spPr>
        <p:txBody>
          <a:bodyPr/>
          <a:lstStyle/>
          <a:p>
            <a:pPr eaLnBrk="1" hangingPunct="1"/>
            <a:r>
              <a:rPr lang="en-US" smtClean="0">
                <a:latin typeface="Calibri" pitchFamily="34" charset="0"/>
              </a:rPr>
              <a:t>This chapter explores the tools of government stabilization policy in terms of the aggregate demand-aggregate supply (AD-AS) model.  Next, this chapter examines fiscal policy measures that automatically adjust government expenditures and tax revenues when the economy moves through the business cycle phases.  The recent use and resurgence of fiscal policy as a tool is discussed, as are problems, criticisms, and complications of fiscal policy.</a:t>
            </a:r>
          </a:p>
          <a:p>
            <a:pPr eaLnBrk="1" hangingPunct="1"/>
            <a:r>
              <a:rPr lang="en-US" smtClean="0">
                <a:latin typeface="Calibri" pitchFamily="34" charset="0"/>
              </a:rPr>
              <a:t>The material on the public debt discusses two false concerns associated with a large public debt:  (1) the debt will force the U.S. into bankruptcy; and (2) the debt imposes a burden on future generations.  The debt discussion, however, also entails a look at substantive economic issues.  Potential problems of a large public debt include greater income inequality, reduced economic incentives, and crowding out of private investment.</a:t>
            </a:r>
          </a:p>
          <a:p>
            <a:pPr eaLnBrk="1" hangingPunct="1"/>
            <a:r>
              <a:rPr lang="en-US" smtClean="0">
                <a:latin typeface="Calibri" pitchFamily="34" charset="0"/>
              </a:rPr>
              <a:t>The last word examines social security and Medicare shortfalls.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3A398E-F146-459F-BFCD-B1EE6706D65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89F1D7-8F0E-4247-A10C-24C82CA628AB}"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D275FA-0BE8-418F-A1DC-159871913D48}"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9E9FB-B96C-43C5-9C7B-146E939CCD77}"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3131E33-7084-406E-A2ED-41DAD4CF0375}" type="slidenum">
              <a:rPr lang="en-US" smtClean="0"/>
              <a:pPr/>
              <a:t>14</a:t>
            </a:fld>
            <a:endParaRPr lang="en-US" smtClean="0"/>
          </a:p>
        </p:txBody>
      </p:sp>
      <p:sp>
        <p:nvSpPr>
          <p:cNvPr id="3789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Built-in stability arises because net taxes change with GDP (recall that taxes reduce incomes and therefore, spending).  It is desirable for spending to rise when the economy is slumping and vice versa when the economy is becoming inflationary. Automatic stability reduces instability, but does not eliminate economic instability.</a:t>
            </a:r>
          </a:p>
          <a:p>
            <a:pPr>
              <a:buClr>
                <a:srgbClr val="3399FF"/>
              </a:buClr>
              <a:buSzPct val="125000"/>
            </a:pPr>
            <a:r>
              <a:rPr lang="en-US" smtClean="0">
                <a:latin typeface="Calibri" pitchFamily="34" charset="0"/>
              </a:rPr>
              <a:t>Tax revenues vary directly with GDP; income, sales, excise, and payroll taxes all increase when the economy is expanding and all decrease when the economy is contracting.</a:t>
            </a:r>
          </a:p>
          <a:p>
            <a:pPr>
              <a:buClr>
                <a:srgbClr val="3399FF"/>
              </a:buClr>
              <a:buSzPct val="125000"/>
            </a:pPr>
            <a:r>
              <a:rPr lang="en-US" smtClean="0">
                <a:latin typeface="Calibri" pitchFamily="34" charset="0"/>
              </a:rPr>
              <a:t>Transfer payments like unemployment compensation and welfare payments vary indirectly with the economic business cycles. Unemployment compensation and welfare payments decrease during economic expansion.  Unemployment compensation and welfare payments increase during economic contractions.</a:t>
            </a:r>
          </a:p>
          <a:p>
            <a:pPr eaLnBrk="1" hangingPunct="1"/>
            <a:r>
              <a:rPr lang="en-US" smtClean="0">
                <a:latin typeface="Calibri" pitchFamily="34" charset="0"/>
              </a:rPr>
              <a:t>The size of automatic stability depends on the responsiveness of changes in taxes to changes in GDP:  The more progressive the tax system, the greater the economy’s built-in stability.</a:t>
            </a:r>
          </a:p>
          <a:p>
            <a:pPr eaLnBrk="1" hangingPunct="1"/>
            <a:r>
              <a:rPr lang="en-US" smtClean="0">
                <a:latin typeface="Calibri" pitchFamily="34" charset="0"/>
              </a:rPr>
              <a:t>A progressive tax system means the average tax rate rises with GDP.</a:t>
            </a:r>
          </a:p>
          <a:p>
            <a:pPr eaLnBrk="1" hangingPunct="1"/>
            <a:r>
              <a:rPr lang="en-US" smtClean="0">
                <a:latin typeface="Calibri" pitchFamily="34" charset="0"/>
              </a:rPr>
              <a:t>A proportional tax system means the average tax rate remains constant as GDP rises.</a:t>
            </a:r>
          </a:p>
          <a:p>
            <a:pPr eaLnBrk="1" hangingPunct="1"/>
            <a:r>
              <a:rPr lang="en-US" smtClean="0">
                <a:latin typeface="Calibri" pitchFamily="34" charset="0"/>
              </a:rPr>
              <a:t>A regressive tax system means the average tax rate falls as GDP rises.</a:t>
            </a:r>
          </a:p>
          <a:p>
            <a:r>
              <a:rPr lang="en-US" smtClean="0">
                <a:latin typeface="Calibri" pitchFamily="34" charset="0"/>
              </a:rPr>
              <a:t>However, tax revenues will rise with GDP under both the progressive and the proportional tax systems, and they may rise, fall, or stay the same under a regressive tax system.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7476ABE-BB2D-4195-83A5-6261E66157BD}"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This figure shows built-in stability. Tax revenues, T, vary directly with GDP, and government spending, G, is assumed to be independent of GDP. As GDP falls in a recession, deficits occur automatically and help alleviate the recession. As GDP rises during expansion, surpluses occur automatically and help offset possible inflation.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8CB00B7-6BB2-4E23-8F50-728FEF3354DC}" type="slidenum">
              <a:rPr lang="en-US" smtClean="0"/>
              <a:pPr/>
              <a:t>16</a:t>
            </a:fld>
            <a:endParaRPr lang="en-US" smtClean="0"/>
          </a:p>
        </p:txBody>
      </p:sp>
      <p:sp>
        <p:nvSpPr>
          <p:cNvPr id="39939"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Another name for the cyclically adjusted budget is the full-employment budget.  The cyclically adjusted budget measures what the Federal budget deficit or surplus would be with existing taxes and government spending if the economy is at full-employment.  Fiscal policy is neutral when the tax revenues equal government expenditures after adjusting for the reduction in revenues from a recession. The cyclically adjusted budget deficit is zero in year 1 and year 2.</a:t>
            </a:r>
          </a:p>
          <a:p>
            <a:pPr eaLnBrk="1" hangingPunct="1"/>
            <a:r>
              <a:rPr lang="en-US" smtClean="0">
                <a:latin typeface="Calibri" pitchFamily="34" charset="0"/>
              </a:rPr>
              <a:t>Fiscal policy is expansionary when the cyclically adjusted budget deficit is zero one year and there is a deficit the next.</a:t>
            </a:r>
          </a:p>
          <a:p>
            <a:pPr eaLnBrk="1" hangingPunct="1"/>
            <a:r>
              <a:rPr lang="en-US" smtClean="0">
                <a:latin typeface="Calibri" pitchFamily="34" charset="0"/>
              </a:rPr>
              <a:t>Fiscal policy is contractionary when the cyclically adjusted budget deficit is zero one year and is followed by a cyclically adjusted budget surplus the next year.</a:t>
            </a:r>
          </a:p>
          <a:p>
            <a:pPr eaLnBrk="1" hangingPunct="1"/>
            <a:r>
              <a:rPr lang="en-US" smtClean="0">
                <a:latin typeface="Calibri" pitchFamily="34" charset="0"/>
              </a:rPr>
              <a:t>See the next two slides for graphs.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84F5118-E383-446C-8F61-79D026CF3637}" type="slidenum">
              <a:rPr lang="en-US" smtClean="0"/>
              <a:pPr/>
              <a:t>17</a:t>
            </a:fld>
            <a:endParaRPr lang="en-US" smtClean="0"/>
          </a:p>
        </p:txBody>
      </p:sp>
      <p:sp>
        <p:nvSpPr>
          <p:cNvPr id="40963"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This figure shows the cyclically adjusted deficits in this graph.  The cyclically adjusted deficit is zero at the full-employment output GDP</a:t>
            </a:r>
            <a:r>
              <a:rPr lang="en-US" baseline="-25000" smtClean="0">
                <a:latin typeface="Calibri" pitchFamily="34" charset="0"/>
              </a:rPr>
              <a:t>1</a:t>
            </a:r>
            <a:r>
              <a:rPr lang="en-US" smtClean="0">
                <a:latin typeface="Calibri" pitchFamily="34" charset="0"/>
              </a:rPr>
              <a:t>.  But it is also zero at the recessionary output GDP</a:t>
            </a:r>
            <a:r>
              <a:rPr lang="en-US" baseline="-25000" smtClean="0">
                <a:latin typeface="Calibri" pitchFamily="34" charset="0"/>
              </a:rPr>
              <a:t>2</a:t>
            </a:r>
            <a:r>
              <a:rPr lang="en-US" smtClean="0">
                <a:latin typeface="Calibri" pitchFamily="34" charset="0"/>
              </a:rPr>
              <a:t> because the $500 billion of government expenditures at GDP</a:t>
            </a:r>
            <a:r>
              <a:rPr lang="en-US" baseline="-25000" smtClean="0">
                <a:latin typeface="Calibri" pitchFamily="34" charset="0"/>
              </a:rPr>
              <a:t>2</a:t>
            </a:r>
            <a:r>
              <a:rPr lang="en-US" smtClean="0">
                <a:latin typeface="Calibri" pitchFamily="34" charset="0"/>
              </a:rPr>
              <a:t> equals the $500 billion of tax revenues that would be forthcoming at the full-employment GDP</a:t>
            </a:r>
            <a:r>
              <a:rPr lang="en-US" baseline="-25000" smtClean="0">
                <a:latin typeface="Calibri" pitchFamily="34" charset="0"/>
              </a:rPr>
              <a:t>1</a:t>
            </a:r>
            <a:r>
              <a:rPr lang="en-US" smtClean="0">
                <a:latin typeface="Calibri" pitchFamily="34" charset="0"/>
              </a:rPr>
              <a:t>. There has been no change in fiscal policy.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D6468E1-CD8B-45F2-A800-46038961347F}" type="slidenum">
              <a:rPr lang="en-US" smtClean="0"/>
              <a:pPr/>
              <a:t>18</a:t>
            </a:fld>
            <a:endParaRPr lang="en-US" smtClean="0"/>
          </a:p>
        </p:txBody>
      </p:sp>
      <p:sp>
        <p:nvSpPr>
          <p:cNvPr id="4198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This figure shows cyclically adjusted deficits in this graph.  Discretionary fiscal policy, as reflected in the downward shift of the tax line from T</a:t>
            </a:r>
            <a:r>
              <a:rPr lang="en-US" baseline="-25000" smtClean="0">
                <a:latin typeface="Calibri" pitchFamily="34" charset="0"/>
              </a:rPr>
              <a:t>1</a:t>
            </a:r>
            <a:r>
              <a:rPr lang="en-US" smtClean="0">
                <a:latin typeface="Calibri" pitchFamily="34" charset="0"/>
              </a:rPr>
              <a:t> to T</a:t>
            </a:r>
            <a:r>
              <a:rPr lang="en-US" baseline="-25000" smtClean="0">
                <a:latin typeface="Calibri" pitchFamily="34" charset="0"/>
              </a:rPr>
              <a:t>2</a:t>
            </a:r>
            <a:r>
              <a:rPr lang="en-US" smtClean="0">
                <a:latin typeface="Calibri" pitchFamily="34" charset="0"/>
              </a:rPr>
              <a:t>, has increased the cyclically adjusted budget deficit from zero in year 3 (before the tax cut) to $25 billion in year 4 (after the tax cut). This is found by comparing the $500 billion of government spending in year 4 with the $475 billion of taxes that would accrue at the full-employment GDP</a:t>
            </a:r>
            <a:r>
              <a:rPr lang="en-US" baseline="-25000" smtClean="0">
                <a:latin typeface="Calibri" pitchFamily="34" charset="0"/>
              </a:rPr>
              <a:t>3</a:t>
            </a:r>
            <a:r>
              <a:rPr lang="en-US" smtClean="0">
                <a:latin typeface="Calibri" pitchFamily="34" charset="0"/>
              </a:rPr>
              <a:t>. Such a rise in the cyclically adjusted deficit (as a percentage of potential GDP) identifies an expansionary fiscal policy.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DD20FC2-86C2-4ACD-B935-83321719F3AF}" type="slidenum">
              <a:rPr lang="en-US" smtClean="0"/>
              <a:pPr/>
              <a:t>19</a:t>
            </a:fld>
            <a:endParaRPr lang="en-US" smtClean="0"/>
          </a:p>
        </p:txBody>
      </p:sp>
      <p:sp>
        <p:nvSpPr>
          <p:cNvPr id="4301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This table shows Federal deficits (-) and surpluses (+) as percentages of GDP, 2000–2009.  Observe that the cyclically adjusted deficits are generally smaller than the actual deficits. This is because the actual deficits include cyclical deficits, whereas the cyclically adjusted deficits eliminate them. The expansionary fiscal policy of the early 1990s became contractionary from 1999 to 2001.  In 2002 President Bush passed tax cuts and increased unemployment benefits, thereby increasing the cyclically adjusted deficit.  The 2003 Bush tax cut increased the standardized budget deficit as a percentage of potential GDP.  Federal budget deficits are expected to persist for many years to come. </a:t>
            </a:r>
          </a:p>
          <a:p>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57B9D-B295-477A-9006-C61D3AA6A4CD}"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CA0C7A-8E12-4C99-BDF6-8003D0A4C75F}"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79741C-6DBB-4CCA-9830-9FDC95319BA4}"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4A69F5-F643-47B2-A5A6-C98D425C9D96}"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3A37A2-36DE-4A4B-8714-F64531771C19}"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74A411-9772-4465-9E53-EAEC31B8F729}"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D7B229-B331-4899-B7AF-BD5A5B862EEB}"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A51DC0-E8C5-4513-810F-5B01E7D56F73}"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B79EFF-62BE-4016-BA72-768865353994}"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4487FDB-E8F7-4BE5-8473-E6839566B8A0}" type="slidenum">
              <a:rPr lang="en-US" smtClean="0"/>
              <a:pPr/>
              <a:t>29</a:t>
            </a:fld>
            <a:endParaRPr lang="en-US" smtClean="0"/>
          </a:p>
        </p:txBody>
      </p:sp>
      <p:sp>
        <p:nvSpPr>
          <p:cNvPr id="4403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In 2008 Congress passed an economic stimulus package of $152 billion consisting of checks to taxpayers, veterans, and social security recipients and some tax breaks for businesses. This package didn’t work to stimulate the economy as hoped. So in 2009, the American Recovery and Reinvestment Act was enacted and consisted of $787 billion of tax rebates and large amounts of government expenditures.  This came after the government spent $700 billion for financial institutions in the TARP.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2710337-79F2-4809-B255-81464E805D4A}" type="slidenum">
              <a:rPr lang="en-US" smtClean="0"/>
              <a:pPr/>
              <a:t>30</a:t>
            </a:fld>
            <a:endParaRPr lang="en-US" smtClean="0"/>
          </a:p>
        </p:txBody>
      </p:sp>
      <p:sp>
        <p:nvSpPr>
          <p:cNvPr id="45059"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This figure shows Federal budget deficits and surpluses, actual and projected, for fiscal years 1994-2014 (in billions of nominal dollars).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EEAB1B-0609-4329-B9D9-C17AF7AED46D}"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B1E5709-A186-4CD8-8AA5-DE72FF266D19}" type="slidenum">
              <a:rPr lang="en-US" smtClean="0"/>
              <a:pPr/>
              <a:t>32</a:t>
            </a:fld>
            <a:endParaRPr lang="en-US" smtClean="0"/>
          </a:p>
        </p:txBody>
      </p:sp>
      <p:sp>
        <p:nvSpPr>
          <p:cNvPr id="46083"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The Global Perspective shows cyclically adjusted budget deficits or surpluses as a percentage of potential GDP for selected nations.  Because of the global recession, in 2009 all but a few of the world’s major nations had cyclically adjusted budget deficits. These deficits varied as percentages of potential GDP, but they each reflected some degree of expansionary fiscal policy.</a:t>
            </a:r>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E8F57E1-637A-4D88-906D-07D0E01F6B14}" type="slidenum">
              <a:rPr lang="en-US" smtClean="0"/>
              <a:pPr/>
              <a:t>33</a:t>
            </a:fld>
            <a:endParaRPr lang="en-US" smtClean="0"/>
          </a:p>
        </p:txBody>
      </p:sp>
      <p:sp>
        <p:nvSpPr>
          <p:cNvPr id="4710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Recognition lag is the elapsed time between the beginning of a recession or inflation and awareness of this occurrence.  Administrative lag is the difficulty in changing policy once the problem has been recognized.  Operational lag is the time elapsed between the change in policy and its impact on the economy.</a:t>
            </a:r>
          </a:p>
          <a:p>
            <a:pPr eaLnBrk="1" hangingPunct="1"/>
            <a:r>
              <a:rPr lang="en-US" smtClean="0">
                <a:latin typeface="Calibri" pitchFamily="34" charset="0"/>
              </a:rPr>
              <a:t>A political business cycle may destabilize the economy:  Election years have been characterized by more expansionary policies regardless of economic conditions.</a:t>
            </a:r>
          </a:p>
          <a:p>
            <a:pPr eaLnBrk="1" hangingPunct="1"/>
            <a:r>
              <a:rPr lang="en-US" smtClean="0">
                <a:latin typeface="Calibri" pitchFamily="34" charset="0"/>
              </a:rPr>
              <a:t>Households may believe that the tax reduction is temporary and save a large portion of their tax cut, reducing the magnitude of the effect desired by policy makers.</a:t>
            </a:r>
          </a:p>
          <a:p>
            <a:pPr eaLnBrk="1" hangingPunct="1"/>
            <a:r>
              <a:rPr lang="en-US" smtClean="0">
                <a:latin typeface="Calibri" pitchFamily="34" charset="0"/>
              </a:rPr>
              <a:t>State and local finance policies may offset federal stabilization policies.  They are often procyclical because balanced-budget requirements cause states and local governments to raise taxes in a recession or cut spending making the recession possibly worse.  In an inflationary period, they may increase spending or cut taxes as their budgets head for a surplus.</a:t>
            </a:r>
          </a:p>
          <a:p>
            <a:pPr eaLnBrk="1" hangingPunct="1"/>
            <a:r>
              <a:rPr lang="en-US" smtClean="0">
                <a:latin typeface="Calibri" pitchFamily="34" charset="0"/>
              </a:rPr>
              <a:t>“Crowding‑out” may occur with government deficit spending. It may increase the interest rate and reduce private spending which weakens or cancels the stimulus of fiscal policy.</a:t>
            </a:r>
          </a:p>
          <a:p>
            <a:endParaRPr lang="en-US" smtClean="0">
              <a:latin typeface="Calibri" pitchFamily="34" charset="0"/>
            </a:endParaRP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8B87E60-73C1-43AC-B358-9922BEB6F307}" type="slidenum">
              <a:rPr lang="en-US" smtClean="0"/>
              <a:pPr/>
              <a:t>34</a:t>
            </a:fld>
            <a:endParaRPr lang="en-US" smtClean="0"/>
          </a:p>
        </p:txBody>
      </p:sp>
      <p:sp>
        <p:nvSpPr>
          <p:cNvPr id="4813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Some economists oppose the use of fiscal policy, believing that monetary policy is more effective, or that the economy is sufficiently self-correcting.</a:t>
            </a:r>
          </a:p>
          <a:p>
            <a:r>
              <a:rPr lang="en-US" smtClean="0">
                <a:latin typeface="Calibri" pitchFamily="34" charset="0"/>
              </a:rPr>
              <a:t>Most economists support the use of fiscal policy to help “push the economy” in a desired direction, and the use of monetary policy more for “fine tuning.”</a:t>
            </a:r>
          </a:p>
          <a:p>
            <a:r>
              <a:rPr lang="en-US" smtClean="0">
                <a:latin typeface="Calibri" pitchFamily="34" charset="0"/>
              </a:rPr>
              <a:t>Economists agree that the potential impacts (positive and negative) of fiscal policy on long-term productivity growth should be evaluated and considered in the decision-making process, along with the short-run cyclical effects.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1033DD7-CFEE-4CB8-BB7E-8B0D213ECEBE}" type="slidenum">
              <a:rPr lang="en-US" smtClean="0"/>
              <a:pPr/>
              <a:t>35</a:t>
            </a:fld>
            <a:endParaRPr lang="en-US" smtClean="0"/>
          </a:p>
        </p:txBody>
      </p:sp>
      <p:sp>
        <p:nvSpPr>
          <p:cNvPr id="4915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a:defRPr/>
            </a:pPr>
            <a:r>
              <a:rPr lang="en-US" dirty="0" smtClean="0">
                <a:latin typeface="+mj-lt"/>
              </a:rPr>
              <a:t>The national or public debt is the total accumulation of the Federal government’s total deficits and surpluses that have occurred through time.  Deficits (and by extension the debt) are the result of war financing, recessions, and lack of political will to reduce or avoid them.</a:t>
            </a:r>
          </a:p>
          <a:p>
            <a:pPr>
              <a:defRPr/>
            </a:pPr>
            <a:r>
              <a:rPr lang="en-US" dirty="0" smtClean="0">
                <a:latin typeface="+mj-lt"/>
              </a:rPr>
              <a:t>Treasury bills are short-term securities.</a:t>
            </a:r>
          </a:p>
          <a:p>
            <a:pPr>
              <a:defRPr/>
            </a:pPr>
            <a:r>
              <a:rPr lang="en-US" dirty="0" smtClean="0">
                <a:latin typeface="+mj-lt"/>
              </a:rPr>
              <a:t>Treasury notes are medium-term securities.</a:t>
            </a:r>
          </a:p>
          <a:p>
            <a:pPr>
              <a:defRPr/>
            </a:pPr>
            <a:r>
              <a:rPr lang="en-US" dirty="0" smtClean="0">
                <a:latin typeface="+mj-lt"/>
              </a:rPr>
              <a:t>Treasury bonds are long-term securities.</a:t>
            </a:r>
          </a:p>
          <a:p>
            <a:pPr>
              <a:defRPr/>
            </a:pPr>
            <a:r>
              <a:rPr lang="en-US" dirty="0" smtClean="0">
                <a:latin typeface="+mj-lt"/>
              </a:rPr>
              <a:t>U.S. savings bonds are long-term, non-marketable securities.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3FEB62-CFEF-4F6C-9E0F-31697C6C5B1E}"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A3C1C9-74A7-41A1-919E-F17BF1482DC3}"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3CA1D-55D4-49C6-9069-2043FEE12AE9}"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EDC4687-31B3-406E-A84E-4EF6F7C74463}" type="slidenum">
              <a:rPr lang="en-US" smtClean="0"/>
              <a:pPr/>
              <a:t>43</a:t>
            </a:fld>
            <a:endParaRPr lang="en-US" smtClean="0"/>
          </a:p>
        </p:txBody>
      </p:sp>
      <p:sp>
        <p:nvSpPr>
          <p:cNvPr id="50179"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This figure shows the ownership of the total public debt, 2009.</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134D5B5-7444-4D40-9830-D86652746A74}" type="slidenum">
              <a:rPr lang="en-US" smtClean="0"/>
              <a:pPr/>
              <a:t>44</a:t>
            </a:fld>
            <a:endParaRPr lang="en-US" smtClean="0"/>
          </a:p>
        </p:txBody>
      </p:sp>
      <p:sp>
        <p:nvSpPr>
          <p:cNvPr id="5325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 Interest charges are the main burden imposed by the debt because government always has to at least pay the interest on their debt in order to remain in good credit standing.</a:t>
            </a:r>
          </a:p>
          <a:p>
            <a:pPr eaLnBrk="1" hangingPunct="1"/>
            <a:r>
              <a:rPr lang="en-US" smtClean="0">
                <a:latin typeface="Calibri" pitchFamily="34" charset="0"/>
              </a:rPr>
              <a:t>Can the federal government go bankrupt?  There are reasons why it cannot.</a:t>
            </a:r>
          </a:p>
          <a:p>
            <a:pPr eaLnBrk="1" hangingPunct="1"/>
            <a:r>
              <a:rPr lang="en-US" smtClean="0">
                <a:latin typeface="Calibri" pitchFamily="34" charset="0"/>
              </a:rPr>
              <a:t>The government can raise taxes to pay back the debt, and it can borrow more (i.e. sell new bonds) to refinance bonds when they mature.  Corporations use similar methods—they almost always have outstanding debt.  Of course, refinancing could become an issue with a high enough debt-to-GDP ratio. Some countries, such as Greece, have run into this problem. High and rising ratios in the United States might raise fears that the U.S. government might be unable to pay back loans as they come due. But, with the present U.S. debt-to-GDP ratio and the prospects of long-term economic growth, this is a false concern for the United States.</a:t>
            </a:r>
          </a:p>
          <a:p>
            <a:pPr eaLnBrk="1" hangingPunct="1"/>
            <a:r>
              <a:rPr lang="en-US" smtClean="0">
                <a:latin typeface="Calibri" pitchFamily="34" charset="0"/>
              </a:rPr>
              <a:t>The government has the power to tax, which businesses and individuals do not have when they are in debt.</a:t>
            </a:r>
          </a:p>
          <a:p>
            <a:pPr eaLnBrk="1" hangingPunct="1"/>
            <a:r>
              <a:rPr lang="en-US" smtClean="0">
                <a:latin typeface="Calibri" pitchFamily="34" charset="0"/>
              </a:rPr>
              <a:t>Does the debt impose a burden on future generations?  In 2009 the per capita federal debt in U.S. was $37,437.  But the public debt is a public credit—your grandmother may own the bonds on which taxpayers are paying interest.  Some day you may inherit those bonds that are assets to those who have them.  The true burden is borne by those who pay taxes or loan government money today to finance government spending.  If the spending is for productive purposes, it will enhance future earning power and the size of the debt relative to future GDP and population could actually decline.  Borrowing allows growth to occur when it is invested in productive capital.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B4EDE4E-6272-406C-A4F4-B200CD3A25CE}" type="slidenum">
              <a:rPr lang="en-US" smtClean="0"/>
              <a:pPr/>
              <a:t>45</a:t>
            </a:fld>
            <a:endParaRPr lang="en-US" smtClean="0"/>
          </a:p>
        </p:txBody>
      </p:sp>
      <p:sp>
        <p:nvSpPr>
          <p:cNvPr id="5427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Repayment of the debt affects income distribution.  If working taxpayers will be paying interest to the mainly wealthier groups who hold the bonds, this probably increases income inequality.</a:t>
            </a:r>
          </a:p>
          <a:p>
            <a:pPr eaLnBrk="1" hangingPunct="1"/>
            <a:r>
              <a:rPr lang="en-US" smtClean="0">
                <a:latin typeface="Calibri" pitchFamily="34" charset="0"/>
              </a:rPr>
              <a:t>Since interest must be paid out of government revenues, a large debt and high interest can increase the tax burden and may decrease incentives to work, save, and invest for taxpayers.</a:t>
            </a:r>
          </a:p>
          <a:p>
            <a:pPr eaLnBrk="1" hangingPunct="1"/>
            <a:r>
              <a:rPr lang="en-US" smtClean="0">
                <a:latin typeface="Calibri" pitchFamily="34" charset="0"/>
              </a:rPr>
              <a:t>A higher proportion of the debt is owed to foreigners (about 29 percent) than in the past, and this can increase the burden since payments leave the country.  But Americans also own foreign bonds and this offsets the concern.</a:t>
            </a:r>
          </a:p>
          <a:p>
            <a:pPr eaLnBrk="1" hangingPunct="1"/>
            <a:r>
              <a:rPr lang="en-US" smtClean="0">
                <a:latin typeface="Calibri" pitchFamily="34" charset="0"/>
              </a:rPr>
              <a:t>Some economists believe that public borrowing crowds out private investment, but the extent of this effect is not clear.  See the next slide for the graph.</a:t>
            </a:r>
          </a:p>
          <a:p>
            <a:r>
              <a:rPr lang="en-US" smtClean="0">
                <a:latin typeface="Calibri" pitchFamily="34" charset="0"/>
              </a:rPr>
              <a:t>There are some positive aspects of borrowing even with crowding-out.  If borrowing is for public investment that causes the economy to grow more in the future, the burden on future generations will be less than if the government had not borrowed for this purpose.  Public investment makes private investment more attractive.  For example, new federal buildings generate private business; good highways help private shipping,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2050911-E2BC-4E18-9DF5-A3FDB96CEDCC}"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Discretionary fiscal policy refers to the deliberate manipulation of taxes and government spending by Congress to alter real domestic output and employment, control inflation, and stimulate economic growth.  “Discretionary” means the changes are at the option of the Federal government.  Discretionary fiscal policy changes are often initiated by the President, on the advice of the Council of Economic Advisers (CEA).  You can find information on the CEA at http://whitehouse.gov; they are found under “The Administration” tab, in the “Executive Office of the President” section.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74E0248-1657-45A2-AA9F-CA7B8AA92585}" type="slidenum">
              <a:rPr lang="en-US" smtClean="0"/>
              <a:pPr/>
              <a:t>46</a:t>
            </a:fld>
            <a:endParaRPr lang="en-US" smtClean="0"/>
          </a:p>
        </p:txBody>
      </p:sp>
      <p:sp>
        <p:nvSpPr>
          <p:cNvPr id="55299"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This figure shows the investment demand curve and the crowding-out effect.  If the investment demand curve (ID</a:t>
            </a:r>
            <a:r>
              <a:rPr lang="en-US" baseline="-25000" smtClean="0">
                <a:latin typeface="Calibri" pitchFamily="34" charset="0"/>
              </a:rPr>
              <a:t>1</a:t>
            </a:r>
            <a:r>
              <a:rPr lang="en-US" smtClean="0">
                <a:latin typeface="Calibri" pitchFamily="34" charset="0"/>
              </a:rPr>
              <a:t>) is fixed, the increase in the interest rate from 6 percent to 10 percent caused by financing a large public debt will move the economy from a to b, crowding out $10 billion of private investment, and decreasing the size of the capital stock inherited by future generations. However, if the public goods enabled by the debt improve the investment prospects of businesses, the private investment demand curve will shift rightward, as from ID</a:t>
            </a:r>
            <a:r>
              <a:rPr lang="en-US" baseline="-25000" smtClean="0">
                <a:latin typeface="Calibri" pitchFamily="34" charset="0"/>
              </a:rPr>
              <a:t>1</a:t>
            </a:r>
            <a:r>
              <a:rPr lang="en-US" smtClean="0">
                <a:latin typeface="Calibri" pitchFamily="34" charset="0"/>
              </a:rPr>
              <a:t> to ID</a:t>
            </a:r>
            <a:r>
              <a:rPr lang="en-US" baseline="-25000" smtClean="0">
                <a:latin typeface="Calibri" pitchFamily="34" charset="0"/>
              </a:rPr>
              <a:t>2</a:t>
            </a:r>
            <a:r>
              <a:rPr lang="en-US" smtClean="0">
                <a:latin typeface="Calibri" pitchFamily="34" charset="0"/>
              </a:rPr>
              <a:t>. That shift may offset the crowding-out effect wholly or in part. In this case, it moves the economy from a to c.</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D9E9CA0-06FF-4620-A376-9730A6407472}" type="slidenum">
              <a:rPr lang="en-US" smtClean="0"/>
              <a:pPr/>
              <a:t>47</a:t>
            </a:fld>
            <a:endParaRPr lang="en-US" smtClean="0"/>
          </a:p>
        </p:txBody>
      </p:sp>
      <p:sp>
        <p:nvSpPr>
          <p:cNvPr id="56323"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Social Security is the major public retirement program in the United States. Half of the tax (6.2%) is paid by individuals and half is paid by employers (another 6.2%).</a:t>
            </a:r>
          </a:p>
          <a:p>
            <a:r>
              <a:rPr lang="en-US" smtClean="0">
                <a:latin typeface="Calibri" pitchFamily="34" charset="0"/>
              </a:rPr>
              <a:t>The Medicare program is the U.S. health care program for people age 65 and older in the United States. Half of the tax (1.45 %) is paid by individuals and half is paid by employers (another 1.45%).</a:t>
            </a:r>
          </a:p>
          <a:p>
            <a:r>
              <a:rPr lang="en-US" smtClean="0">
                <a:latin typeface="Calibri" pitchFamily="34" charset="0"/>
              </a:rPr>
              <a:t>There is an impending long-run shortfall in Social Security funding.  It is a “pay-as-you-go” system, meaning that current revenues are used to pay current retirees (instead of paying from funds accumulated over time).  Despite efforts to build a trust fund, eventually Social Security revenues will fall below payouts to retirees.  Baby boomers are entering retirement age and living longer, meaning that there will be more recipients receiving payouts for longer periods of time.</a:t>
            </a:r>
          </a:p>
          <a:p>
            <a:r>
              <a:rPr lang="en-US" smtClean="0">
                <a:latin typeface="Calibri" pitchFamily="34" charset="0"/>
              </a:rPr>
              <a:t>The ratio of the number of workers contributing to the system for each recipient has declined.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16AE0A2-CAF6-4653-BDB1-30A23ECAB812}" type="slidenum">
              <a:rPr lang="en-US" smtClean="0"/>
              <a:pPr/>
              <a:t>48</a:t>
            </a:fld>
            <a:endParaRPr lang="en-US" smtClean="0"/>
          </a:p>
        </p:txBody>
      </p:sp>
      <p:sp>
        <p:nvSpPr>
          <p:cNvPr id="573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Numerous solutions have been suggested and each has an economic trade-off: reduce benefits by reducing direct payments, taxing benefits, and/or increasing the age at which workers are eligible to receive benefits (already part of the system), increase revenues by raising payroll taxes, increase the trust fund by setting aside more of current system revenues, or by investing trust fund monies in corporate stocks and bonds.  Additionally, one solution is to allow workers to invest half of their payroll taxes in approved stock and bond funds – sometimes referred to as “privatizing” Social Security.  There are many possible solutions, and the political process may well result in a combination of the many policies proposed.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866EADB-DD7A-43D5-9716-10FE5BF91AE1}" type="slidenum">
              <a:rPr lang="en-US" smtClean="0"/>
              <a:pPr/>
              <a:t>5</a:t>
            </a:fld>
            <a:endParaRPr lang="en-US" smtClean="0"/>
          </a:p>
        </p:txBody>
      </p:sp>
      <p:sp>
        <p:nvSpPr>
          <p:cNvPr id="32771"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defRPr/>
            </a:pPr>
            <a:r>
              <a:rPr lang="en-US" dirty="0" smtClean="0">
                <a:latin typeface="+mj-lt"/>
              </a:rPr>
              <a:t>Expansionary fiscal policy is used to combat a recession.  The problem during a recession is that aggregate demand is too low, so increasing government spending and/or a reduction in taxes will increase aggregate demand.  Expansionary fiscal policy will create a deficit.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C615225-724B-4406-A2AD-58E61CD3DC37}" type="slidenum">
              <a:rPr lang="en-US" smtClean="0"/>
              <a:pPr/>
              <a:t>6</a:t>
            </a:fld>
            <a:endParaRPr lang="en-US" smtClean="0"/>
          </a:p>
        </p:txBody>
      </p:sp>
      <p:sp>
        <p:nvSpPr>
          <p:cNvPr id="3686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a:defRPr/>
            </a:pPr>
            <a:r>
              <a:rPr lang="en-US" dirty="0" smtClean="0">
                <a:latin typeface="+mj-lt"/>
              </a:rPr>
              <a:t>Economists tend to favor higher G during recessions and higher taxes during inflationary times if they are concerned about unmet social needs or infrastructure. Both actions either expand or preserve the size of government.</a:t>
            </a:r>
          </a:p>
          <a:p>
            <a:pPr>
              <a:defRPr/>
            </a:pPr>
            <a:r>
              <a:rPr lang="en-US" dirty="0" smtClean="0">
                <a:latin typeface="+mj-lt"/>
              </a:rPr>
              <a:t>Others tend to favor lower T for recessions and lower G during inflationary periods when they think government is too large and inefficient. Both of these actions either restrain the growth of government or reduce taxes.</a:t>
            </a:r>
          </a:p>
          <a:p>
            <a:pPr eaLnBrk="1" hangingPunct="1">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7A8284F-8669-4AB5-8510-5478CB1C65C5}" type="slidenum">
              <a:rPr lang="en-US" smtClean="0"/>
              <a:pPr/>
              <a:t>7</a:t>
            </a:fld>
            <a:endParaRPr lang="en-US" smtClean="0"/>
          </a:p>
        </p:txBody>
      </p:sp>
      <p:sp>
        <p:nvSpPr>
          <p:cNvPr id="33795"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This figure shows the expansionary fiscal policy.   Expansionary fiscal policy uses increases in government spending or tax cuts to push the economy out of recession. In an economy with a MPC of .75, a $5 billion increase in government spending, or a $6.67 billion decrease in personal taxes (producing a $5 billion initial increase in consumption), expands aggregate demand from AD</a:t>
            </a:r>
            <a:r>
              <a:rPr lang="en-US" baseline="-25000" smtClean="0">
                <a:latin typeface="Calibri" pitchFamily="34" charset="0"/>
              </a:rPr>
              <a:t>2</a:t>
            </a:r>
            <a:r>
              <a:rPr lang="en-US" smtClean="0">
                <a:latin typeface="Calibri" pitchFamily="34" charset="0"/>
              </a:rPr>
              <a:t> to the downsloping dashed curve. The multiplier then magnifies this initial increase in spending to AD</a:t>
            </a:r>
            <a:r>
              <a:rPr lang="en-US" baseline="-25000" smtClean="0">
                <a:latin typeface="Calibri" pitchFamily="34" charset="0"/>
              </a:rPr>
              <a:t>1</a:t>
            </a:r>
            <a:r>
              <a:rPr lang="en-US" smtClean="0">
                <a:latin typeface="Calibri" pitchFamily="34" charset="0"/>
              </a:rPr>
              <a:t>. So real GDP rises along the horizontal axis by $20 billion.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39ED738-211E-48A3-BBC2-F7DCD56329AF}"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pPr eaLnBrk="1" hangingPunct="1"/>
            <a:r>
              <a:rPr lang="en-US" smtClean="0">
                <a:latin typeface="Calibri" pitchFamily="34" charset="0"/>
              </a:rPr>
              <a:t>When demand-pull inflation occurs, contractionary policy is the remedy. The problem with inflation is that aggregate demand is too high so the government will decrease government spending and/or increase taxes to cause aggregate demand to fall.  When the government uses contractionary fiscal policy, it will create a surplus.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7D56C6A-6252-4B74-ACFC-0F8366D3B295}" type="slidenum">
              <a:rPr lang="en-US" smtClean="0"/>
              <a:pPr/>
              <a:t>9</a:t>
            </a:fld>
            <a:endParaRPr lang="en-US" smtClean="0"/>
          </a:p>
        </p:txBody>
      </p:sp>
      <p:sp>
        <p:nvSpPr>
          <p:cNvPr id="35843"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ln/>
        </p:spPr>
        <p:txBody>
          <a:bodyPr/>
          <a:lstStyle/>
          <a:p>
            <a:r>
              <a:rPr lang="en-US" smtClean="0">
                <a:latin typeface="Calibri" pitchFamily="34" charset="0"/>
              </a:rPr>
              <a:t>This figure shows the effects of contractionary fiscal policy.</a:t>
            </a:r>
          </a:p>
          <a:p>
            <a:r>
              <a:rPr lang="en-US" smtClean="0">
                <a:latin typeface="Calibri" pitchFamily="34" charset="0"/>
              </a:rPr>
              <a:t>Contractionary fiscal policy uses decreases in government spending, increases in taxes, or both, to reduce demand-pull inflation. Here, an increase in aggregate demand from AD</a:t>
            </a:r>
            <a:r>
              <a:rPr lang="en-US" baseline="-25000" smtClean="0">
                <a:latin typeface="Calibri" pitchFamily="34" charset="0"/>
              </a:rPr>
              <a:t>3 </a:t>
            </a:r>
            <a:r>
              <a:rPr lang="en-US" smtClean="0">
                <a:latin typeface="Calibri" pitchFamily="34" charset="0"/>
              </a:rPr>
              <a:t>to AD</a:t>
            </a:r>
            <a:r>
              <a:rPr lang="en-US" baseline="-25000" smtClean="0">
                <a:latin typeface="Calibri" pitchFamily="34" charset="0"/>
              </a:rPr>
              <a:t>4</a:t>
            </a:r>
            <a:r>
              <a:rPr lang="en-US" smtClean="0">
                <a:latin typeface="Calibri" pitchFamily="34" charset="0"/>
              </a:rPr>
              <a:t> has driven the economy to point b and ratcheted the price level up to P</a:t>
            </a:r>
            <a:r>
              <a:rPr lang="en-US" baseline="-25000" smtClean="0">
                <a:latin typeface="Calibri" pitchFamily="34" charset="0"/>
              </a:rPr>
              <a:t>2</a:t>
            </a:r>
            <a:r>
              <a:rPr lang="en-US" smtClean="0">
                <a:latin typeface="Calibri" pitchFamily="34" charset="0"/>
              </a:rPr>
              <a:t>, where it becomes inflexible downward. If the economy’s MPC is .75 and the multiplier therefore is 4, the government can either reduce its spending by $3 billion or increase its taxes by $4 billion (which will decrease consumption by $3 billion) to eliminate the inflationary GDP gap of $12 billion (= $522 billion - $510 billion). Aggregate demand will shift leftward, first from AD</a:t>
            </a:r>
            <a:r>
              <a:rPr lang="en-US" baseline="-25000" smtClean="0">
                <a:latin typeface="Calibri" pitchFamily="34" charset="0"/>
              </a:rPr>
              <a:t>4 </a:t>
            </a:r>
            <a:r>
              <a:rPr lang="en-US" smtClean="0">
                <a:latin typeface="Calibri" pitchFamily="34" charset="0"/>
              </a:rPr>
              <a:t>to the dashed downsloping curve to its left, and then to AD</a:t>
            </a:r>
            <a:r>
              <a:rPr lang="en-US" baseline="-25000" smtClean="0">
                <a:latin typeface="Calibri" pitchFamily="34" charset="0"/>
              </a:rPr>
              <a:t>5</a:t>
            </a:r>
            <a:r>
              <a:rPr lang="en-US" smtClean="0">
                <a:latin typeface="Calibri" pitchFamily="34" charset="0"/>
              </a:rPr>
              <a:t>. With the price level remaining at P</a:t>
            </a:r>
            <a:r>
              <a:rPr lang="en-US" baseline="-25000" smtClean="0">
                <a:latin typeface="Calibri" pitchFamily="34" charset="0"/>
              </a:rPr>
              <a:t>2</a:t>
            </a:r>
            <a:r>
              <a:rPr lang="en-US" smtClean="0">
                <a:latin typeface="Calibri" pitchFamily="34" charset="0"/>
              </a:rPr>
              <a:t>, the economy will move from point b to point c and the inflationary GDP gap will disappear.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8C2F6B-5973-481C-A462-DBCB27EA5D8E}" type="slidenum">
              <a:rPr lang="en-US"/>
              <a:pPr>
                <a:defRPr/>
              </a:pPr>
              <a:t>‹#›</a:t>
            </a:fld>
            <a:endParaRPr lang="en-US"/>
          </a:p>
        </p:txBody>
      </p:sp>
    </p:spTree>
  </p:cSld>
  <p:clrMapOvr>
    <a:masterClrMapping/>
  </p:clrMapOvr>
  <p:transition spd="med">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4D016-4C10-462E-AEF4-C7B493FBA6E9}" type="slidenum">
              <a:rPr lang="en-US"/>
              <a:pPr>
                <a:defRPr/>
              </a:pPr>
              <a:t>‹#›</a:t>
            </a:fld>
            <a:endParaRPr lang="en-US"/>
          </a:p>
        </p:txBody>
      </p:sp>
    </p:spTree>
  </p:cSld>
  <p:clrMapOvr>
    <a:masterClrMapping/>
  </p:clrMapOvr>
  <p:transition spd="med">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6CC62-8EEF-431E-9745-B17900AA9ACE}" type="slidenum">
              <a:rPr lang="en-US"/>
              <a:pPr>
                <a:defRPr/>
              </a:pPr>
              <a:t>‹#›</a:t>
            </a:fld>
            <a:endParaRPr lang="en-US"/>
          </a:p>
        </p:txBody>
      </p:sp>
    </p:spTree>
  </p:cSld>
  <p:clrMapOvr>
    <a:masterClrMapping/>
  </p:clrMapOvr>
  <p:transition spd="med">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5D5DCC-7490-4CDC-B61C-145D290FF0DF}" type="slidenum">
              <a:rPr lang="en-US"/>
              <a:pPr>
                <a:defRPr/>
              </a:pPr>
              <a:t>‹#›</a:t>
            </a:fld>
            <a:endParaRPr lang="en-US"/>
          </a:p>
        </p:txBody>
      </p:sp>
    </p:spTree>
  </p:cSld>
  <p:clrMapOvr>
    <a:masterClrMapping/>
  </p:clrMapOvr>
  <p:transition spd="med">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9117-2F86-4D85-A5C3-E0C4714FBA5B}" type="slidenum">
              <a:rPr lang="en-US"/>
              <a:pPr>
                <a:defRPr/>
              </a:pPr>
              <a:t>‹#›</a:t>
            </a:fld>
            <a:endParaRPr lang="en-US"/>
          </a:p>
        </p:txBody>
      </p:sp>
    </p:spTree>
  </p:cSld>
  <p:clrMapOvr>
    <a:masterClrMapping/>
  </p:clrMapOvr>
  <p:transition spd="med">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5C1F4C-4BED-43CF-8DF6-D67D338B1F82}" type="slidenum">
              <a:rPr lang="en-US"/>
              <a:pPr>
                <a:defRPr/>
              </a:pPr>
              <a:t>‹#›</a:t>
            </a:fld>
            <a:endParaRPr lang="en-US"/>
          </a:p>
        </p:txBody>
      </p:sp>
    </p:spTree>
  </p:cSld>
  <p:clrMapOvr>
    <a:masterClrMapping/>
  </p:clrMapOvr>
  <p:transition spd="med">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EC9E24-CD5E-4ECE-8BA3-E8ACF0D0B1CF}" type="slidenum">
              <a:rPr lang="en-US"/>
              <a:pPr>
                <a:defRPr/>
              </a:pPr>
              <a:t>‹#›</a:t>
            </a:fld>
            <a:endParaRPr lang="en-US"/>
          </a:p>
        </p:txBody>
      </p:sp>
    </p:spTree>
  </p:cSld>
  <p:clrMapOvr>
    <a:masterClrMapping/>
  </p:clrMapOvr>
  <p:transition spd="med">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C87442-9957-4326-8242-07C46CEC6800}" type="slidenum">
              <a:rPr lang="en-US"/>
              <a:pPr>
                <a:defRPr/>
              </a:pPr>
              <a:t>‹#›</a:t>
            </a:fld>
            <a:endParaRPr lang="en-US"/>
          </a:p>
        </p:txBody>
      </p:sp>
    </p:spTree>
  </p:cSld>
  <p:clrMapOvr>
    <a:masterClrMapping/>
  </p:clrMapOvr>
  <p:transition spd="med">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FD95D4-DD5C-4953-B27A-4188BC41749F}" type="slidenum">
              <a:rPr lang="en-US"/>
              <a:pPr>
                <a:defRPr/>
              </a:pPr>
              <a:t>‹#›</a:t>
            </a:fld>
            <a:endParaRPr lang="en-US"/>
          </a:p>
        </p:txBody>
      </p:sp>
    </p:spTree>
  </p:cSld>
  <p:clrMapOvr>
    <a:masterClrMapping/>
  </p:clrMapOvr>
  <p:transition spd="med">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897A46-5C61-4BD7-90FB-A69ABC790196}" type="slidenum">
              <a:rPr lang="en-US"/>
              <a:pPr>
                <a:defRPr/>
              </a:pPr>
              <a:t>‹#›</a:t>
            </a:fld>
            <a:endParaRPr lang="en-US"/>
          </a:p>
        </p:txBody>
      </p:sp>
    </p:spTree>
  </p:cSld>
  <p:clrMapOvr>
    <a:masterClrMapping/>
  </p:clrMapOvr>
  <p:transition spd="med">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B1335C-1F06-4F84-8579-BA2E86E1BBE6}" type="slidenum">
              <a:rPr lang="en-US"/>
              <a:pPr>
                <a:defRPr/>
              </a:pPr>
              <a:t>‹#›</a:t>
            </a:fld>
            <a:endParaRPr lang="en-US"/>
          </a:p>
        </p:txBody>
      </p:sp>
    </p:spTree>
  </p:cSld>
  <p:clrMapOvr>
    <a:masterClrMapping/>
  </p:clrMapOvr>
  <p:transition spd="med">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3DD16F7-EA03-4085-B489-55FC6A1764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strips/>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bo.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Microsoft_Office_Word_97_-_2003_Document1.doc"/><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Microsoft_Office_Word_97_-_2003_Document2.doc"/></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Microsoft_Office_Excel_97-2003_Worksheet3.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www.clt.astate.edu/crbrown/bush3.wa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cbo.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brillig.com/debt_clock/"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589C"/>
        </a:solidFill>
        <a:effectLst/>
      </p:bgPr>
    </p:bg>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3" cstate="print"/>
          <a:srcRect/>
          <a:stretch>
            <a:fillRect/>
          </a:stretch>
        </p:blipFill>
        <p:spPr bwMode="auto">
          <a:xfrm>
            <a:off x="1219200" y="0"/>
            <a:ext cx="2308225" cy="6858000"/>
          </a:xfrm>
          <a:prstGeom prst="rect">
            <a:avLst/>
          </a:prstGeom>
          <a:noFill/>
          <a:ln w="9525">
            <a:noFill/>
            <a:miter lim="800000"/>
            <a:headEnd/>
            <a:tailEnd/>
          </a:ln>
        </p:spPr>
      </p:pic>
      <p:sp>
        <p:nvSpPr>
          <p:cNvPr id="2051" name="Rectangle 8"/>
          <p:cNvSpPr>
            <a:spLocks noChangeArrowheads="1"/>
          </p:cNvSpPr>
          <p:nvPr/>
        </p:nvSpPr>
        <p:spPr bwMode="auto">
          <a:xfrm>
            <a:off x="0" y="2438400"/>
            <a:ext cx="9144000" cy="914400"/>
          </a:xfrm>
          <a:prstGeom prst="rect">
            <a:avLst/>
          </a:prstGeom>
          <a:solidFill>
            <a:srgbClr val="522890"/>
          </a:solidFill>
          <a:ln w="9525">
            <a:noFill/>
            <a:miter lim="800000"/>
            <a:headEnd/>
            <a:tailEnd/>
          </a:ln>
        </p:spPr>
        <p:txBody>
          <a:bodyPr wrap="none" anchor="ctr"/>
          <a:lstStyle/>
          <a:p>
            <a:pPr algn="ctr"/>
            <a:endParaRPr lang="en-US">
              <a:latin typeface="Tw Cen MT" pitchFamily="34" charset="0"/>
            </a:endParaRPr>
          </a:p>
        </p:txBody>
      </p:sp>
      <p:sp>
        <p:nvSpPr>
          <p:cNvPr id="2052" name="Rectangle 2"/>
          <p:cNvSpPr>
            <a:spLocks noGrp="1" noChangeArrowheads="1"/>
          </p:cNvSpPr>
          <p:nvPr>
            <p:ph type="ctrTitle"/>
          </p:nvPr>
        </p:nvSpPr>
        <p:spPr>
          <a:xfrm>
            <a:off x="2667000" y="2514600"/>
            <a:ext cx="6477000" cy="838200"/>
          </a:xfrm>
        </p:spPr>
        <p:txBody>
          <a:bodyPr/>
          <a:lstStyle/>
          <a:p>
            <a:pPr algn="r" eaLnBrk="1" hangingPunct="1"/>
            <a:r>
              <a:rPr lang="en-US" sz="3600" smtClean="0">
                <a:solidFill>
                  <a:schemeClr val="bg1"/>
                </a:solidFill>
                <a:latin typeface="Tahoma" pitchFamily="34" charset="0"/>
              </a:rPr>
              <a:t>Fiscal Policy, Deficits, and Debt</a:t>
            </a:r>
          </a:p>
        </p:txBody>
      </p:sp>
      <p:sp>
        <p:nvSpPr>
          <p:cNvPr id="2053" name="Text Box 5"/>
          <p:cNvSpPr txBox="1">
            <a:spLocks noChangeArrowheads="1"/>
          </p:cNvSpPr>
          <p:nvPr/>
        </p:nvSpPr>
        <p:spPr bwMode="auto">
          <a:xfrm>
            <a:off x="381000" y="1447800"/>
            <a:ext cx="822325" cy="762000"/>
          </a:xfrm>
          <a:prstGeom prst="rect">
            <a:avLst/>
          </a:prstGeom>
          <a:noFill/>
          <a:ln w="9525">
            <a:noFill/>
            <a:miter lim="800000"/>
            <a:headEnd/>
            <a:tailEnd/>
          </a:ln>
        </p:spPr>
        <p:txBody>
          <a:bodyPr>
            <a:spAutoFit/>
          </a:bodyPr>
          <a:lstStyle/>
          <a:p>
            <a:pPr>
              <a:spcBef>
                <a:spcPct val="50000"/>
              </a:spcBef>
            </a:pPr>
            <a:r>
              <a:rPr lang="en-US" sz="4400">
                <a:solidFill>
                  <a:schemeClr val="bg1"/>
                </a:solidFill>
              </a:rPr>
              <a:t>13</a:t>
            </a:r>
          </a:p>
        </p:txBody>
      </p:sp>
      <p:sp>
        <p:nvSpPr>
          <p:cNvPr id="198673" name="Text Box 2065"/>
          <p:cNvSpPr txBox="1">
            <a:spLocks noChangeArrowheads="1"/>
          </p:cNvSpPr>
          <p:nvPr/>
        </p:nvSpPr>
        <p:spPr bwMode="auto">
          <a:xfrm>
            <a:off x="15875" y="6156325"/>
            <a:ext cx="1812925" cy="244475"/>
          </a:xfrm>
          <a:prstGeom prst="rect">
            <a:avLst/>
          </a:prstGeom>
          <a:noFill/>
          <a:ln w="9525">
            <a:noFill/>
            <a:miter lim="800000"/>
            <a:headEnd/>
            <a:tailEnd/>
          </a:ln>
          <a:effectLst/>
        </p:spPr>
        <p:txBody>
          <a:bodyPr>
            <a:spAutoFit/>
          </a:bodyPr>
          <a:lstStyle/>
          <a:p>
            <a:r>
              <a:rPr lang="en-US" sz="1000" b="1" i="1">
                <a:solidFill>
                  <a:schemeClr val="bg1"/>
                </a:solidFill>
                <a:latin typeface="Times New Roman" pitchFamily="18" charset="0"/>
                <a:ea typeface="ＭＳ Ｐゴシック" pitchFamily="34" charset="-128"/>
              </a:rPr>
              <a:t>McGraw-Hill/Irwin</a:t>
            </a:r>
            <a:endParaRPr lang="en-US" sz="1000" b="1" i="1">
              <a:solidFill>
                <a:schemeClr val="bg1"/>
              </a:solidFill>
              <a:effectLst>
                <a:outerShdw blurRad="38100" dist="38100" dir="2700000" algn="tl">
                  <a:srgbClr val="000000"/>
                </a:outerShdw>
              </a:effectLst>
              <a:latin typeface="Times New Roman" pitchFamily="18" charset="0"/>
              <a:ea typeface="ＭＳ Ｐゴシック" pitchFamily="34" charset="-128"/>
            </a:endParaRPr>
          </a:p>
        </p:txBody>
      </p:sp>
      <p:sp>
        <p:nvSpPr>
          <p:cNvPr id="198674" name="Text Box 2066"/>
          <p:cNvSpPr txBox="1">
            <a:spLocks noChangeArrowheads="1"/>
          </p:cNvSpPr>
          <p:nvPr/>
        </p:nvSpPr>
        <p:spPr bwMode="auto">
          <a:xfrm>
            <a:off x="3336925" y="6096000"/>
            <a:ext cx="5730875" cy="244475"/>
          </a:xfrm>
          <a:prstGeom prst="rect">
            <a:avLst/>
          </a:prstGeom>
          <a:noFill/>
          <a:ln w="9525">
            <a:noFill/>
            <a:miter lim="800000"/>
            <a:headEnd/>
            <a:tailEnd/>
          </a:ln>
          <a:effectLst/>
        </p:spPr>
        <p:txBody>
          <a:bodyPr>
            <a:spAutoFit/>
          </a:bodyPr>
          <a:lstStyle/>
          <a:p>
            <a:pPr algn="r"/>
            <a:r>
              <a:rPr lang="en-US" sz="1000" b="1" i="1">
                <a:solidFill>
                  <a:schemeClr val="bg1"/>
                </a:solidFill>
                <a:latin typeface="Times New Roman" pitchFamily="18" charset="0"/>
                <a:ea typeface="ＭＳ Ｐゴシック" pitchFamily="34" charset="-128"/>
              </a:rPr>
              <a:t>        Copyright © 2012 by The McGraw-Hill Companies, Inc. All rights reserved.</a:t>
            </a:r>
            <a:endParaRPr lang="en-US" sz="1000" b="1" i="1">
              <a:solidFill>
                <a:schemeClr val="bg1"/>
              </a:solidFill>
              <a:effectLst>
                <a:outerShdw blurRad="38100" dist="38100" dir="2700000" algn="tl">
                  <a:srgbClr val="000000"/>
                </a:outerShdw>
              </a:effectLst>
              <a:latin typeface="Times New Roman" pitchFamily="18" charset="0"/>
              <a:ea typeface="ＭＳ Ｐゴシック" pitchFamily="34" charset="-128"/>
            </a:endParaRPr>
          </a:p>
        </p:txBody>
      </p:sp>
    </p:spTree>
  </p:cSld>
  <p:clrMapOvr>
    <a:masterClrMapping/>
  </p:clrMapOvr>
  <p:transition spd="med">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04800"/>
            <a:ext cx="7012817" cy="1323439"/>
          </a:xfrm>
          <a:prstGeom prst="rect">
            <a:avLst/>
          </a:prstGeom>
          <a:noFill/>
        </p:spPr>
        <p:txBody>
          <a:bodyPr wrap="none">
            <a:spAutoFit/>
          </a:bodyPr>
          <a:lstStyle/>
          <a:p>
            <a:pPr algn="ctr" fontAlgn="auto">
              <a:spcBef>
                <a:spcPts val="0"/>
              </a:spcBef>
              <a:spcAft>
                <a:spcPts val="0"/>
              </a:spcAft>
              <a:defRPr/>
            </a:pP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Discretionary versus</a:t>
            </a:r>
            <a:b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b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non-discretionary spending</a:t>
            </a:r>
          </a:p>
        </p:txBody>
      </p:sp>
      <p:sp>
        <p:nvSpPr>
          <p:cNvPr id="3" name="TextBox 2"/>
          <p:cNvSpPr txBox="1"/>
          <p:nvPr/>
        </p:nvSpPr>
        <p:spPr>
          <a:xfrm>
            <a:off x="1371600" y="1600200"/>
            <a:ext cx="6934200" cy="1570038"/>
          </a:xfrm>
          <a:prstGeom prst="rect">
            <a:avLst/>
          </a:prstGeom>
          <a:solidFill>
            <a:schemeClr val="accent3"/>
          </a:solidFill>
        </p:spPr>
        <p:txBody>
          <a:bodyPr>
            <a:spAutoFit/>
          </a:bodyPr>
          <a:lstStyle/>
          <a:p>
            <a:pPr fontAlgn="auto">
              <a:spcBef>
                <a:spcPts val="0"/>
              </a:spcBef>
              <a:spcAft>
                <a:spcPts val="0"/>
              </a:spcAft>
              <a:defRPr/>
            </a:pPr>
            <a:r>
              <a:rPr lang="en-US" sz="2400" dirty="0">
                <a:latin typeface="+mn-lt"/>
              </a:rPr>
              <a:t>Discretionary fiscal policy is the deliberate manipulation of government purchases, taxation, and transfer payments to pursue macroeconomic goals such as full employment and price stability.</a:t>
            </a:r>
          </a:p>
        </p:txBody>
      </p:sp>
      <p:pic>
        <p:nvPicPr>
          <p:cNvPr id="12292" name="Picture 2" descr="C:\Users\Chris\AppData\Local\Microsoft\Windows\Temporary Internet Files\Content.IE5\M3T7K7CH\MCj0428291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4875" y="3802063"/>
            <a:ext cx="1762125"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Callout 4"/>
          <p:cNvSpPr/>
          <p:nvPr/>
        </p:nvSpPr>
        <p:spPr>
          <a:xfrm>
            <a:off x="2362200" y="3733800"/>
            <a:ext cx="5257800" cy="1524000"/>
          </a:xfrm>
          <a:prstGeom prst="wedgeEllipseCallout">
            <a:avLst>
              <a:gd name="adj1" fmla="val -56373"/>
              <a:gd name="adj2" fmla="val 2041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dirty="0"/>
              <a:t>The Bush tax stimulus package of 2008 and the Obama stimulus package of 2009 are examples of discretionary fiscal policy</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381000"/>
            <a:ext cx="5943600" cy="583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0"/>
            <a:ext cx="5443092" cy="707886"/>
          </a:xfrm>
          <a:prstGeom prst="rect">
            <a:avLst/>
          </a:prstGeom>
          <a:noFill/>
        </p:spPr>
        <p:txBody>
          <a:bodyPr wrap="none">
            <a:spAutoFit/>
          </a:bodyPr>
          <a:lstStyle/>
          <a:p>
            <a:pPr algn="ctr" fontAlgn="auto">
              <a:spcBef>
                <a:spcPts val="0"/>
              </a:spcBef>
              <a:spcAft>
                <a:spcPts val="0"/>
              </a:spcAft>
              <a:defRPr/>
            </a:pP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Automatic stabilizers</a:t>
            </a:r>
          </a:p>
        </p:txBody>
      </p:sp>
      <p:sp>
        <p:nvSpPr>
          <p:cNvPr id="3" name="TextBox 2"/>
          <p:cNvSpPr txBox="1"/>
          <p:nvPr/>
        </p:nvSpPr>
        <p:spPr>
          <a:xfrm>
            <a:off x="1219200" y="1143000"/>
            <a:ext cx="6172200" cy="1323975"/>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sz="2000" dirty="0">
                <a:latin typeface="Book Antiqua" pitchFamily="18" charset="0"/>
              </a:rPr>
              <a:t>Non-discretionary or “built-in” features of government spending and taxation that reduce fluctuations in disposable income, and thus consumption, over the business cycle.</a:t>
            </a:r>
          </a:p>
        </p:txBody>
      </p:sp>
      <p:sp>
        <p:nvSpPr>
          <p:cNvPr id="4" name="TextBox 3"/>
          <p:cNvSpPr txBox="1">
            <a:spLocks noChangeArrowheads="1"/>
          </p:cNvSpPr>
          <p:nvPr/>
        </p:nvSpPr>
        <p:spPr bwMode="auto">
          <a:xfrm>
            <a:off x="838200" y="2819400"/>
            <a:ext cx="67056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2000">
                <a:latin typeface="Calibri" pitchFamily="34" charset="0"/>
              </a:rPr>
              <a:t>Tax rates for various types of income are set by elected officials. Tax collections depend on the employment levels/incomes, profits, capital gains,  retails sales, . . .</a:t>
            </a:r>
          </a:p>
          <a:p>
            <a:pPr eaLnBrk="1" hangingPunct="1">
              <a:buFont typeface="Arial" charset="0"/>
              <a:buChar char="•"/>
            </a:pPr>
            <a:r>
              <a:rPr lang="en-US" sz="2000">
                <a:latin typeface="Calibri" pitchFamily="34" charset="0"/>
              </a:rPr>
              <a:t>Elected officials establish eligibility requirements and support levels for needs-tested transfer payments—e.g., TANF, food stamps, and unemployment compensation. Actual government outlays for needs-tested transfer payments depend on (1) the number of persons eligible; and (2) the number of those eligible that actually file claims.</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linds(horizont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descr="C:\Documents and Settings\crbrown\Local Settings\Temporary Internet Files\Content.IE5\WXEV0TMR\MPj0439465000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457200"/>
            <a:ext cx="3665538"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Oval Callout 2"/>
          <p:cNvSpPr/>
          <p:nvPr/>
        </p:nvSpPr>
        <p:spPr>
          <a:xfrm>
            <a:off x="3352800" y="304800"/>
            <a:ext cx="5562600" cy="2514600"/>
          </a:xfrm>
          <a:prstGeom prst="wedgeEllipseCallout">
            <a:avLst>
              <a:gd name="adj1" fmla="val -72601"/>
              <a:gd name="adj2" fmla="val 622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dirty="0"/>
              <a:t>As the economy enters a recession, federal revenues tend to decline while at the same time transfer payments rise. Thus recession brings about an </a:t>
            </a:r>
            <a:r>
              <a:rPr lang="en-US" sz="2000" i="1" dirty="0">
                <a:solidFill>
                  <a:schemeClr val="tx2"/>
                </a:solidFill>
              </a:rPr>
              <a:t>automatic </a:t>
            </a:r>
            <a:r>
              <a:rPr lang="en-US" sz="2000" dirty="0"/>
              <a:t>decline of net taxes (NT)</a:t>
            </a:r>
          </a:p>
        </p:txBody>
      </p:sp>
      <p:graphicFrame>
        <p:nvGraphicFramePr>
          <p:cNvPr id="1026" name="Object 3"/>
          <p:cNvGraphicFramePr>
            <a:graphicFrameLocks noChangeAspect="1"/>
          </p:cNvGraphicFramePr>
          <p:nvPr/>
        </p:nvGraphicFramePr>
        <p:xfrm>
          <a:off x="1905000" y="4114800"/>
          <a:ext cx="3016250" cy="533400"/>
        </p:xfrm>
        <a:graphic>
          <a:graphicData uri="http://schemas.openxmlformats.org/presentationml/2006/ole">
            <p:oleObj spid="_x0000_s69634" name="Equation" r:id="rId5" imgW="1269449" imgH="203112" progId="Equation.3">
              <p:embed/>
            </p:oleObj>
          </a:graphicData>
        </a:graphic>
      </p:graphicFrame>
      <p:sp>
        <p:nvSpPr>
          <p:cNvPr id="1032" name="TextBox 4"/>
          <p:cNvSpPr txBox="1">
            <a:spLocks noChangeArrowheads="1"/>
          </p:cNvSpPr>
          <p:nvPr/>
        </p:nvSpPr>
        <p:spPr bwMode="auto">
          <a:xfrm>
            <a:off x="1600200" y="3429000"/>
            <a:ext cx="4114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Calibri" pitchFamily="34" charset="0"/>
              </a:rPr>
              <a:t>Remember that: </a:t>
            </a:r>
            <a:r>
              <a:rPr lang="en-US" sz="2400" i="1">
                <a:latin typeface="Calibri" pitchFamily="34" charset="0"/>
              </a:rPr>
              <a:t>DI</a:t>
            </a:r>
            <a:r>
              <a:rPr lang="en-US" sz="2400">
                <a:latin typeface="Calibri" pitchFamily="34" charset="0"/>
              </a:rPr>
              <a:t> = </a:t>
            </a:r>
            <a:r>
              <a:rPr lang="en-US" sz="2400" i="1">
                <a:latin typeface="Calibri" pitchFamily="34" charset="0"/>
              </a:rPr>
              <a:t>Y</a:t>
            </a:r>
            <a:r>
              <a:rPr lang="en-US" sz="2400">
                <a:latin typeface="Calibri" pitchFamily="34" charset="0"/>
              </a:rPr>
              <a:t> - </a:t>
            </a:r>
            <a:r>
              <a:rPr lang="en-US" sz="2400" i="1">
                <a:latin typeface="Calibri" pitchFamily="34" charset="0"/>
              </a:rPr>
              <a:t>NT</a:t>
            </a:r>
          </a:p>
        </p:txBody>
      </p:sp>
      <p:graphicFrame>
        <p:nvGraphicFramePr>
          <p:cNvPr id="1027" name="Object 4"/>
          <p:cNvGraphicFramePr>
            <a:graphicFrameLocks noChangeAspect="1"/>
          </p:cNvGraphicFramePr>
          <p:nvPr/>
        </p:nvGraphicFramePr>
        <p:xfrm>
          <a:off x="1828800" y="5105400"/>
          <a:ext cx="3016250" cy="533400"/>
        </p:xfrm>
        <a:graphic>
          <a:graphicData uri="http://schemas.openxmlformats.org/presentationml/2006/ole">
            <p:oleObj spid="_x0000_s69635" name="Equation" r:id="rId6" imgW="1269449" imgH="203112" progId="Equation.3">
              <p:embed/>
            </p:oleObj>
          </a:graphicData>
        </a:graphic>
      </p:graphicFrame>
    </p:spTree>
  </p:cSld>
  <p:clrMapOvr>
    <a:masterClrMapping/>
  </p:clrMapOvr>
  <p:transition spd="med">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921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Built-In Stability</a:t>
            </a:r>
          </a:p>
        </p:txBody>
      </p:sp>
      <p:sp>
        <p:nvSpPr>
          <p:cNvPr id="9220" name="Rectangle 3"/>
          <p:cNvSpPr>
            <a:spLocks noGrp="1" noChangeArrowheads="1"/>
          </p:cNvSpPr>
          <p:nvPr>
            <p:ph type="body" idx="1"/>
          </p:nvPr>
        </p:nvSpPr>
        <p:spPr>
          <a:xfrm>
            <a:off x="457200" y="838200"/>
            <a:ext cx="8229600" cy="5715000"/>
          </a:xfrm>
        </p:spPr>
        <p:txBody>
          <a:bodyPr/>
          <a:lstStyle/>
          <a:p>
            <a:pPr eaLnBrk="1" hangingPunct="1">
              <a:buClr>
                <a:srgbClr val="3399FF"/>
              </a:buClr>
              <a:buSzPct val="125000"/>
            </a:pPr>
            <a:r>
              <a:rPr lang="en-US" sz="3600" smtClean="0"/>
              <a:t>Automatic stabilizers</a:t>
            </a:r>
          </a:p>
          <a:p>
            <a:pPr lvl="1" eaLnBrk="1" hangingPunct="1">
              <a:buClr>
                <a:srgbClr val="3399FF"/>
              </a:buClr>
              <a:buSzPct val="125000"/>
              <a:buFont typeface="Arial" charset="0"/>
              <a:buChar char="•"/>
            </a:pPr>
            <a:r>
              <a:rPr lang="en-US" sz="3600" smtClean="0"/>
              <a:t>Taxes vary directly with GDP</a:t>
            </a:r>
          </a:p>
          <a:p>
            <a:pPr lvl="1" eaLnBrk="1" hangingPunct="1">
              <a:buClr>
                <a:srgbClr val="3399FF"/>
              </a:buClr>
              <a:buSzPct val="125000"/>
              <a:buFont typeface="Arial" charset="0"/>
              <a:buChar char="•"/>
            </a:pPr>
            <a:r>
              <a:rPr lang="en-US" sz="3600" smtClean="0"/>
              <a:t>Transfers vary inversely with GDP</a:t>
            </a:r>
          </a:p>
          <a:p>
            <a:pPr eaLnBrk="1" hangingPunct="1">
              <a:buClr>
                <a:srgbClr val="3399FF"/>
              </a:buClr>
              <a:buSzPct val="125000"/>
            </a:pPr>
            <a:r>
              <a:rPr lang="en-US" sz="3600" smtClean="0"/>
              <a:t>Reduces severity of business fluctuations</a:t>
            </a:r>
          </a:p>
          <a:p>
            <a:pPr eaLnBrk="1" hangingPunct="1">
              <a:buClr>
                <a:srgbClr val="3399FF"/>
              </a:buClr>
              <a:buSzPct val="125000"/>
            </a:pPr>
            <a:r>
              <a:rPr lang="en-US" sz="3600" smtClean="0"/>
              <a:t>Tax progressivity</a:t>
            </a:r>
          </a:p>
          <a:p>
            <a:pPr lvl="1" eaLnBrk="1" hangingPunct="1">
              <a:buClr>
                <a:srgbClr val="3399FF"/>
              </a:buClr>
              <a:buSzPct val="125000"/>
              <a:buFont typeface="Arial" charset="0"/>
              <a:buChar char="•"/>
            </a:pPr>
            <a:r>
              <a:rPr lang="en-US" sz="3600" smtClean="0"/>
              <a:t>Progressive tax system</a:t>
            </a:r>
          </a:p>
          <a:p>
            <a:pPr lvl="1" eaLnBrk="1" hangingPunct="1">
              <a:buClr>
                <a:srgbClr val="3399FF"/>
              </a:buClr>
              <a:buSzPct val="125000"/>
              <a:buFont typeface="Arial" charset="0"/>
              <a:buChar char="•"/>
            </a:pPr>
            <a:r>
              <a:rPr lang="en-US" sz="3600" smtClean="0"/>
              <a:t>Proportional tax system</a:t>
            </a:r>
          </a:p>
          <a:p>
            <a:pPr lvl="1" eaLnBrk="1" hangingPunct="1">
              <a:buClr>
                <a:srgbClr val="3399FF"/>
              </a:buClr>
              <a:buSzPct val="125000"/>
              <a:buFont typeface="Arial" charset="0"/>
              <a:buChar char="•"/>
            </a:pPr>
            <a:r>
              <a:rPr lang="en-US" sz="3600" smtClean="0"/>
              <a:t>Regressive tax system</a:t>
            </a:r>
          </a:p>
        </p:txBody>
      </p:sp>
      <p:sp>
        <p:nvSpPr>
          <p:cNvPr id="922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9222"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LO2</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685C8384-D976-4960-A51C-05C2F2A79BB9}" type="slidenum">
              <a:rPr lang="en-US" sz="1400">
                <a:solidFill>
                  <a:schemeClr val="bg1"/>
                </a:solidFill>
                <a:ea typeface="ＭＳ Ｐゴシック" pitchFamily="34" charset="-128"/>
                <a:cs typeface="Arial" charset="0"/>
              </a:rPr>
              <a:pPr/>
              <a:t>14</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024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Built-In Stability</a:t>
            </a:r>
          </a:p>
        </p:txBody>
      </p:sp>
      <p:sp>
        <p:nvSpPr>
          <p:cNvPr id="10244"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grpSp>
        <p:nvGrpSpPr>
          <p:cNvPr id="2" name="Group 25"/>
          <p:cNvGrpSpPr>
            <a:grpSpLocks/>
          </p:cNvGrpSpPr>
          <p:nvPr/>
        </p:nvGrpSpPr>
        <p:grpSpPr bwMode="auto">
          <a:xfrm>
            <a:off x="1600200" y="1360488"/>
            <a:ext cx="5889625" cy="4811712"/>
            <a:chOff x="1600200" y="1360487"/>
            <a:chExt cx="5889625" cy="4811713"/>
          </a:xfrm>
        </p:grpSpPr>
        <p:pic>
          <p:nvPicPr>
            <p:cNvPr id="10265" name="Picture 1"/>
            <p:cNvPicPr>
              <a:picLocks noChangeAspect="1"/>
            </p:cNvPicPr>
            <p:nvPr/>
          </p:nvPicPr>
          <p:blipFill>
            <a:blip r:embed="rId3" cstate="print"/>
            <a:srcRect/>
            <a:stretch>
              <a:fillRect/>
            </a:stretch>
          </p:blipFill>
          <p:spPr bwMode="auto">
            <a:xfrm>
              <a:off x="1600200" y="1360487"/>
              <a:ext cx="5889625" cy="4811713"/>
            </a:xfrm>
            <a:prstGeom prst="rect">
              <a:avLst/>
            </a:prstGeom>
            <a:noFill/>
            <a:ln w="9525">
              <a:noFill/>
              <a:miter lim="800000"/>
              <a:headEnd/>
              <a:tailEnd/>
            </a:ln>
          </p:spPr>
        </p:pic>
        <p:sp>
          <p:nvSpPr>
            <p:cNvPr id="10266" name="Rectangle 5"/>
            <p:cNvSpPr>
              <a:spLocks noChangeArrowheads="1"/>
            </p:cNvSpPr>
            <p:nvPr/>
          </p:nvSpPr>
          <p:spPr bwMode="auto">
            <a:xfrm>
              <a:off x="1644650" y="1360487"/>
              <a:ext cx="5845175" cy="4592638"/>
            </a:xfrm>
            <a:prstGeom prst="rect">
              <a:avLst/>
            </a:prstGeom>
            <a:noFill/>
            <a:ln w="9525">
              <a:solidFill>
                <a:schemeClr val="tx1"/>
              </a:solidFill>
              <a:miter lim="800000"/>
              <a:headEnd/>
              <a:tailEnd/>
            </a:ln>
          </p:spPr>
          <p:txBody>
            <a:bodyPr wrap="none" anchor="ctr"/>
            <a:lstStyle/>
            <a:p>
              <a:endParaRPr lang="en-US"/>
            </a:p>
          </p:txBody>
        </p:sp>
      </p:grpSp>
      <p:sp>
        <p:nvSpPr>
          <p:cNvPr id="6" name="Freeform 9"/>
          <p:cNvSpPr>
            <a:spLocks/>
          </p:cNvSpPr>
          <p:nvPr/>
        </p:nvSpPr>
        <p:spPr bwMode="auto">
          <a:xfrm>
            <a:off x="4589463" y="1855788"/>
            <a:ext cx="2332037" cy="1778000"/>
          </a:xfrm>
          <a:custGeom>
            <a:avLst/>
            <a:gdLst>
              <a:gd name="T0" fmla="*/ 95765910 w 1469"/>
              <a:gd name="T1" fmla="*/ 2147483647 h 1120"/>
              <a:gd name="T2" fmla="*/ 2147483647 w 1469"/>
              <a:gd name="T3" fmla="*/ 2147483647 h 1120"/>
              <a:gd name="T4" fmla="*/ 2147483647 w 1469"/>
              <a:gd name="T5" fmla="*/ 0 h 1120"/>
              <a:gd name="T6" fmla="*/ 0 w 1469"/>
              <a:gd name="T7" fmla="*/ 2147483647 h 1120"/>
              <a:gd name="T8" fmla="*/ 0 60000 65536"/>
              <a:gd name="T9" fmla="*/ 0 60000 65536"/>
              <a:gd name="T10" fmla="*/ 0 60000 65536"/>
              <a:gd name="T11" fmla="*/ 0 60000 65536"/>
              <a:gd name="T12" fmla="*/ 0 w 1469"/>
              <a:gd name="T13" fmla="*/ 0 h 1120"/>
              <a:gd name="T14" fmla="*/ 1469 w 1469"/>
              <a:gd name="T15" fmla="*/ 1120 h 1120"/>
            </a:gdLst>
            <a:ahLst/>
            <a:cxnLst>
              <a:cxn ang="T8">
                <a:pos x="T0" y="T1"/>
              </a:cxn>
              <a:cxn ang="T9">
                <a:pos x="T2" y="T3"/>
              </a:cxn>
              <a:cxn ang="T10">
                <a:pos x="T4" y="T5"/>
              </a:cxn>
              <a:cxn ang="T11">
                <a:pos x="T6" y="T7"/>
              </a:cxn>
            </a:cxnLst>
            <a:rect l="T12" t="T13" r="T14" b="T15"/>
            <a:pathLst>
              <a:path w="1469" h="1120">
                <a:moveTo>
                  <a:pt x="38" y="1107"/>
                </a:moveTo>
                <a:lnTo>
                  <a:pt x="1469" y="1107"/>
                </a:lnTo>
                <a:lnTo>
                  <a:pt x="1469" y="0"/>
                </a:lnTo>
                <a:lnTo>
                  <a:pt x="0" y="1120"/>
                </a:lnTo>
              </a:path>
            </a:pathLst>
          </a:custGeom>
          <a:solidFill>
            <a:schemeClr val="accent1"/>
          </a:solidFill>
          <a:ln w="9525">
            <a:solidFill>
              <a:schemeClr val="tx1"/>
            </a:solidFill>
            <a:round/>
            <a:headEnd/>
            <a:tailEnd/>
          </a:ln>
        </p:spPr>
        <p:txBody>
          <a:bodyPr/>
          <a:lstStyle/>
          <a:p>
            <a:endParaRPr lang="en-US"/>
          </a:p>
        </p:txBody>
      </p:sp>
      <p:sp>
        <p:nvSpPr>
          <p:cNvPr id="7" name="Freeform 10"/>
          <p:cNvSpPr>
            <a:spLocks/>
          </p:cNvSpPr>
          <p:nvPr/>
        </p:nvSpPr>
        <p:spPr bwMode="auto">
          <a:xfrm flipH="1" flipV="1">
            <a:off x="2293938" y="3608388"/>
            <a:ext cx="2332037" cy="1778000"/>
          </a:xfrm>
          <a:custGeom>
            <a:avLst/>
            <a:gdLst>
              <a:gd name="T0" fmla="*/ 95765910 w 1469"/>
              <a:gd name="T1" fmla="*/ 2147483647 h 1120"/>
              <a:gd name="T2" fmla="*/ 2147483647 w 1469"/>
              <a:gd name="T3" fmla="*/ 2147483647 h 1120"/>
              <a:gd name="T4" fmla="*/ 2147483647 w 1469"/>
              <a:gd name="T5" fmla="*/ 0 h 1120"/>
              <a:gd name="T6" fmla="*/ 0 w 1469"/>
              <a:gd name="T7" fmla="*/ 2147483647 h 1120"/>
              <a:gd name="T8" fmla="*/ 0 60000 65536"/>
              <a:gd name="T9" fmla="*/ 0 60000 65536"/>
              <a:gd name="T10" fmla="*/ 0 60000 65536"/>
              <a:gd name="T11" fmla="*/ 0 60000 65536"/>
              <a:gd name="T12" fmla="*/ 0 w 1469"/>
              <a:gd name="T13" fmla="*/ 0 h 1120"/>
              <a:gd name="T14" fmla="*/ 1469 w 1469"/>
              <a:gd name="T15" fmla="*/ 1120 h 1120"/>
            </a:gdLst>
            <a:ahLst/>
            <a:cxnLst>
              <a:cxn ang="T8">
                <a:pos x="T0" y="T1"/>
              </a:cxn>
              <a:cxn ang="T9">
                <a:pos x="T2" y="T3"/>
              </a:cxn>
              <a:cxn ang="T10">
                <a:pos x="T4" y="T5"/>
              </a:cxn>
              <a:cxn ang="T11">
                <a:pos x="T6" y="T7"/>
              </a:cxn>
            </a:cxnLst>
            <a:rect l="T12" t="T13" r="T14" b="T15"/>
            <a:pathLst>
              <a:path w="1469" h="1120">
                <a:moveTo>
                  <a:pt x="38" y="1107"/>
                </a:moveTo>
                <a:lnTo>
                  <a:pt x="1469" y="1107"/>
                </a:lnTo>
                <a:lnTo>
                  <a:pt x="1469" y="0"/>
                </a:lnTo>
                <a:lnTo>
                  <a:pt x="0" y="1120"/>
                </a:lnTo>
              </a:path>
            </a:pathLst>
          </a:custGeom>
          <a:solidFill>
            <a:srgbClr val="FFFFCC"/>
          </a:solidFill>
          <a:ln w="9525">
            <a:solidFill>
              <a:schemeClr val="tx1"/>
            </a:solidFill>
            <a:round/>
            <a:headEnd/>
            <a:tailEnd/>
          </a:ln>
        </p:spPr>
        <p:txBody>
          <a:bodyPr/>
          <a:lstStyle/>
          <a:p>
            <a:endParaRPr lang="en-US"/>
          </a:p>
        </p:txBody>
      </p:sp>
      <p:sp>
        <p:nvSpPr>
          <p:cNvPr id="8" name="Line 6"/>
          <p:cNvSpPr>
            <a:spLocks noChangeShapeType="1"/>
          </p:cNvSpPr>
          <p:nvPr/>
        </p:nvSpPr>
        <p:spPr bwMode="auto">
          <a:xfrm>
            <a:off x="2051050" y="3624263"/>
            <a:ext cx="5106988" cy="0"/>
          </a:xfrm>
          <a:prstGeom prst="line">
            <a:avLst/>
          </a:prstGeom>
          <a:noFill/>
          <a:ln w="57150">
            <a:solidFill>
              <a:srgbClr val="CC0000"/>
            </a:solidFill>
            <a:round/>
            <a:headEnd/>
            <a:tailEnd/>
          </a:ln>
        </p:spPr>
        <p:txBody>
          <a:bodyPr/>
          <a:lstStyle/>
          <a:p>
            <a:endParaRPr lang="en-US"/>
          </a:p>
        </p:txBody>
      </p:sp>
      <p:sp>
        <p:nvSpPr>
          <p:cNvPr id="9" name="Text Box 11"/>
          <p:cNvSpPr txBox="1">
            <a:spLocks noChangeArrowheads="1"/>
          </p:cNvSpPr>
          <p:nvPr/>
        </p:nvSpPr>
        <p:spPr bwMode="auto">
          <a:xfrm>
            <a:off x="7092950" y="3425825"/>
            <a:ext cx="361950" cy="366713"/>
          </a:xfrm>
          <a:prstGeom prst="rect">
            <a:avLst/>
          </a:prstGeom>
          <a:noFill/>
          <a:ln w="9525">
            <a:noFill/>
            <a:miter lim="800000"/>
            <a:headEnd/>
            <a:tailEnd/>
          </a:ln>
        </p:spPr>
        <p:txBody>
          <a:bodyPr wrap="none">
            <a:spAutoFit/>
          </a:bodyPr>
          <a:lstStyle/>
          <a:p>
            <a:r>
              <a:rPr lang="en-US" b="1" i="1"/>
              <a:t>G</a:t>
            </a:r>
          </a:p>
        </p:txBody>
      </p:sp>
      <p:sp>
        <p:nvSpPr>
          <p:cNvPr id="10" name="Text Box 12"/>
          <p:cNvSpPr txBox="1">
            <a:spLocks noChangeArrowheads="1"/>
          </p:cNvSpPr>
          <p:nvPr/>
        </p:nvSpPr>
        <p:spPr bwMode="auto">
          <a:xfrm>
            <a:off x="6940550" y="1549400"/>
            <a:ext cx="323850" cy="366713"/>
          </a:xfrm>
          <a:prstGeom prst="rect">
            <a:avLst/>
          </a:prstGeom>
          <a:noFill/>
          <a:ln w="9525">
            <a:noFill/>
            <a:miter lim="800000"/>
            <a:headEnd/>
            <a:tailEnd/>
          </a:ln>
        </p:spPr>
        <p:txBody>
          <a:bodyPr wrap="none">
            <a:spAutoFit/>
          </a:bodyPr>
          <a:lstStyle/>
          <a:p>
            <a:r>
              <a:rPr lang="en-US" b="1" i="1"/>
              <a:t>T</a:t>
            </a:r>
          </a:p>
        </p:txBody>
      </p:sp>
      <p:sp>
        <p:nvSpPr>
          <p:cNvPr id="11" name="AutoShape 13"/>
          <p:cNvSpPr>
            <a:spLocks/>
          </p:cNvSpPr>
          <p:nvPr/>
        </p:nvSpPr>
        <p:spPr bwMode="auto">
          <a:xfrm>
            <a:off x="5541963" y="2936875"/>
            <a:ext cx="204787" cy="647700"/>
          </a:xfrm>
          <a:prstGeom prst="rightBrace">
            <a:avLst>
              <a:gd name="adj1" fmla="val 26357"/>
              <a:gd name="adj2" fmla="val 50000"/>
            </a:avLst>
          </a:prstGeom>
          <a:noFill/>
          <a:ln w="28575">
            <a:solidFill>
              <a:schemeClr val="tx1"/>
            </a:solidFill>
            <a:round/>
            <a:headEnd/>
            <a:tailEnd/>
          </a:ln>
        </p:spPr>
        <p:txBody>
          <a:bodyPr wrap="none" anchor="ctr"/>
          <a:lstStyle/>
          <a:p>
            <a:endParaRPr lang="en-US"/>
          </a:p>
        </p:txBody>
      </p:sp>
      <p:sp>
        <p:nvSpPr>
          <p:cNvPr id="12" name="AutoShape 14"/>
          <p:cNvSpPr>
            <a:spLocks/>
          </p:cNvSpPr>
          <p:nvPr/>
        </p:nvSpPr>
        <p:spPr bwMode="auto">
          <a:xfrm flipH="1">
            <a:off x="3475038" y="3660775"/>
            <a:ext cx="204787" cy="647700"/>
          </a:xfrm>
          <a:prstGeom prst="rightBrace">
            <a:avLst>
              <a:gd name="adj1" fmla="val 26357"/>
              <a:gd name="adj2" fmla="val 50000"/>
            </a:avLst>
          </a:prstGeom>
          <a:noFill/>
          <a:ln w="28575">
            <a:solidFill>
              <a:schemeClr val="tx1"/>
            </a:solidFill>
            <a:round/>
            <a:headEnd/>
            <a:tailEnd/>
          </a:ln>
        </p:spPr>
        <p:txBody>
          <a:bodyPr wrap="none" anchor="ctr"/>
          <a:lstStyle/>
          <a:p>
            <a:endParaRPr lang="en-US"/>
          </a:p>
        </p:txBody>
      </p:sp>
      <p:sp>
        <p:nvSpPr>
          <p:cNvPr id="13" name="Text Box 15"/>
          <p:cNvSpPr txBox="1">
            <a:spLocks noChangeArrowheads="1"/>
          </p:cNvSpPr>
          <p:nvPr/>
        </p:nvSpPr>
        <p:spPr bwMode="auto">
          <a:xfrm>
            <a:off x="2333625" y="3749675"/>
            <a:ext cx="1116013" cy="457200"/>
          </a:xfrm>
          <a:prstGeom prst="rect">
            <a:avLst/>
          </a:prstGeom>
          <a:noFill/>
          <a:ln w="9525">
            <a:noFill/>
            <a:miter lim="800000"/>
            <a:headEnd/>
            <a:tailEnd/>
          </a:ln>
        </p:spPr>
        <p:txBody>
          <a:bodyPr wrap="none">
            <a:spAutoFit/>
          </a:bodyPr>
          <a:lstStyle/>
          <a:p>
            <a:r>
              <a:rPr lang="en-US" sz="2400" b="1" i="1"/>
              <a:t>Deficit</a:t>
            </a:r>
          </a:p>
        </p:txBody>
      </p:sp>
      <p:sp>
        <p:nvSpPr>
          <p:cNvPr id="14" name="Text Box 16"/>
          <p:cNvSpPr txBox="1">
            <a:spLocks noChangeArrowheads="1"/>
          </p:cNvSpPr>
          <p:nvPr/>
        </p:nvSpPr>
        <p:spPr bwMode="auto">
          <a:xfrm>
            <a:off x="5638800" y="3035300"/>
            <a:ext cx="1317625" cy="457200"/>
          </a:xfrm>
          <a:prstGeom prst="rect">
            <a:avLst/>
          </a:prstGeom>
          <a:noFill/>
          <a:ln w="9525">
            <a:noFill/>
            <a:miter lim="800000"/>
            <a:headEnd/>
            <a:tailEnd/>
          </a:ln>
        </p:spPr>
        <p:txBody>
          <a:bodyPr wrap="none">
            <a:spAutoFit/>
          </a:bodyPr>
          <a:lstStyle/>
          <a:p>
            <a:r>
              <a:rPr lang="en-US" sz="2400" b="1" i="1"/>
              <a:t>Surplus</a:t>
            </a:r>
          </a:p>
        </p:txBody>
      </p:sp>
      <p:sp>
        <p:nvSpPr>
          <p:cNvPr id="15" name="Text Box 17"/>
          <p:cNvSpPr txBox="1">
            <a:spLocks noChangeArrowheads="1"/>
          </p:cNvSpPr>
          <p:nvPr/>
        </p:nvSpPr>
        <p:spPr bwMode="auto">
          <a:xfrm>
            <a:off x="3314700" y="6034088"/>
            <a:ext cx="763588" cy="366712"/>
          </a:xfrm>
          <a:prstGeom prst="rect">
            <a:avLst/>
          </a:prstGeom>
          <a:noFill/>
          <a:ln w="9525">
            <a:noFill/>
            <a:miter lim="800000"/>
            <a:headEnd/>
            <a:tailEnd/>
          </a:ln>
        </p:spPr>
        <p:txBody>
          <a:bodyPr wrap="none">
            <a:spAutoFit/>
          </a:bodyPr>
          <a:lstStyle/>
          <a:p>
            <a:r>
              <a:rPr lang="en-US" b="1"/>
              <a:t>GDP</a:t>
            </a:r>
            <a:r>
              <a:rPr lang="en-US" b="1" baseline="-25000"/>
              <a:t>1</a:t>
            </a:r>
          </a:p>
        </p:txBody>
      </p:sp>
      <p:sp>
        <p:nvSpPr>
          <p:cNvPr id="16" name="Text Box 18"/>
          <p:cNvSpPr txBox="1">
            <a:spLocks noChangeArrowheads="1"/>
          </p:cNvSpPr>
          <p:nvPr/>
        </p:nvSpPr>
        <p:spPr bwMode="auto">
          <a:xfrm>
            <a:off x="4229100" y="6034088"/>
            <a:ext cx="763588" cy="366712"/>
          </a:xfrm>
          <a:prstGeom prst="rect">
            <a:avLst/>
          </a:prstGeom>
          <a:noFill/>
          <a:ln w="9525">
            <a:noFill/>
            <a:miter lim="800000"/>
            <a:headEnd/>
            <a:tailEnd/>
          </a:ln>
        </p:spPr>
        <p:txBody>
          <a:bodyPr wrap="none">
            <a:spAutoFit/>
          </a:bodyPr>
          <a:lstStyle/>
          <a:p>
            <a:r>
              <a:rPr lang="en-US" b="1"/>
              <a:t>GDP</a:t>
            </a:r>
            <a:r>
              <a:rPr lang="en-US" b="1" baseline="-25000"/>
              <a:t>2</a:t>
            </a:r>
          </a:p>
        </p:txBody>
      </p:sp>
      <p:sp>
        <p:nvSpPr>
          <p:cNvPr id="17" name="Text Box 19"/>
          <p:cNvSpPr txBox="1">
            <a:spLocks noChangeArrowheads="1"/>
          </p:cNvSpPr>
          <p:nvPr/>
        </p:nvSpPr>
        <p:spPr bwMode="auto">
          <a:xfrm>
            <a:off x="5153025" y="6034088"/>
            <a:ext cx="763588" cy="366712"/>
          </a:xfrm>
          <a:prstGeom prst="rect">
            <a:avLst/>
          </a:prstGeom>
          <a:noFill/>
          <a:ln w="9525">
            <a:noFill/>
            <a:miter lim="800000"/>
            <a:headEnd/>
            <a:tailEnd/>
          </a:ln>
        </p:spPr>
        <p:txBody>
          <a:bodyPr wrap="none">
            <a:spAutoFit/>
          </a:bodyPr>
          <a:lstStyle/>
          <a:p>
            <a:r>
              <a:rPr lang="en-US" b="1"/>
              <a:t>GDP</a:t>
            </a:r>
            <a:r>
              <a:rPr lang="en-US" b="1" baseline="-25000"/>
              <a:t>3</a:t>
            </a:r>
          </a:p>
        </p:txBody>
      </p:sp>
      <p:sp>
        <p:nvSpPr>
          <p:cNvPr id="18" name="Line 20"/>
          <p:cNvSpPr>
            <a:spLocks noChangeShapeType="1"/>
          </p:cNvSpPr>
          <p:nvPr/>
        </p:nvSpPr>
        <p:spPr bwMode="auto">
          <a:xfrm>
            <a:off x="4610100" y="3624263"/>
            <a:ext cx="0" cy="2290762"/>
          </a:xfrm>
          <a:prstGeom prst="line">
            <a:avLst/>
          </a:prstGeom>
          <a:noFill/>
          <a:ln w="28575">
            <a:solidFill>
              <a:schemeClr val="tx1"/>
            </a:solidFill>
            <a:round/>
            <a:headEnd/>
            <a:tailEnd/>
          </a:ln>
        </p:spPr>
        <p:txBody>
          <a:bodyPr/>
          <a:lstStyle/>
          <a:p>
            <a:endParaRPr lang="en-US"/>
          </a:p>
        </p:txBody>
      </p:sp>
      <p:sp>
        <p:nvSpPr>
          <p:cNvPr id="19" name="Line 21"/>
          <p:cNvSpPr>
            <a:spLocks noChangeShapeType="1"/>
          </p:cNvSpPr>
          <p:nvPr/>
        </p:nvSpPr>
        <p:spPr bwMode="auto">
          <a:xfrm>
            <a:off x="5534025" y="2946400"/>
            <a:ext cx="0" cy="2968625"/>
          </a:xfrm>
          <a:prstGeom prst="line">
            <a:avLst/>
          </a:prstGeom>
          <a:noFill/>
          <a:ln w="28575">
            <a:solidFill>
              <a:schemeClr val="tx1"/>
            </a:solidFill>
            <a:round/>
            <a:headEnd/>
            <a:tailEnd/>
          </a:ln>
        </p:spPr>
        <p:txBody>
          <a:bodyPr/>
          <a:lstStyle/>
          <a:p>
            <a:endParaRPr lang="en-US"/>
          </a:p>
        </p:txBody>
      </p:sp>
      <p:sp>
        <p:nvSpPr>
          <p:cNvPr id="20" name="Line 22"/>
          <p:cNvSpPr>
            <a:spLocks noChangeShapeType="1"/>
          </p:cNvSpPr>
          <p:nvPr/>
        </p:nvSpPr>
        <p:spPr bwMode="auto">
          <a:xfrm>
            <a:off x="3695700" y="3624263"/>
            <a:ext cx="0" cy="2290762"/>
          </a:xfrm>
          <a:prstGeom prst="line">
            <a:avLst/>
          </a:prstGeom>
          <a:noFill/>
          <a:ln w="28575">
            <a:solidFill>
              <a:schemeClr val="tx1"/>
            </a:solidFill>
            <a:round/>
            <a:headEnd/>
            <a:tailEnd/>
          </a:ln>
        </p:spPr>
        <p:txBody>
          <a:bodyPr/>
          <a:lstStyle/>
          <a:p>
            <a:endParaRPr lang="en-US"/>
          </a:p>
        </p:txBody>
      </p:sp>
      <p:sp>
        <p:nvSpPr>
          <p:cNvPr id="21" name="Line 7"/>
          <p:cNvSpPr>
            <a:spLocks noChangeShapeType="1"/>
          </p:cNvSpPr>
          <p:nvPr/>
        </p:nvSpPr>
        <p:spPr bwMode="auto">
          <a:xfrm flipV="1">
            <a:off x="2249488" y="1782763"/>
            <a:ext cx="4765675" cy="3651250"/>
          </a:xfrm>
          <a:prstGeom prst="line">
            <a:avLst/>
          </a:prstGeom>
          <a:noFill/>
          <a:ln w="57150">
            <a:solidFill>
              <a:srgbClr val="000080"/>
            </a:solidFill>
            <a:round/>
            <a:headEnd/>
            <a:tailEnd/>
          </a:ln>
        </p:spPr>
        <p:txBody>
          <a:bodyPr/>
          <a:lstStyle/>
          <a:p>
            <a:endParaRPr lang="en-US"/>
          </a:p>
        </p:txBody>
      </p:sp>
      <p:sp>
        <p:nvSpPr>
          <p:cNvPr id="22" name="Text Box 23"/>
          <p:cNvSpPr txBox="1">
            <a:spLocks noChangeArrowheads="1"/>
          </p:cNvSpPr>
          <p:nvPr/>
        </p:nvSpPr>
        <p:spPr bwMode="auto">
          <a:xfrm>
            <a:off x="3005138" y="6262688"/>
            <a:ext cx="3159125" cy="369887"/>
          </a:xfrm>
          <a:prstGeom prst="rect">
            <a:avLst/>
          </a:prstGeom>
          <a:noFill/>
          <a:ln w="9525">
            <a:noFill/>
            <a:miter lim="800000"/>
            <a:headEnd/>
            <a:tailEnd/>
          </a:ln>
        </p:spPr>
        <p:txBody>
          <a:bodyPr wrap="none">
            <a:spAutoFit/>
          </a:bodyPr>
          <a:lstStyle/>
          <a:p>
            <a:r>
              <a:rPr lang="en-US" b="1"/>
              <a:t>Real domestic output, GDP</a:t>
            </a:r>
          </a:p>
        </p:txBody>
      </p:sp>
      <p:sp>
        <p:nvSpPr>
          <p:cNvPr id="23" name="Text Box 24"/>
          <p:cNvSpPr txBox="1">
            <a:spLocks noChangeArrowheads="1"/>
          </p:cNvSpPr>
          <p:nvPr/>
        </p:nvSpPr>
        <p:spPr bwMode="auto">
          <a:xfrm rot="-5400000">
            <a:off x="-439737" y="3348037"/>
            <a:ext cx="3384550" cy="530225"/>
          </a:xfrm>
          <a:prstGeom prst="rect">
            <a:avLst/>
          </a:prstGeom>
          <a:noFill/>
          <a:ln w="9525">
            <a:noFill/>
            <a:miter lim="800000"/>
            <a:headEnd/>
            <a:tailEnd/>
          </a:ln>
        </p:spPr>
        <p:txBody>
          <a:bodyPr wrap="none">
            <a:spAutoFit/>
          </a:bodyPr>
          <a:lstStyle/>
          <a:p>
            <a:pPr algn="ctr">
              <a:lnSpc>
                <a:spcPct val="80000"/>
              </a:lnSpc>
            </a:pPr>
            <a:r>
              <a:rPr lang="en-US" b="1"/>
              <a:t>Government expenditures, G,</a:t>
            </a:r>
          </a:p>
          <a:p>
            <a:pPr algn="ctr">
              <a:lnSpc>
                <a:spcPct val="80000"/>
              </a:lnSpc>
            </a:pPr>
            <a:r>
              <a:rPr lang="en-US" b="1"/>
              <a:t>and tax revenues, T</a:t>
            </a:r>
          </a:p>
        </p:txBody>
      </p:sp>
      <p:sp>
        <p:nvSpPr>
          <p:cNvPr id="10264"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LO2</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A12237C6-1273-480E-8C36-B4142B59F404}" type="slidenum">
              <a:rPr lang="en-US" sz="1400">
                <a:solidFill>
                  <a:schemeClr val="bg1"/>
                </a:solidFill>
                <a:ea typeface="ＭＳ Ｐゴシック" pitchFamily="34" charset="-128"/>
                <a:cs typeface="Arial" charset="0"/>
              </a:rPr>
              <a:pPr/>
              <a:t>15</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fltVal val="0"/>
                                          </p:val>
                                        </p:tav>
                                        <p:tav tm="100000">
                                          <p:val>
                                            <p:strVal val="#ppt_w"/>
                                          </p:val>
                                        </p:tav>
                                      </p:tavLst>
                                    </p:anim>
                                    <p:anim calcmode="lin" valueType="num">
                                      <p:cBhvr>
                                        <p:cTn id="12" dur="1000" fill="hold"/>
                                        <p:tgtEl>
                                          <p:spTgt spid="2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par>
                          <p:cTn id="21" fill="hold">
                            <p:stCondLst>
                              <p:cond delay="200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000"/>
                                        <p:tgtEl>
                                          <p:spTgt spid="21"/>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1000"/>
                                        <p:tgtEl>
                                          <p:spTgt spid="18"/>
                                        </p:tgtEl>
                                      </p:cBhvr>
                                    </p:animEffect>
                                  </p:childTnLst>
                                </p:cTn>
                              </p:par>
                            </p:childTnLst>
                          </p:cTn>
                        </p:par>
                        <p:par>
                          <p:cTn id="35" fill="hold">
                            <p:stCondLst>
                              <p:cond delay="4000"/>
                            </p:stCondLst>
                            <p:childTnLst>
                              <p:par>
                                <p:cTn id="36" presetID="1"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1000"/>
                                        <p:tgtEl>
                                          <p:spTgt spid="20"/>
                                        </p:tgtEl>
                                      </p:cBhvr>
                                    </p:animEffect>
                                  </p:childTnLst>
                                </p:cTn>
                              </p:par>
                            </p:childTnLst>
                          </p:cTn>
                        </p:par>
                        <p:par>
                          <p:cTn id="42" fill="hold">
                            <p:stCondLst>
                              <p:cond delay="5000"/>
                            </p:stCondLst>
                            <p:childTnLst>
                              <p:par>
                                <p:cTn id="43" presetID="1"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2000"/>
                                        <p:tgtEl>
                                          <p:spTgt spid="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1000"/>
                                        <p:tgtEl>
                                          <p:spTgt spid="12"/>
                                        </p:tgtEl>
                                      </p:cBhvr>
                                    </p:animEffect>
                                  </p:childTnLst>
                                </p:cTn>
                              </p:par>
                            </p:childTnLst>
                          </p:cTn>
                        </p:par>
                        <p:par>
                          <p:cTn id="52" fill="hold">
                            <p:stCondLst>
                              <p:cond delay="7000"/>
                            </p:stCondLst>
                            <p:childTnLst>
                              <p:par>
                                <p:cTn id="53" presetID="22" presetClass="entr" presetSubtype="2"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1000"/>
                                        <p:tgtEl>
                                          <p:spTgt spid="13"/>
                                        </p:tgtEl>
                                      </p:cBhvr>
                                    </p:animEffect>
                                  </p:childTnLst>
                                </p:cTn>
                              </p:par>
                            </p:childTnLst>
                          </p:cTn>
                        </p:par>
                        <p:par>
                          <p:cTn id="56" fill="hold">
                            <p:stCondLst>
                              <p:cond delay="800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8500"/>
                            </p:stCondLst>
                            <p:childTnLst>
                              <p:par>
                                <p:cTn id="61" presetID="1"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par>
                          <p:cTn id="63" fill="hold">
                            <p:stCondLst>
                              <p:cond delay="8500"/>
                            </p:stCondLst>
                            <p:childTnLst>
                              <p:par>
                                <p:cTn id="64" presetID="22" presetClass="entr" presetSubtype="8"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2000"/>
                                        <p:tgtEl>
                                          <p:spTgt spid="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1000"/>
                                        <p:tgtEl>
                                          <p:spTgt spid="11"/>
                                        </p:tgtEl>
                                      </p:cBhvr>
                                    </p:animEffect>
                                  </p:childTnLst>
                                </p:cTn>
                              </p:par>
                            </p:childTnLst>
                          </p:cTn>
                        </p:par>
                        <p:par>
                          <p:cTn id="70" fill="hold">
                            <p:stCondLst>
                              <p:cond delay="10500"/>
                            </p:stCondLst>
                            <p:childTnLst>
                              <p:par>
                                <p:cTn id="71" presetID="22"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left)">
                                      <p:cBhvr>
                                        <p:cTn id="7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animBg="1"/>
      <p:bldP spid="13" grpId="0"/>
      <p:bldP spid="14" grpId="0"/>
      <p:bldP spid="15" grpId="0"/>
      <p:bldP spid="16" grpId="0"/>
      <p:bldP spid="17" grpId="0"/>
      <p:bldP spid="18" grpId="0" animBg="1"/>
      <p:bldP spid="19" grpId="0" animBg="1"/>
      <p:bldP spid="20" grpId="0" animBg="1"/>
      <p:bldP spid="21" grpId="0" animBg="1"/>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126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Evaluating Fiscal Policy</a:t>
            </a:r>
          </a:p>
        </p:txBody>
      </p:sp>
      <p:sp>
        <p:nvSpPr>
          <p:cNvPr id="11268" name="Rectangle 3"/>
          <p:cNvSpPr>
            <a:spLocks noGrp="1" noChangeArrowheads="1"/>
          </p:cNvSpPr>
          <p:nvPr>
            <p:ph type="body" idx="1"/>
          </p:nvPr>
        </p:nvSpPr>
        <p:spPr>
          <a:xfrm>
            <a:off x="533400" y="1143000"/>
            <a:ext cx="8229600" cy="4525963"/>
          </a:xfrm>
        </p:spPr>
        <p:txBody>
          <a:bodyPr/>
          <a:lstStyle/>
          <a:p>
            <a:pPr eaLnBrk="1" hangingPunct="1">
              <a:buClr>
                <a:srgbClr val="3399FF"/>
              </a:buClr>
              <a:buSzPct val="125000"/>
            </a:pPr>
            <a:r>
              <a:rPr lang="en-US" sz="3600" smtClean="0"/>
              <a:t>Is the fiscal policy…</a:t>
            </a:r>
          </a:p>
          <a:p>
            <a:pPr lvl="1" eaLnBrk="1" hangingPunct="1">
              <a:buClr>
                <a:srgbClr val="3399FF"/>
              </a:buClr>
              <a:buSzPct val="125000"/>
              <a:buFont typeface="Arial" charset="0"/>
              <a:buChar char="•"/>
            </a:pPr>
            <a:r>
              <a:rPr lang="en-US" sz="3600" smtClean="0"/>
              <a:t>Expansionary?</a:t>
            </a:r>
          </a:p>
          <a:p>
            <a:pPr lvl="1" eaLnBrk="1" hangingPunct="1">
              <a:buClr>
                <a:srgbClr val="3399FF"/>
              </a:buClr>
              <a:buSzPct val="125000"/>
              <a:buFont typeface="Arial" charset="0"/>
              <a:buChar char="•"/>
            </a:pPr>
            <a:r>
              <a:rPr lang="en-US" sz="3600" smtClean="0"/>
              <a:t>Neutral?</a:t>
            </a:r>
          </a:p>
          <a:p>
            <a:pPr lvl="1" eaLnBrk="1" hangingPunct="1">
              <a:buClr>
                <a:srgbClr val="3399FF"/>
              </a:buClr>
              <a:buSzPct val="125000"/>
              <a:buFont typeface="Arial" charset="0"/>
              <a:buChar char="•"/>
            </a:pPr>
            <a:r>
              <a:rPr lang="en-US" sz="3600" smtClean="0"/>
              <a:t>Contractionary?</a:t>
            </a:r>
          </a:p>
          <a:p>
            <a:pPr eaLnBrk="1" hangingPunct="1">
              <a:buClr>
                <a:srgbClr val="3399FF"/>
              </a:buClr>
              <a:buSzPct val="125000"/>
            </a:pPr>
            <a:r>
              <a:rPr lang="en-US" sz="3600" smtClean="0"/>
              <a:t>Use the cyclically adjusted budget to evaluate </a:t>
            </a:r>
          </a:p>
        </p:txBody>
      </p:sp>
      <p:sp>
        <p:nvSpPr>
          <p:cNvPr id="11269"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1270"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D74FEB4E-9D4B-469B-82F2-09555738A922}" type="slidenum">
              <a:rPr lang="en-US" sz="1400">
                <a:solidFill>
                  <a:schemeClr val="bg1"/>
                </a:solidFill>
                <a:ea typeface="ＭＳ Ｐゴシック" pitchFamily="34" charset="-128"/>
                <a:cs typeface="Arial" charset="0"/>
              </a:rPr>
              <a:pPr/>
              <a:t>16</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229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Cyclically Adjusted Budgets</a:t>
            </a:r>
          </a:p>
        </p:txBody>
      </p:sp>
      <p:sp>
        <p:nvSpPr>
          <p:cNvPr id="12292"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grpSp>
        <p:nvGrpSpPr>
          <p:cNvPr id="2" name="Group 29"/>
          <p:cNvGrpSpPr>
            <a:grpSpLocks/>
          </p:cNvGrpSpPr>
          <p:nvPr/>
        </p:nvGrpSpPr>
        <p:grpSpPr bwMode="auto">
          <a:xfrm>
            <a:off x="1981200" y="1295400"/>
            <a:ext cx="5351463" cy="4764088"/>
            <a:chOff x="1981200" y="1295400"/>
            <a:chExt cx="5351461" cy="4764284"/>
          </a:xfrm>
        </p:grpSpPr>
        <p:pic>
          <p:nvPicPr>
            <p:cNvPr id="12317" name="Picture 1"/>
            <p:cNvPicPr>
              <a:picLocks noChangeAspect="1"/>
            </p:cNvPicPr>
            <p:nvPr/>
          </p:nvPicPr>
          <p:blipFill>
            <a:blip r:embed="rId3" cstate="print"/>
            <a:srcRect/>
            <a:stretch>
              <a:fillRect/>
            </a:stretch>
          </p:blipFill>
          <p:spPr bwMode="auto">
            <a:xfrm>
              <a:off x="1995653" y="1295400"/>
              <a:ext cx="5337007" cy="4764284"/>
            </a:xfrm>
            <a:prstGeom prst="rect">
              <a:avLst/>
            </a:prstGeom>
            <a:noFill/>
            <a:ln w="9525">
              <a:noFill/>
              <a:miter lim="800000"/>
              <a:headEnd/>
              <a:tailEnd/>
            </a:ln>
          </p:spPr>
        </p:pic>
        <p:sp>
          <p:nvSpPr>
            <p:cNvPr id="12318" name="Rectangle 5"/>
            <p:cNvSpPr>
              <a:spLocks noChangeAspect="1" noChangeArrowheads="1"/>
            </p:cNvSpPr>
            <p:nvPr/>
          </p:nvSpPr>
          <p:spPr bwMode="auto">
            <a:xfrm>
              <a:off x="1981200" y="1295400"/>
              <a:ext cx="5351461" cy="4592638"/>
            </a:xfrm>
            <a:prstGeom prst="rect">
              <a:avLst/>
            </a:prstGeom>
            <a:noFill/>
            <a:ln w="9525">
              <a:solidFill>
                <a:schemeClr val="tx1"/>
              </a:solidFill>
              <a:miter lim="800000"/>
              <a:headEnd/>
              <a:tailEnd/>
            </a:ln>
          </p:spPr>
          <p:txBody>
            <a:bodyPr wrap="none" anchor="ctr"/>
            <a:lstStyle/>
            <a:p>
              <a:endParaRPr lang="en-US"/>
            </a:p>
          </p:txBody>
        </p:sp>
      </p:grpSp>
      <p:sp>
        <p:nvSpPr>
          <p:cNvPr id="6" name="Line 8"/>
          <p:cNvSpPr>
            <a:spLocks noChangeAspect="1" noChangeShapeType="1"/>
          </p:cNvSpPr>
          <p:nvPr/>
        </p:nvSpPr>
        <p:spPr bwMode="auto">
          <a:xfrm>
            <a:off x="1981200" y="3597275"/>
            <a:ext cx="4819650" cy="0"/>
          </a:xfrm>
          <a:prstGeom prst="line">
            <a:avLst/>
          </a:prstGeom>
          <a:noFill/>
          <a:ln w="57150">
            <a:solidFill>
              <a:srgbClr val="CC0000"/>
            </a:solidFill>
            <a:round/>
            <a:headEnd/>
            <a:tailEnd/>
          </a:ln>
        </p:spPr>
        <p:txBody>
          <a:bodyPr/>
          <a:lstStyle/>
          <a:p>
            <a:endParaRPr lang="en-US"/>
          </a:p>
        </p:txBody>
      </p:sp>
      <p:sp>
        <p:nvSpPr>
          <p:cNvPr id="7" name="Text Box 9"/>
          <p:cNvSpPr txBox="1">
            <a:spLocks noChangeAspect="1" noChangeArrowheads="1"/>
          </p:cNvSpPr>
          <p:nvPr/>
        </p:nvSpPr>
        <p:spPr bwMode="auto">
          <a:xfrm>
            <a:off x="6813550" y="3398838"/>
            <a:ext cx="361950" cy="366712"/>
          </a:xfrm>
          <a:prstGeom prst="rect">
            <a:avLst/>
          </a:prstGeom>
          <a:noFill/>
          <a:ln w="9525">
            <a:noFill/>
            <a:miter lim="800000"/>
            <a:headEnd/>
            <a:tailEnd/>
          </a:ln>
        </p:spPr>
        <p:txBody>
          <a:bodyPr wrap="none">
            <a:spAutoFit/>
          </a:bodyPr>
          <a:lstStyle/>
          <a:p>
            <a:r>
              <a:rPr lang="en-US" b="1" i="1"/>
              <a:t>G</a:t>
            </a:r>
          </a:p>
        </p:txBody>
      </p:sp>
      <p:sp>
        <p:nvSpPr>
          <p:cNvPr id="8" name="Text Box 10"/>
          <p:cNvSpPr txBox="1">
            <a:spLocks noChangeAspect="1" noChangeArrowheads="1"/>
          </p:cNvSpPr>
          <p:nvPr/>
        </p:nvSpPr>
        <p:spPr bwMode="auto">
          <a:xfrm>
            <a:off x="6689725" y="1522413"/>
            <a:ext cx="323850" cy="366712"/>
          </a:xfrm>
          <a:prstGeom prst="rect">
            <a:avLst/>
          </a:prstGeom>
          <a:noFill/>
          <a:ln w="9525">
            <a:noFill/>
            <a:miter lim="800000"/>
            <a:headEnd/>
            <a:tailEnd/>
          </a:ln>
        </p:spPr>
        <p:txBody>
          <a:bodyPr wrap="none">
            <a:spAutoFit/>
          </a:bodyPr>
          <a:lstStyle/>
          <a:p>
            <a:r>
              <a:rPr lang="en-US" b="1" i="1"/>
              <a:t>T</a:t>
            </a:r>
          </a:p>
        </p:txBody>
      </p:sp>
      <p:sp>
        <p:nvSpPr>
          <p:cNvPr id="9" name="Text Box 15"/>
          <p:cNvSpPr txBox="1">
            <a:spLocks noChangeAspect="1" noChangeArrowheads="1"/>
          </p:cNvSpPr>
          <p:nvPr/>
        </p:nvSpPr>
        <p:spPr bwMode="auto">
          <a:xfrm>
            <a:off x="3006725" y="5843588"/>
            <a:ext cx="763588" cy="366712"/>
          </a:xfrm>
          <a:prstGeom prst="rect">
            <a:avLst/>
          </a:prstGeom>
          <a:noFill/>
          <a:ln w="9525">
            <a:noFill/>
            <a:miter lim="800000"/>
            <a:headEnd/>
            <a:tailEnd/>
          </a:ln>
        </p:spPr>
        <p:txBody>
          <a:bodyPr wrap="none">
            <a:spAutoFit/>
          </a:bodyPr>
          <a:lstStyle/>
          <a:p>
            <a:r>
              <a:rPr lang="en-US" b="1"/>
              <a:t>GDP</a:t>
            </a:r>
            <a:r>
              <a:rPr lang="en-US" b="1" baseline="-25000"/>
              <a:t>2</a:t>
            </a:r>
          </a:p>
        </p:txBody>
      </p:sp>
      <p:sp>
        <p:nvSpPr>
          <p:cNvPr id="10" name="Text Box 16"/>
          <p:cNvSpPr txBox="1">
            <a:spLocks noChangeAspect="1" noChangeArrowheads="1"/>
          </p:cNvSpPr>
          <p:nvPr/>
        </p:nvSpPr>
        <p:spPr bwMode="auto">
          <a:xfrm>
            <a:off x="3921125" y="5843588"/>
            <a:ext cx="763588" cy="366712"/>
          </a:xfrm>
          <a:prstGeom prst="rect">
            <a:avLst/>
          </a:prstGeom>
          <a:noFill/>
          <a:ln w="9525">
            <a:noFill/>
            <a:miter lim="800000"/>
            <a:headEnd/>
            <a:tailEnd/>
          </a:ln>
        </p:spPr>
        <p:txBody>
          <a:bodyPr wrap="none">
            <a:spAutoFit/>
          </a:bodyPr>
          <a:lstStyle/>
          <a:p>
            <a:r>
              <a:rPr lang="en-US" b="1"/>
              <a:t>GDP</a:t>
            </a:r>
            <a:r>
              <a:rPr lang="en-US" b="1" baseline="-25000"/>
              <a:t>1</a:t>
            </a:r>
          </a:p>
        </p:txBody>
      </p:sp>
      <p:sp>
        <p:nvSpPr>
          <p:cNvPr id="11" name="Line 18"/>
          <p:cNvSpPr>
            <a:spLocks noChangeAspect="1" noChangeShapeType="1"/>
          </p:cNvSpPr>
          <p:nvPr/>
        </p:nvSpPr>
        <p:spPr bwMode="auto">
          <a:xfrm>
            <a:off x="4302125" y="3597275"/>
            <a:ext cx="0" cy="2290763"/>
          </a:xfrm>
          <a:prstGeom prst="line">
            <a:avLst/>
          </a:prstGeom>
          <a:noFill/>
          <a:ln w="28575">
            <a:solidFill>
              <a:schemeClr val="tx1"/>
            </a:solidFill>
            <a:round/>
            <a:headEnd/>
            <a:tailEnd/>
          </a:ln>
        </p:spPr>
        <p:txBody>
          <a:bodyPr/>
          <a:lstStyle/>
          <a:p>
            <a:endParaRPr lang="en-US"/>
          </a:p>
        </p:txBody>
      </p:sp>
      <p:sp>
        <p:nvSpPr>
          <p:cNvPr id="12" name="Line 20"/>
          <p:cNvSpPr>
            <a:spLocks noChangeAspect="1" noChangeShapeType="1"/>
          </p:cNvSpPr>
          <p:nvPr/>
        </p:nvSpPr>
        <p:spPr bwMode="auto">
          <a:xfrm>
            <a:off x="3387725" y="3597275"/>
            <a:ext cx="0" cy="2290763"/>
          </a:xfrm>
          <a:prstGeom prst="line">
            <a:avLst/>
          </a:prstGeom>
          <a:noFill/>
          <a:ln w="28575">
            <a:solidFill>
              <a:schemeClr val="tx1"/>
            </a:solidFill>
            <a:round/>
            <a:headEnd/>
            <a:tailEnd/>
          </a:ln>
        </p:spPr>
        <p:txBody>
          <a:bodyPr/>
          <a:lstStyle/>
          <a:p>
            <a:endParaRPr lang="en-US"/>
          </a:p>
        </p:txBody>
      </p:sp>
      <p:sp>
        <p:nvSpPr>
          <p:cNvPr id="13" name="Text Box 22"/>
          <p:cNvSpPr txBox="1">
            <a:spLocks noChangeAspect="1" noChangeArrowheads="1"/>
          </p:cNvSpPr>
          <p:nvPr/>
        </p:nvSpPr>
        <p:spPr bwMode="auto">
          <a:xfrm>
            <a:off x="2697163" y="6335713"/>
            <a:ext cx="3159125" cy="369887"/>
          </a:xfrm>
          <a:prstGeom prst="rect">
            <a:avLst/>
          </a:prstGeom>
          <a:noFill/>
          <a:ln w="9525">
            <a:noFill/>
            <a:miter lim="800000"/>
            <a:headEnd/>
            <a:tailEnd/>
          </a:ln>
        </p:spPr>
        <p:txBody>
          <a:bodyPr wrap="none">
            <a:spAutoFit/>
          </a:bodyPr>
          <a:lstStyle/>
          <a:p>
            <a:r>
              <a:rPr lang="en-US" b="1"/>
              <a:t>Real domestic output, GDP</a:t>
            </a:r>
          </a:p>
        </p:txBody>
      </p:sp>
      <p:sp>
        <p:nvSpPr>
          <p:cNvPr id="14" name="Text Box 23"/>
          <p:cNvSpPr txBox="1">
            <a:spLocks noChangeAspect="1" noChangeArrowheads="1"/>
          </p:cNvSpPr>
          <p:nvPr/>
        </p:nvSpPr>
        <p:spPr bwMode="auto">
          <a:xfrm rot="-5400000">
            <a:off x="-830262" y="3321050"/>
            <a:ext cx="3854450" cy="530225"/>
          </a:xfrm>
          <a:prstGeom prst="rect">
            <a:avLst/>
          </a:prstGeom>
          <a:noFill/>
          <a:ln w="9525">
            <a:noFill/>
            <a:miter lim="800000"/>
            <a:headEnd/>
            <a:tailEnd/>
          </a:ln>
        </p:spPr>
        <p:txBody>
          <a:bodyPr wrap="none">
            <a:spAutoFit/>
          </a:bodyPr>
          <a:lstStyle/>
          <a:p>
            <a:pPr algn="ctr">
              <a:lnSpc>
                <a:spcPct val="80000"/>
              </a:lnSpc>
            </a:pPr>
            <a:r>
              <a:rPr lang="en-US" b="1"/>
              <a:t>Government expenditures, G, and</a:t>
            </a:r>
          </a:p>
          <a:p>
            <a:pPr algn="ctr">
              <a:lnSpc>
                <a:spcPct val="80000"/>
              </a:lnSpc>
            </a:pPr>
            <a:r>
              <a:rPr lang="en-US" b="1"/>
              <a:t>tax revenues, T (billions)</a:t>
            </a:r>
          </a:p>
        </p:txBody>
      </p:sp>
      <p:sp>
        <p:nvSpPr>
          <p:cNvPr id="15" name="Text Box 25"/>
          <p:cNvSpPr txBox="1">
            <a:spLocks noChangeAspect="1" noChangeArrowheads="1"/>
          </p:cNvSpPr>
          <p:nvPr/>
        </p:nvSpPr>
        <p:spPr bwMode="auto">
          <a:xfrm>
            <a:off x="2965450" y="6086475"/>
            <a:ext cx="820738" cy="307975"/>
          </a:xfrm>
          <a:prstGeom prst="rect">
            <a:avLst/>
          </a:prstGeom>
          <a:noFill/>
          <a:ln w="9525">
            <a:noFill/>
            <a:miter lim="800000"/>
            <a:headEnd/>
            <a:tailEnd/>
          </a:ln>
        </p:spPr>
        <p:txBody>
          <a:bodyPr wrap="none">
            <a:spAutoFit/>
          </a:bodyPr>
          <a:lstStyle/>
          <a:p>
            <a:r>
              <a:rPr lang="en-US" sz="1400" b="1"/>
              <a:t>(year 2)</a:t>
            </a:r>
          </a:p>
        </p:txBody>
      </p:sp>
      <p:sp>
        <p:nvSpPr>
          <p:cNvPr id="16" name="Text Box 26"/>
          <p:cNvSpPr txBox="1">
            <a:spLocks noChangeAspect="1" noChangeArrowheads="1"/>
          </p:cNvSpPr>
          <p:nvPr/>
        </p:nvSpPr>
        <p:spPr bwMode="auto">
          <a:xfrm>
            <a:off x="3890963" y="6086475"/>
            <a:ext cx="820737" cy="307975"/>
          </a:xfrm>
          <a:prstGeom prst="rect">
            <a:avLst/>
          </a:prstGeom>
          <a:noFill/>
          <a:ln w="9525">
            <a:noFill/>
            <a:miter lim="800000"/>
            <a:headEnd/>
            <a:tailEnd/>
          </a:ln>
        </p:spPr>
        <p:txBody>
          <a:bodyPr wrap="none">
            <a:spAutoFit/>
          </a:bodyPr>
          <a:lstStyle/>
          <a:p>
            <a:r>
              <a:rPr lang="en-US" sz="1400" b="1"/>
              <a:t>(year 1)</a:t>
            </a:r>
          </a:p>
        </p:txBody>
      </p:sp>
      <p:sp>
        <p:nvSpPr>
          <p:cNvPr id="17" name="Text Box 27"/>
          <p:cNvSpPr txBox="1">
            <a:spLocks noChangeAspect="1" noChangeArrowheads="1"/>
          </p:cNvSpPr>
          <p:nvPr/>
        </p:nvSpPr>
        <p:spPr bwMode="auto">
          <a:xfrm>
            <a:off x="1327150" y="3429000"/>
            <a:ext cx="696913" cy="369888"/>
          </a:xfrm>
          <a:prstGeom prst="rect">
            <a:avLst/>
          </a:prstGeom>
          <a:noFill/>
          <a:ln w="9525">
            <a:noFill/>
            <a:miter lim="800000"/>
            <a:headEnd/>
            <a:tailEnd/>
          </a:ln>
        </p:spPr>
        <p:txBody>
          <a:bodyPr wrap="none">
            <a:spAutoFit/>
          </a:bodyPr>
          <a:lstStyle/>
          <a:p>
            <a:r>
              <a:rPr lang="en-US" b="1"/>
              <a:t>$500</a:t>
            </a:r>
          </a:p>
        </p:txBody>
      </p:sp>
      <p:sp>
        <p:nvSpPr>
          <p:cNvPr id="18" name="Text Box 28"/>
          <p:cNvSpPr txBox="1">
            <a:spLocks noChangeAspect="1" noChangeArrowheads="1"/>
          </p:cNvSpPr>
          <p:nvPr/>
        </p:nvSpPr>
        <p:spPr bwMode="auto">
          <a:xfrm>
            <a:off x="1327150" y="4133850"/>
            <a:ext cx="696913" cy="369888"/>
          </a:xfrm>
          <a:prstGeom prst="rect">
            <a:avLst/>
          </a:prstGeom>
          <a:noFill/>
          <a:ln w="9525">
            <a:noFill/>
            <a:miter lim="800000"/>
            <a:headEnd/>
            <a:tailEnd/>
          </a:ln>
        </p:spPr>
        <p:txBody>
          <a:bodyPr wrap="none">
            <a:spAutoFit/>
          </a:bodyPr>
          <a:lstStyle/>
          <a:p>
            <a:r>
              <a:rPr lang="en-US" b="1"/>
              <a:t>  450</a:t>
            </a:r>
          </a:p>
        </p:txBody>
      </p:sp>
      <p:sp>
        <p:nvSpPr>
          <p:cNvPr id="19" name="Line 29"/>
          <p:cNvSpPr>
            <a:spLocks noChangeAspect="1" noChangeShapeType="1"/>
          </p:cNvSpPr>
          <p:nvPr/>
        </p:nvSpPr>
        <p:spPr bwMode="auto">
          <a:xfrm flipH="1">
            <a:off x="1981200" y="4295775"/>
            <a:ext cx="1463675" cy="0"/>
          </a:xfrm>
          <a:prstGeom prst="line">
            <a:avLst/>
          </a:prstGeom>
          <a:noFill/>
          <a:ln w="28575">
            <a:solidFill>
              <a:schemeClr val="tx1"/>
            </a:solidFill>
            <a:round/>
            <a:headEnd/>
            <a:tailEnd/>
          </a:ln>
        </p:spPr>
        <p:txBody>
          <a:bodyPr/>
          <a:lstStyle/>
          <a:p>
            <a:endParaRPr lang="en-US"/>
          </a:p>
        </p:txBody>
      </p:sp>
      <p:sp>
        <p:nvSpPr>
          <p:cNvPr id="20" name="Line 21"/>
          <p:cNvSpPr>
            <a:spLocks noChangeAspect="1" noChangeShapeType="1"/>
          </p:cNvSpPr>
          <p:nvPr/>
        </p:nvSpPr>
        <p:spPr bwMode="auto">
          <a:xfrm flipV="1">
            <a:off x="2157413" y="1755775"/>
            <a:ext cx="4549775" cy="3486150"/>
          </a:xfrm>
          <a:prstGeom prst="line">
            <a:avLst/>
          </a:prstGeom>
          <a:noFill/>
          <a:ln w="57150">
            <a:solidFill>
              <a:schemeClr val="accent2"/>
            </a:solidFill>
            <a:round/>
            <a:headEnd/>
            <a:tailEnd/>
          </a:ln>
        </p:spPr>
        <p:txBody>
          <a:bodyPr/>
          <a:lstStyle/>
          <a:p>
            <a:endParaRPr lang="en-US"/>
          </a:p>
        </p:txBody>
      </p:sp>
      <p:sp>
        <p:nvSpPr>
          <p:cNvPr id="21" name="AutoShape 30"/>
          <p:cNvSpPr>
            <a:spLocks noChangeAspect="1" noChangeArrowheads="1"/>
          </p:cNvSpPr>
          <p:nvPr/>
        </p:nvSpPr>
        <p:spPr bwMode="auto">
          <a:xfrm>
            <a:off x="3427413" y="4668838"/>
            <a:ext cx="812800" cy="636587"/>
          </a:xfrm>
          <a:prstGeom prst="leftArrow">
            <a:avLst>
              <a:gd name="adj1" fmla="val 50000"/>
              <a:gd name="adj2" fmla="val 31920"/>
            </a:avLst>
          </a:prstGeom>
          <a:solidFill>
            <a:srgbClr val="CC0000"/>
          </a:solidFill>
          <a:ln w="9525">
            <a:solidFill>
              <a:schemeClr val="tx1"/>
            </a:solidFill>
            <a:miter lim="800000"/>
            <a:headEnd/>
            <a:tailEnd/>
          </a:ln>
        </p:spPr>
        <p:txBody>
          <a:bodyPr wrap="none" anchor="ctr"/>
          <a:lstStyle/>
          <a:p>
            <a:endParaRPr lang="en-US"/>
          </a:p>
        </p:txBody>
      </p:sp>
      <p:sp>
        <p:nvSpPr>
          <p:cNvPr id="22" name="Oval 32"/>
          <p:cNvSpPr>
            <a:spLocks noChangeAspect="1" noChangeArrowheads="1"/>
          </p:cNvSpPr>
          <p:nvPr/>
        </p:nvSpPr>
        <p:spPr bwMode="auto">
          <a:xfrm>
            <a:off x="4240213" y="3524250"/>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23" name="Oval 33"/>
          <p:cNvSpPr>
            <a:spLocks noChangeAspect="1" noChangeArrowheads="1"/>
          </p:cNvSpPr>
          <p:nvPr/>
        </p:nvSpPr>
        <p:spPr bwMode="auto">
          <a:xfrm>
            <a:off x="3316288" y="3524250"/>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24" name="Oval 34"/>
          <p:cNvSpPr>
            <a:spLocks noChangeAspect="1" noChangeArrowheads="1"/>
          </p:cNvSpPr>
          <p:nvPr/>
        </p:nvSpPr>
        <p:spPr bwMode="auto">
          <a:xfrm>
            <a:off x="3316288" y="4219575"/>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25" name="Text Box 35"/>
          <p:cNvSpPr txBox="1">
            <a:spLocks noChangeAspect="1" noChangeArrowheads="1"/>
          </p:cNvSpPr>
          <p:nvPr/>
        </p:nvSpPr>
        <p:spPr bwMode="auto">
          <a:xfrm>
            <a:off x="4114800" y="3157538"/>
            <a:ext cx="311150" cy="366712"/>
          </a:xfrm>
          <a:prstGeom prst="rect">
            <a:avLst/>
          </a:prstGeom>
          <a:noFill/>
          <a:ln w="9525">
            <a:noFill/>
            <a:miter lim="800000"/>
            <a:headEnd/>
            <a:tailEnd/>
          </a:ln>
        </p:spPr>
        <p:txBody>
          <a:bodyPr wrap="none">
            <a:spAutoFit/>
          </a:bodyPr>
          <a:lstStyle/>
          <a:p>
            <a:r>
              <a:rPr lang="en-US" b="1" i="1"/>
              <a:t>a</a:t>
            </a:r>
          </a:p>
        </p:txBody>
      </p:sp>
      <p:sp>
        <p:nvSpPr>
          <p:cNvPr id="26" name="Text Box 36"/>
          <p:cNvSpPr txBox="1">
            <a:spLocks noChangeAspect="1" noChangeArrowheads="1"/>
          </p:cNvSpPr>
          <p:nvPr/>
        </p:nvSpPr>
        <p:spPr bwMode="auto">
          <a:xfrm>
            <a:off x="3200400" y="3171825"/>
            <a:ext cx="323850" cy="366713"/>
          </a:xfrm>
          <a:prstGeom prst="rect">
            <a:avLst/>
          </a:prstGeom>
          <a:noFill/>
          <a:ln w="9525">
            <a:noFill/>
            <a:miter lim="800000"/>
            <a:headEnd/>
            <a:tailEnd/>
          </a:ln>
        </p:spPr>
        <p:txBody>
          <a:bodyPr wrap="none">
            <a:spAutoFit/>
          </a:bodyPr>
          <a:lstStyle/>
          <a:p>
            <a:r>
              <a:rPr lang="en-US" b="1" i="1"/>
              <a:t>b</a:t>
            </a:r>
          </a:p>
        </p:txBody>
      </p:sp>
      <p:sp>
        <p:nvSpPr>
          <p:cNvPr id="27" name="Text Box 37"/>
          <p:cNvSpPr txBox="1">
            <a:spLocks noChangeAspect="1" noChangeArrowheads="1"/>
          </p:cNvSpPr>
          <p:nvPr/>
        </p:nvSpPr>
        <p:spPr bwMode="auto">
          <a:xfrm>
            <a:off x="3430588" y="4184650"/>
            <a:ext cx="311150" cy="366713"/>
          </a:xfrm>
          <a:prstGeom prst="rect">
            <a:avLst/>
          </a:prstGeom>
          <a:noFill/>
          <a:ln w="9525">
            <a:noFill/>
            <a:miter lim="800000"/>
            <a:headEnd/>
            <a:tailEnd/>
          </a:ln>
        </p:spPr>
        <p:txBody>
          <a:bodyPr wrap="none">
            <a:spAutoFit/>
          </a:bodyPr>
          <a:lstStyle/>
          <a:p>
            <a:r>
              <a:rPr lang="en-US" b="1" i="1"/>
              <a:t>c</a:t>
            </a:r>
          </a:p>
        </p:txBody>
      </p:sp>
      <p:sp>
        <p:nvSpPr>
          <p:cNvPr id="12316"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2F918CEC-9D50-4F9C-A4E1-13478459FEA9}" type="slidenum">
              <a:rPr lang="en-US" sz="1400">
                <a:solidFill>
                  <a:schemeClr val="bg1"/>
                </a:solidFill>
                <a:ea typeface="ＭＳ Ｐゴシック" pitchFamily="34" charset="-128"/>
                <a:cs typeface="Arial" charset="0"/>
              </a:rPr>
              <a:pPr/>
              <a:t>17</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par>
                          <p:cTn id="48" fill="hold">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1000"/>
                                        <p:tgtEl>
                                          <p:spTgt spid="21"/>
                                        </p:tgtEl>
                                      </p:cBhvr>
                                    </p:animEffect>
                                  </p:childTnLst>
                                </p:cTn>
                              </p:par>
                              <p:par>
                                <p:cTn id="52" presetID="1"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35" presetClass="path" presetSubtype="0" accel="50000" decel="50000" fill="hold" grpId="1" nodeType="withEffect">
                                  <p:stCondLst>
                                    <p:cond delay="0"/>
                                  </p:stCondLst>
                                  <p:childTnLst>
                                    <p:animMotion origin="layout" path="M 0.09827 1.30928E-6 L -4.16667E-6 1.30928E-6 " pathEditMode="relative" rAng="0" ptsTypes="AA">
                                      <p:cBhvr>
                                        <p:cTn id="55" dur="2000" fill="hold"/>
                                        <p:tgtEl>
                                          <p:spTgt spid="23"/>
                                        </p:tgtEl>
                                        <p:attrNameLst>
                                          <p:attrName>ppt_x</p:attrName>
                                          <p:attrName>ppt_y</p:attrName>
                                        </p:attrNameLst>
                                      </p:cBhvr>
                                      <p:rCtr x="-49" y="0"/>
                                    </p:animMotion>
                                  </p:childTnLst>
                                </p:cTn>
                              </p:par>
                            </p:childTnLst>
                          </p:cTn>
                        </p:par>
                        <p:par>
                          <p:cTn id="56" fill="hold">
                            <p:stCondLst>
                              <p:cond delay="4500"/>
                            </p:stCondLst>
                            <p:childTnLst>
                              <p:par>
                                <p:cTn id="57" presetID="1"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par>
                          <p:cTn id="59" fill="hold">
                            <p:stCondLst>
                              <p:cond delay="4500"/>
                            </p:stCondLst>
                            <p:childTnLst>
                              <p:par>
                                <p:cTn id="60" presetID="22" presetClass="entr" presetSubtype="1"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1000"/>
                                        <p:tgtEl>
                                          <p:spTgt spid="12"/>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par>
                          <p:cTn id="67" fill="hold">
                            <p:stCondLst>
                              <p:cond delay="5500"/>
                            </p:stCondLst>
                            <p:childTnLst>
                              <p:par>
                                <p:cTn id="68" presetID="22" presetClass="entr" presetSubtype="2"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right)">
                                      <p:cBhvr>
                                        <p:cTn id="70" dur="500"/>
                                        <p:tgtEl>
                                          <p:spTgt spid="19"/>
                                        </p:tgtEl>
                                      </p:cBhvr>
                                    </p:animEffect>
                                  </p:childTnLst>
                                </p:cTn>
                              </p:par>
                            </p:childTnLst>
                          </p:cTn>
                        </p:par>
                        <p:par>
                          <p:cTn id="71" fill="hold">
                            <p:stCondLst>
                              <p:cond delay="6000"/>
                            </p:stCondLst>
                            <p:childTnLst>
                              <p:par>
                                <p:cTn id="72" presetID="1"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childTnLst>
                                </p:cTn>
                              </p:par>
                            </p:childTnLst>
                          </p:cTn>
                        </p:par>
                        <p:par>
                          <p:cTn id="74" fill="hold">
                            <p:stCondLst>
                              <p:cond delay="6000"/>
                            </p:stCondLst>
                            <p:childTnLst>
                              <p:par>
                                <p:cTn id="75" presetID="1" presetClass="entr" presetSubtype="0"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par>
                          <p:cTn id="77" fill="hold">
                            <p:stCondLst>
                              <p:cond delay="6000"/>
                            </p:stCondLst>
                            <p:childTnLst>
                              <p:par>
                                <p:cTn id="78" presetID="1" presetClass="entr" presetSubtype="0"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animBg="1"/>
      <p:bldP spid="12" grpId="0" animBg="1"/>
      <p:bldP spid="13" grpId="0"/>
      <p:bldP spid="14" grpId="0"/>
      <p:bldP spid="15" grpId="0"/>
      <p:bldP spid="16" grpId="0"/>
      <p:bldP spid="17" grpId="0"/>
      <p:bldP spid="18" grpId="0"/>
      <p:bldP spid="19" grpId="0" animBg="1"/>
      <p:bldP spid="20" grpId="0" animBg="1"/>
      <p:bldP spid="21" grpId="0" animBg="1"/>
      <p:bldP spid="22" grpId="0" animBg="1"/>
      <p:bldP spid="23" grpId="0" animBg="1"/>
      <p:bldP spid="23" grpId="1" animBg="1"/>
      <p:bldP spid="24" grpId="0" animBg="1"/>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331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Cyclically Adjusted Budgets</a:t>
            </a:r>
          </a:p>
        </p:txBody>
      </p:sp>
      <p:sp>
        <p:nvSpPr>
          <p:cNvPr id="13316"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grpSp>
        <p:nvGrpSpPr>
          <p:cNvPr id="3" name="Group 61"/>
          <p:cNvGrpSpPr>
            <a:grpSpLocks/>
          </p:cNvGrpSpPr>
          <p:nvPr/>
        </p:nvGrpSpPr>
        <p:grpSpPr bwMode="auto">
          <a:xfrm>
            <a:off x="1852613" y="1160463"/>
            <a:ext cx="5389562" cy="4783137"/>
            <a:chOff x="1852613" y="1160463"/>
            <a:chExt cx="5389562" cy="4783137"/>
          </a:xfrm>
        </p:grpSpPr>
        <p:pic>
          <p:nvPicPr>
            <p:cNvPr id="13352" name="Picture 1"/>
            <p:cNvPicPr>
              <a:picLocks noChangeAspect="1"/>
            </p:cNvPicPr>
            <p:nvPr/>
          </p:nvPicPr>
          <p:blipFill>
            <a:blip r:embed="rId3" cstate="print"/>
            <a:srcRect/>
            <a:stretch>
              <a:fillRect/>
            </a:stretch>
          </p:blipFill>
          <p:spPr bwMode="auto">
            <a:xfrm>
              <a:off x="1852613" y="1160463"/>
              <a:ext cx="5389562" cy="4783137"/>
            </a:xfrm>
            <a:prstGeom prst="rect">
              <a:avLst/>
            </a:prstGeom>
            <a:noFill/>
            <a:ln w="9525">
              <a:noFill/>
              <a:miter lim="800000"/>
              <a:headEnd/>
              <a:tailEnd/>
            </a:ln>
          </p:spPr>
        </p:pic>
        <p:sp>
          <p:nvSpPr>
            <p:cNvPr id="13353" name="Rectangle 3"/>
            <p:cNvSpPr>
              <a:spLocks noChangeArrowheads="1"/>
            </p:cNvSpPr>
            <p:nvPr/>
          </p:nvSpPr>
          <p:spPr bwMode="auto">
            <a:xfrm>
              <a:off x="1890713" y="1160463"/>
              <a:ext cx="5351462" cy="4592637"/>
            </a:xfrm>
            <a:prstGeom prst="rect">
              <a:avLst/>
            </a:prstGeom>
            <a:noFill/>
            <a:ln w="9525">
              <a:solidFill>
                <a:schemeClr val="tx1"/>
              </a:solidFill>
              <a:miter lim="800000"/>
              <a:headEnd/>
              <a:tailEnd/>
            </a:ln>
          </p:spPr>
          <p:txBody>
            <a:bodyPr wrap="none" anchor="ctr"/>
            <a:lstStyle/>
            <a:p>
              <a:endParaRPr lang="en-US"/>
            </a:p>
          </p:txBody>
        </p:sp>
      </p:grpSp>
      <p:sp>
        <p:nvSpPr>
          <p:cNvPr id="29" name="Line 4"/>
          <p:cNvSpPr>
            <a:spLocks noChangeShapeType="1"/>
          </p:cNvSpPr>
          <p:nvPr/>
        </p:nvSpPr>
        <p:spPr bwMode="auto">
          <a:xfrm>
            <a:off x="1905000" y="3462338"/>
            <a:ext cx="4819650" cy="0"/>
          </a:xfrm>
          <a:prstGeom prst="line">
            <a:avLst/>
          </a:prstGeom>
          <a:noFill/>
          <a:ln w="57150">
            <a:solidFill>
              <a:srgbClr val="CC0000"/>
            </a:solidFill>
            <a:round/>
            <a:headEnd/>
            <a:tailEnd/>
          </a:ln>
        </p:spPr>
        <p:txBody>
          <a:bodyPr/>
          <a:lstStyle/>
          <a:p>
            <a:endParaRPr lang="en-US"/>
          </a:p>
        </p:txBody>
      </p:sp>
      <p:sp>
        <p:nvSpPr>
          <p:cNvPr id="30" name="Text Box 5"/>
          <p:cNvSpPr txBox="1">
            <a:spLocks noChangeArrowheads="1"/>
          </p:cNvSpPr>
          <p:nvPr/>
        </p:nvSpPr>
        <p:spPr bwMode="auto">
          <a:xfrm>
            <a:off x="6705600" y="3263900"/>
            <a:ext cx="361950" cy="366713"/>
          </a:xfrm>
          <a:prstGeom prst="rect">
            <a:avLst/>
          </a:prstGeom>
          <a:noFill/>
          <a:ln w="9525">
            <a:noFill/>
            <a:miter lim="800000"/>
            <a:headEnd/>
            <a:tailEnd/>
          </a:ln>
        </p:spPr>
        <p:txBody>
          <a:bodyPr wrap="none">
            <a:spAutoFit/>
          </a:bodyPr>
          <a:lstStyle/>
          <a:p>
            <a:r>
              <a:rPr lang="en-US" b="1" i="1"/>
              <a:t>G</a:t>
            </a:r>
          </a:p>
        </p:txBody>
      </p:sp>
      <p:sp>
        <p:nvSpPr>
          <p:cNvPr id="31" name="Text Box 6"/>
          <p:cNvSpPr txBox="1">
            <a:spLocks noChangeArrowheads="1"/>
          </p:cNvSpPr>
          <p:nvPr/>
        </p:nvSpPr>
        <p:spPr bwMode="auto">
          <a:xfrm>
            <a:off x="6692900" y="1387475"/>
            <a:ext cx="407988" cy="366713"/>
          </a:xfrm>
          <a:prstGeom prst="rect">
            <a:avLst/>
          </a:prstGeom>
          <a:noFill/>
          <a:ln w="9525">
            <a:noFill/>
            <a:miter lim="800000"/>
            <a:headEnd/>
            <a:tailEnd/>
          </a:ln>
        </p:spPr>
        <p:txBody>
          <a:bodyPr wrap="none">
            <a:spAutoFit/>
          </a:bodyPr>
          <a:lstStyle/>
          <a:p>
            <a:r>
              <a:rPr lang="en-US" b="1" i="1"/>
              <a:t>T</a:t>
            </a:r>
            <a:r>
              <a:rPr lang="en-US" b="1" i="1" baseline="-25000"/>
              <a:t>1</a:t>
            </a:r>
          </a:p>
        </p:txBody>
      </p:sp>
      <p:sp>
        <p:nvSpPr>
          <p:cNvPr id="32" name="Text Box 7"/>
          <p:cNvSpPr txBox="1">
            <a:spLocks noChangeArrowheads="1"/>
          </p:cNvSpPr>
          <p:nvPr/>
        </p:nvSpPr>
        <p:spPr bwMode="auto">
          <a:xfrm>
            <a:off x="3009900" y="5680075"/>
            <a:ext cx="763588" cy="366713"/>
          </a:xfrm>
          <a:prstGeom prst="rect">
            <a:avLst/>
          </a:prstGeom>
          <a:noFill/>
          <a:ln w="9525">
            <a:noFill/>
            <a:miter lim="800000"/>
            <a:headEnd/>
            <a:tailEnd/>
          </a:ln>
        </p:spPr>
        <p:txBody>
          <a:bodyPr wrap="none">
            <a:spAutoFit/>
          </a:bodyPr>
          <a:lstStyle/>
          <a:p>
            <a:r>
              <a:rPr lang="en-US" b="1"/>
              <a:t>GDP</a:t>
            </a:r>
            <a:r>
              <a:rPr lang="en-US" b="1" baseline="-25000"/>
              <a:t>4</a:t>
            </a:r>
          </a:p>
        </p:txBody>
      </p:sp>
      <p:sp>
        <p:nvSpPr>
          <p:cNvPr id="33" name="Text Box 8"/>
          <p:cNvSpPr txBox="1">
            <a:spLocks noChangeArrowheads="1"/>
          </p:cNvSpPr>
          <p:nvPr/>
        </p:nvSpPr>
        <p:spPr bwMode="auto">
          <a:xfrm>
            <a:off x="3924300" y="5680075"/>
            <a:ext cx="763588" cy="366713"/>
          </a:xfrm>
          <a:prstGeom prst="rect">
            <a:avLst/>
          </a:prstGeom>
          <a:noFill/>
          <a:ln w="9525">
            <a:noFill/>
            <a:miter lim="800000"/>
            <a:headEnd/>
            <a:tailEnd/>
          </a:ln>
        </p:spPr>
        <p:txBody>
          <a:bodyPr wrap="none">
            <a:spAutoFit/>
          </a:bodyPr>
          <a:lstStyle/>
          <a:p>
            <a:r>
              <a:rPr lang="en-US" b="1"/>
              <a:t>GDP</a:t>
            </a:r>
            <a:r>
              <a:rPr lang="en-US" b="1" baseline="-25000"/>
              <a:t>3</a:t>
            </a:r>
          </a:p>
        </p:txBody>
      </p:sp>
      <p:sp>
        <p:nvSpPr>
          <p:cNvPr id="34" name="Line 9"/>
          <p:cNvSpPr>
            <a:spLocks noChangeShapeType="1"/>
          </p:cNvSpPr>
          <p:nvPr/>
        </p:nvSpPr>
        <p:spPr bwMode="auto">
          <a:xfrm>
            <a:off x="4305300" y="3462338"/>
            <a:ext cx="0" cy="2290762"/>
          </a:xfrm>
          <a:prstGeom prst="line">
            <a:avLst/>
          </a:prstGeom>
          <a:noFill/>
          <a:ln w="28575">
            <a:solidFill>
              <a:schemeClr val="tx1"/>
            </a:solidFill>
            <a:round/>
            <a:headEnd/>
            <a:tailEnd/>
          </a:ln>
        </p:spPr>
        <p:txBody>
          <a:bodyPr/>
          <a:lstStyle/>
          <a:p>
            <a:endParaRPr lang="en-US"/>
          </a:p>
        </p:txBody>
      </p:sp>
      <p:sp>
        <p:nvSpPr>
          <p:cNvPr id="35" name="Line 10"/>
          <p:cNvSpPr>
            <a:spLocks noChangeShapeType="1"/>
          </p:cNvSpPr>
          <p:nvPr/>
        </p:nvSpPr>
        <p:spPr bwMode="auto">
          <a:xfrm>
            <a:off x="3390900" y="3462338"/>
            <a:ext cx="0" cy="2290762"/>
          </a:xfrm>
          <a:prstGeom prst="line">
            <a:avLst/>
          </a:prstGeom>
          <a:noFill/>
          <a:ln w="28575">
            <a:solidFill>
              <a:schemeClr val="tx1"/>
            </a:solidFill>
            <a:round/>
            <a:headEnd/>
            <a:tailEnd/>
          </a:ln>
        </p:spPr>
        <p:txBody>
          <a:bodyPr/>
          <a:lstStyle/>
          <a:p>
            <a:endParaRPr lang="en-US"/>
          </a:p>
        </p:txBody>
      </p:sp>
      <p:sp>
        <p:nvSpPr>
          <p:cNvPr id="36" name="Text Box 11"/>
          <p:cNvSpPr txBox="1">
            <a:spLocks noChangeArrowheads="1"/>
          </p:cNvSpPr>
          <p:nvPr/>
        </p:nvSpPr>
        <p:spPr bwMode="auto">
          <a:xfrm>
            <a:off x="2700338" y="6262688"/>
            <a:ext cx="3159125" cy="369887"/>
          </a:xfrm>
          <a:prstGeom prst="rect">
            <a:avLst/>
          </a:prstGeom>
          <a:noFill/>
          <a:ln w="9525">
            <a:noFill/>
            <a:miter lim="800000"/>
            <a:headEnd/>
            <a:tailEnd/>
          </a:ln>
        </p:spPr>
        <p:txBody>
          <a:bodyPr wrap="none">
            <a:spAutoFit/>
          </a:bodyPr>
          <a:lstStyle/>
          <a:p>
            <a:r>
              <a:rPr lang="en-US" b="1"/>
              <a:t>Real domestic output, GDP</a:t>
            </a:r>
          </a:p>
        </p:txBody>
      </p:sp>
      <p:sp>
        <p:nvSpPr>
          <p:cNvPr id="37" name="Text Box 12"/>
          <p:cNvSpPr txBox="1">
            <a:spLocks noChangeArrowheads="1"/>
          </p:cNvSpPr>
          <p:nvPr/>
        </p:nvSpPr>
        <p:spPr bwMode="auto">
          <a:xfrm rot="-5400000">
            <a:off x="-1006474" y="3186112"/>
            <a:ext cx="3917950" cy="530225"/>
          </a:xfrm>
          <a:prstGeom prst="rect">
            <a:avLst/>
          </a:prstGeom>
          <a:noFill/>
          <a:ln w="9525">
            <a:noFill/>
            <a:miter lim="800000"/>
            <a:headEnd/>
            <a:tailEnd/>
          </a:ln>
        </p:spPr>
        <p:txBody>
          <a:bodyPr wrap="none">
            <a:spAutoFit/>
          </a:bodyPr>
          <a:lstStyle/>
          <a:p>
            <a:pPr algn="ctr">
              <a:lnSpc>
                <a:spcPct val="80000"/>
              </a:lnSpc>
            </a:pPr>
            <a:r>
              <a:rPr lang="en-US" b="1"/>
              <a:t>Government expenditures, G, and </a:t>
            </a:r>
          </a:p>
          <a:p>
            <a:pPr algn="ctr">
              <a:lnSpc>
                <a:spcPct val="80000"/>
              </a:lnSpc>
            </a:pPr>
            <a:r>
              <a:rPr lang="en-US" b="1"/>
              <a:t>tax revenues, T (billions)</a:t>
            </a:r>
          </a:p>
        </p:txBody>
      </p:sp>
      <p:sp>
        <p:nvSpPr>
          <p:cNvPr id="38" name="Text Box 13"/>
          <p:cNvSpPr txBox="1">
            <a:spLocks noChangeArrowheads="1"/>
          </p:cNvSpPr>
          <p:nvPr/>
        </p:nvSpPr>
        <p:spPr bwMode="auto">
          <a:xfrm>
            <a:off x="2968625" y="5951538"/>
            <a:ext cx="820738" cy="307975"/>
          </a:xfrm>
          <a:prstGeom prst="rect">
            <a:avLst/>
          </a:prstGeom>
          <a:noFill/>
          <a:ln w="9525">
            <a:noFill/>
            <a:miter lim="800000"/>
            <a:headEnd/>
            <a:tailEnd/>
          </a:ln>
        </p:spPr>
        <p:txBody>
          <a:bodyPr wrap="none">
            <a:spAutoFit/>
          </a:bodyPr>
          <a:lstStyle/>
          <a:p>
            <a:r>
              <a:rPr lang="en-US" sz="1400" b="1"/>
              <a:t>(year 4)</a:t>
            </a:r>
          </a:p>
        </p:txBody>
      </p:sp>
      <p:sp>
        <p:nvSpPr>
          <p:cNvPr id="39" name="Text Box 14"/>
          <p:cNvSpPr txBox="1">
            <a:spLocks noChangeArrowheads="1"/>
          </p:cNvSpPr>
          <p:nvPr/>
        </p:nvSpPr>
        <p:spPr bwMode="auto">
          <a:xfrm>
            <a:off x="3894138" y="5951538"/>
            <a:ext cx="820737" cy="307975"/>
          </a:xfrm>
          <a:prstGeom prst="rect">
            <a:avLst/>
          </a:prstGeom>
          <a:noFill/>
          <a:ln w="9525">
            <a:noFill/>
            <a:miter lim="800000"/>
            <a:headEnd/>
            <a:tailEnd/>
          </a:ln>
        </p:spPr>
        <p:txBody>
          <a:bodyPr wrap="none">
            <a:spAutoFit/>
          </a:bodyPr>
          <a:lstStyle/>
          <a:p>
            <a:r>
              <a:rPr lang="en-US" sz="1400" b="1"/>
              <a:t>(year 3)</a:t>
            </a:r>
          </a:p>
        </p:txBody>
      </p:sp>
      <p:sp>
        <p:nvSpPr>
          <p:cNvPr id="40" name="Text Box 15"/>
          <p:cNvSpPr txBox="1">
            <a:spLocks noChangeArrowheads="1"/>
          </p:cNvSpPr>
          <p:nvPr/>
        </p:nvSpPr>
        <p:spPr bwMode="auto">
          <a:xfrm>
            <a:off x="1143000" y="3294063"/>
            <a:ext cx="696913" cy="369887"/>
          </a:xfrm>
          <a:prstGeom prst="rect">
            <a:avLst/>
          </a:prstGeom>
          <a:noFill/>
          <a:ln w="9525">
            <a:noFill/>
            <a:miter lim="800000"/>
            <a:headEnd/>
            <a:tailEnd/>
          </a:ln>
        </p:spPr>
        <p:txBody>
          <a:bodyPr wrap="none">
            <a:spAutoFit/>
          </a:bodyPr>
          <a:lstStyle/>
          <a:p>
            <a:r>
              <a:rPr lang="en-US" b="1"/>
              <a:t>$500</a:t>
            </a:r>
          </a:p>
        </p:txBody>
      </p:sp>
      <p:sp>
        <p:nvSpPr>
          <p:cNvPr id="41" name="Text Box 16"/>
          <p:cNvSpPr txBox="1">
            <a:spLocks noChangeArrowheads="1"/>
          </p:cNvSpPr>
          <p:nvPr/>
        </p:nvSpPr>
        <p:spPr bwMode="auto">
          <a:xfrm>
            <a:off x="1143000" y="3998913"/>
            <a:ext cx="696913" cy="369887"/>
          </a:xfrm>
          <a:prstGeom prst="rect">
            <a:avLst/>
          </a:prstGeom>
          <a:noFill/>
          <a:ln w="9525">
            <a:noFill/>
            <a:miter lim="800000"/>
            <a:headEnd/>
            <a:tailEnd/>
          </a:ln>
        </p:spPr>
        <p:txBody>
          <a:bodyPr wrap="none">
            <a:spAutoFit/>
          </a:bodyPr>
          <a:lstStyle/>
          <a:p>
            <a:r>
              <a:rPr lang="en-US" b="1"/>
              <a:t>  450</a:t>
            </a:r>
          </a:p>
        </p:txBody>
      </p:sp>
      <p:sp>
        <p:nvSpPr>
          <p:cNvPr id="42" name="Line 17"/>
          <p:cNvSpPr>
            <a:spLocks noChangeShapeType="1"/>
          </p:cNvSpPr>
          <p:nvPr/>
        </p:nvSpPr>
        <p:spPr bwMode="auto">
          <a:xfrm flipH="1">
            <a:off x="1895475" y="4160838"/>
            <a:ext cx="1489075" cy="0"/>
          </a:xfrm>
          <a:prstGeom prst="line">
            <a:avLst/>
          </a:prstGeom>
          <a:noFill/>
          <a:ln w="28575">
            <a:solidFill>
              <a:schemeClr val="tx1"/>
            </a:solidFill>
            <a:round/>
            <a:headEnd/>
            <a:tailEnd/>
          </a:ln>
        </p:spPr>
        <p:txBody>
          <a:bodyPr/>
          <a:lstStyle/>
          <a:p>
            <a:endParaRPr lang="en-US"/>
          </a:p>
        </p:txBody>
      </p:sp>
      <p:sp>
        <p:nvSpPr>
          <p:cNvPr id="43" name="Line 18"/>
          <p:cNvSpPr>
            <a:spLocks noChangeShapeType="1"/>
          </p:cNvSpPr>
          <p:nvPr/>
        </p:nvSpPr>
        <p:spPr bwMode="auto">
          <a:xfrm flipV="1">
            <a:off x="2160588" y="1620838"/>
            <a:ext cx="4549775" cy="3486150"/>
          </a:xfrm>
          <a:prstGeom prst="line">
            <a:avLst/>
          </a:prstGeom>
          <a:noFill/>
          <a:ln w="57150">
            <a:solidFill>
              <a:srgbClr val="3366FF"/>
            </a:solidFill>
            <a:round/>
            <a:headEnd/>
            <a:tailEnd/>
          </a:ln>
        </p:spPr>
        <p:txBody>
          <a:bodyPr/>
          <a:lstStyle/>
          <a:p>
            <a:endParaRPr lang="en-US"/>
          </a:p>
        </p:txBody>
      </p:sp>
      <p:sp>
        <p:nvSpPr>
          <p:cNvPr id="44" name="AutoShape 19"/>
          <p:cNvSpPr>
            <a:spLocks noChangeArrowheads="1"/>
          </p:cNvSpPr>
          <p:nvPr/>
        </p:nvSpPr>
        <p:spPr bwMode="auto">
          <a:xfrm>
            <a:off x="3430588" y="4933950"/>
            <a:ext cx="812800" cy="636588"/>
          </a:xfrm>
          <a:prstGeom prst="leftArrow">
            <a:avLst>
              <a:gd name="adj1" fmla="val 50000"/>
              <a:gd name="adj2" fmla="val 31920"/>
            </a:avLst>
          </a:prstGeom>
          <a:solidFill>
            <a:srgbClr val="3366FF"/>
          </a:solidFill>
          <a:ln w="9525">
            <a:solidFill>
              <a:schemeClr val="tx1"/>
            </a:solidFill>
            <a:miter lim="800000"/>
            <a:headEnd/>
            <a:tailEnd/>
          </a:ln>
        </p:spPr>
        <p:txBody>
          <a:bodyPr wrap="none" anchor="ctr"/>
          <a:lstStyle/>
          <a:p>
            <a:endParaRPr lang="en-US"/>
          </a:p>
        </p:txBody>
      </p:sp>
      <p:sp>
        <p:nvSpPr>
          <p:cNvPr id="45" name="Oval 20"/>
          <p:cNvSpPr>
            <a:spLocks noChangeArrowheads="1"/>
          </p:cNvSpPr>
          <p:nvPr/>
        </p:nvSpPr>
        <p:spPr bwMode="auto">
          <a:xfrm>
            <a:off x="4229100" y="3381375"/>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46" name="Oval 21"/>
          <p:cNvSpPr>
            <a:spLocks noChangeArrowheads="1"/>
          </p:cNvSpPr>
          <p:nvPr/>
        </p:nvSpPr>
        <p:spPr bwMode="auto">
          <a:xfrm>
            <a:off x="3305175" y="3375025"/>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47" name="Oval 22"/>
          <p:cNvSpPr>
            <a:spLocks noChangeArrowheads="1"/>
          </p:cNvSpPr>
          <p:nvPr/>
        </p:nvSpPr>
        <p:spPr bwMode="auto">
          <a:xfrm>
            <a:off x="3319463" y="4084638"/>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48" name="Text Box 23"/>
          <p:cNvSpPr txBox="1">
            <a:spLocks noChangeArrowheads="1"/>
          </p:cNvSpPr>
          <p:nvPr/>
        </p:nvSpPr>
        <p:spPr bwMode="auto">
          <a:xfrm>
            <a:off x="4114800" y="3033713"/>
            <a:ext cx="323850" cy="366712"/>
          </a:xfrm>
          <a:prstGeom prst="rect">
            <a:avLst/>
          </a:prstGeom>
          <a:noFill/>
          <a:ln w="9525">
            <a:noFill/>
            <a:miter lim="800000"/>
            <a:headEnd/>
            <a:tailEnd/>
          </a:ln>
        </p:spPr>
        <p:txBody>
          <a:bodyPr wrap="none">
            <a:spAutoFit/>
          </a:bodyPr>
          <a:lstStyle/>
          <a:p>
            <a:r>
              <a:rPr lang="en-US" b="1" i="1"/>
              <a:t>d</a:t>
            </a:r>
          </a:p>
        </p:txBody>
      </p:sp>
      <p:sp>
        <p:nvSpPr>
          <p:cNvPr id="49" name="Text Box 24"/>
          <p:cNvSpPr txBox="1">
            <a:spLocks noChangeArrowheads="1"/>
          </p:cNvSpPr>
          <p:nvPr/>
        </p:nvSpPr>
        <p:spPr bwMode="auto">
          <a:xfrm>
            <a:off x="3194050" y="3048000"/>
            <a:ext cx="311150" cy="366713"/>
          </a:xfrm>
          <a:prstGeom prst="rect">
            <a:avLst/>
          </a:prstGeom>
          <a:noFill/>
          <a:ln w="9525">
            <a:noFill/>
            <a:miter lim="800000"/>
            <a:headEnd/>
            <a:tailEnd/>
          </a:ln>
        </p:spPr>
        <p:txBody>
          <a:bodyPr wrap="none">
            <a:spAutoFit/>
          </a:bodyPr>
          <a:lstStyle/>
          <a:p>
            <a:r>
              <a:rPr lang="en-US" b="1" i="1"/>
              <a:t>e</a:t>
            </a:r>
          </a:p>
        </p:txBody>
      </p:sp>
      <p:sp>
        <p:nvSpPr>
          <p:cNvPr id="50" name="Text Box 25"/>
          <p:cNvSpPr txBox="1">
            <a:spLocks noChangeArrowheads="1"/>
          </p:cNvSpPr>
          <p:nvPr/>
        </p:nvSpPr>
        <p:spPr bwMode="auto">
          <a:xfrm>
            <a:off x="3433763" y="4040188"/>
            <a:ext cx="260350" cy="366712"/>
          </a:xfrm>
          <a:prstGeom prst="rect">
            <a:avLst/>
          </a:prstGeom>
          <a:noFill/>
          <a:ln w="9525">
            <a:noFill/>
            <a:miter lim="800000"/>
            <a:headEnd/>
            <a:tailEnd/>
          </a:ln>
        </p:spPr>
        <p:txBody>
          <a:bodyPr wrap="none">
            <a:spAutoFit/>
          </a:bodyPr>
          <a:lstStyle/>
          <a:p>
            <a:r>
              <a:rPr lang="en-US" b="1" i="1"/>
              <a:t>f</a:t>
            </a:r>
          </a:p>
        </p:txBody>
      </p:sp>
      <p:sp>
        <p:nvSpPr>
          <p:cNvPr id="51" name="Line 27"/>
          <p:cNvSpPr>
            <a:spLocks noChangeShapeType="1"/>
          </p:cNvSpPr>
          <p:nvPr/>
        </p:nvSpPr>
        <p:spPr bwMode="auto">
          <a:xfrm flipV="1">
            <a:off x="2198688" y="1925638"/>
            <a:ext cx="4549775" cy="3486150"/>
          </a:xfrm>
          <a:prstGeom prst="line">
            <a:avLst/>
          </a:prstGeom>
          <a:noFill/>
          <a:ln w="57150">
            <a:solidFill>
              <a:schemeClr val="accent2"/>
            </a:solidFill>
            <a:round/>
            <a:headEnd/>
            <a:tailEnd/>
          </a:ln>
        </p:spPr>
        <p:txBody>
          <a:bodyPr/>
          <a:lstStyle/>
          <a:p>
            <a:endParaRPr lang="en-US"/>
          </a:p>
        </p:txBody>
      </p:sp>
      <p:sp>
        <p:nvSpPr>
          <p:cNvPr id="52" name="Text Box 28"/>
          <p:cNvSpPr txBox="1">
            <a:spLocks noChangeArrowheads="1"/>
          </p:cNvSpPr>
          <p:nvPr/>
        </p:nvSpPr>
        <p:spPr bwMode="auto">
          <a:xfrm>
            <a:off x="1143000" y="3646488"/>
            <a:ext cx="696913" cy="369887"/>
          </a:xfrm>
          <a:prstGeom prst="rect">
            <a:avLst/>
          </a:prstGeom>
          <a:noFill/>
          <a:ln w="9525">
            <a:noFill/>
            <a:miter lim="800000"/>
            <a:headEnd/>
            <a:tailEnd/>
          </a:ln>
        </p:spPr>
        <p:txBody>
          <a:bodyPr wrap="none">
            <a:spAutoFit/>
          </a:bodyPr>
          <a:lstStyle/>
          <a:p>
            <a:r>
              <a:rPr lang="en-US" b="1"/>
              <a:t>  475</a:t>
            </a:r>
          </a:p>
        </p:txBody>
      </p:sp>
      <p:sp>
        <p:nvSpPr>
          <p:cNvPr id="53" name="Text Box 29"/>
          <p:cNvSpPr txBox="1">
            <a:spLocks noChangeArrowheads="1"/>
          </p:cNvSpPr>
          <p:nvPr/>
        </p:nvSpPr>
        <p:spPr bwMode="auto">
          <a:xfrm>
            <a:off x="1143000" y="4341813"/>
            <a:ext cx="696913" cy="369887"/>
          </a:xfrm>
          <a:prstGeom prst="rect">
            <a:avLst/>
          </a:prstGeom>
          <a:noFill/>
          <a:ln w="9525">
            <a:noFill/>
            <a:miter lim="800000"/>
            <a:headEnd/>
            <a:tailEnd/>
          </a:ln>
        </p:spPr>
        <p:txBody>
          <a:bodyPr wrap="none">
            <a:spAutoFit/>
          </a:bodyPr>
          <a:lstStyle/>
          <a:p>
            <a:r>
              <a:rPr lang="en-US" b="1"/>
              <a:t>  425</a:t>
            </a:r>
          </a:p>
        </p:txBody>
      </p:sp>
      <p:sp>
        <p:nvSpPr>
          <p:cNvPr id="54" name="Line 30"/>
          <p:cNvSpPr>
            <a:spLocks noChangeShapeType="1"/>
          </p:cNvSpPr>
          <p:nvPr/>
        </p:nvSpPr>
        <p:spPr bwMode="auto">
          <a:xfrm flipH="1">
            <a:off x="1895475" y="4503738"/>
            <a:ext cx="1489075" cy="0"/>
          </a:xfrm>
          <a:prstGeom prst="line">
            <a:avLst/>
          </a:prstGeom>
          <a:noFill/>
          <a:ln w="28575">
            <a:solidFill>
              <a:schemeClr val="tx1"/>
            </a:solidFill>
            <a:round/>
            <a:headEnd/>
            <a:tailEnd/>
          </a:ln>
        </p:spPr>
        <p:txBody>
          <a:bodyPr/>
          <a:lstStyle/>
          <a:p>
            <a:endParaRPr lang="en-US"/>
          </a:p>
        </p:txBody>
      </p:sp>
      <p:sp>
        <p:nvSpPr>
          <p:cNvPr id="55" name="Line 31"/>
          <p:cNvSpPr>
            <a:spLocks noChangeShapeType="1"/>
          </p:cNvSpPr>
          <p:nvPr/>
        </p:nvSpPr>
        <p:spPr bwMode="auto">
          <a:xfrm flipH="1">
            <a:off x="1885950" y="3808413"/>
            <a:ext cx="2413000" cy="0"/>
          </a:xfrm>
          <a:prstGeom prst="line">
            <a:avLst/>
          </a:prstGeom>
          <a:noFill/>
          <a:ln w="28575">
            <a:solidFill>
              <a:schemeClr val="tx2"/>
            </a:solidFill>
            <a:round/>
            <a:headEnd/>
            <a:tailEnd/>
          </a:ln>
        </p:spPr>
        <p:txBody>
          <a:bodyPr/>
          <a:lstStyle/>
          <a:p>
            <a:endParaRPr lang="en-US"/>
          </a:p>
        </p:txBody>
      </p:sp>
      <p:sp>
        <p:nvSpPr>
          <p:cNvPr id="56" name="Oval 32"/>
          <p:cNvSpPr>
            <a:spLocks noChangeArrowheads="1"/>
          </p:cNvSpPr>
          <p:nvPr/>
        </p:nvSpPr>
        <p:spPr bwMode="auto">
          <a:xfrm>
            <a:off x="3314700" y="4422775"/>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57" name="Text Box 33"/>
          <p:cNvSpPr txBox="1">
            <a:spLocks noChangeArrowheads="1"/>
          </p:cNvSpPr>
          <p:nvPr/>
        </p:nvSpPr>
        <p:spPr bwMode="auto">
          <a:xfrm>
            <a:off x="3443288" y="4316413"/>
            <a:ext cx="323850" cy="366712"/>
          </a:xfrm>
          <a:prstGeom prst="rect">
            <a:avLst/>
          </a:prstGeom>
          <a:noFill/>
          <a:ln w="9525">
            <a:noFill/>
            <a:miter lim="800000"/>
            <a:headEnd/>
            <a:tailEnd/>
          </a:ln>
        </p:spPr>
        <p:txBody>
          <a:bodyPr wrap="none">
            <a:spAutoFit/>
          </a:bodyPr>
          <a:lstStyle/>
          <a:p>
            <a:r>
              <a:rPr lang="en-US" b="1" i="1"/>
              <a:t>g</a:t>
            </a:r>
          </a:p>
        </p:txBody>
      </p:sp>
      <p:sp>
        <p:nvSpPr>
          <p:cNvPr id="58" name="Oval 34"/>
          <p:cNvSpPr>
            <a:spLocks noChangeArrowheads="1"/>
          </p:cNvSpPr>
          <p:nvPr/>
        </p:nvSpPr>
        <p:spPr bwMode="auto">
          <a:xfrm>
            <a:off x="4229100" y="3732213"/>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59" name="Text Box 35"/>
          <p:cNvSpPr txBox="1">
            <a:spLocks noChangeArrowheads="1"/>
          </p:cNvSpPr>
          <p:nvPr/>
        </p:nvSpPr>
        <p:spPr bwMode="auto">
          <a:xfrm>
            <a:off x="6731000" y="1739900"/>
            <a:ext cx="407988" cy="366713"/>
          </a:xfrm>
          <a:prstGeom prst="rect">
            <a:avLst/>
          </a:prstGeom>
          <a:noFill/>
          <a:ln w="9525">
            <a:noFill/>
            <a:miter lim="800000"/>
            <a:headEnd/>
            <a:tailEnd/>
          </a:ln>
        </p:spPr>
        <p:txBody>
          <a:bodyPr wrap="none">
            <a:spAutoFit/>
          </a:bodyPr>
          <a:lstStyle/>
          <a:p>
            <a:r>
              <a:rPr lang="en-US" b="1" i="1"/>
              <a:t>T</a:t>
            </a:r>
            <a:r>
              <a:rPr lang="en-US" b="1" i="1" baseline="-25000"/>
              <a:t>2</a:t>
            </a:r>
          </a:p>
        </p:txBody>
      </p:sp>
      <p:sp>
        <p:nvSpPr>
          <p:cNvPr id="60" name="Text Box 36"/>
          <p:cNvSpPr txBox="1">
            <a:spLocks noChangeArrowheads="1"/>
          </p:cNvSpPr>
          <p:nvPr/>
        </p:nvSpPr>
        <p:spPr bwMode="auto">
          <a:xfrm>
            <a:off x="4338638" y="3735388"/>
            <a:ext cx="323850" cy="366712"/>
          </a:xfrm>
          <a:prstGeom prst="rect">
            <a:avLst/>
          </a:prstGeom>
          <a:noFill/>
          <a:ln w="9525">
            <a:noFill/>
            <a:miter lim="800000"/>
            <a:headEnd/>
            <a:tailEnd/>
          </a:ln>
        </p:spPr>
        <p:txBody>
          <a:bodyPr wrap="none">
            <a:spAutoFit/>
          </a:bodyPr>
          <a:lstStyle/>
          <a:p>
            <a:r>
              <a:rPr lang="en-US" b="1" i="1"/>
              <a:t>h</a:t>
            </a:r>
          </a:p>
        </p:txBody>
      </p:sp>
      <p:sp>
        <p:nvSpPr>
          <p:cNvPr id="61" name="AutoShape 37"/>
          <p:cNvSpPr>
            <a:spLocks noChangeArrowheads="1"/>
          </p:cNvSpPr>
          <p:nvPr/>
        </p:nvSpPr>
        <p:spPr bwMode="auto">
          <a:xfrm>
            <a:off x="5673725" y="2374900"/>
            <a:ext cx="288925" cy="195263"/>
          </a:xfrm>
          <a:prstGeom prst="downArrow">
            <a:avLst>
              <a:gd name="adj1" fmla="val 41759"/>
              <a:gd name="adj2" fmla="val 41463"/>
            </a:avLst>
          </a:prstGeom>
          <a:solidFill>
            <a:srgbClr val="3366FF"/>
          </a:solidFill>
          <a:ln w="9525">
            <a:solidFill>
              <a:schemeClr val="tx1"/>
            </a:solidFill>
            <a:miter lim="800000"/>
            <a:headEnd/>
            <a:tailEnd/>
          </a:ln>
        </p:spPr>
        <p:txBody>
          <a:bodyPr vert="eaVert" wrap="none" anchor="ctr"/>
          <a:lstStyle/>
          <a:p>
            <a:endParaRPr lang="en-US"/>
          </a:p>
        </p:txBody>
      </p:sp>
      <p:sp>
        <p:nvSpPr>
          <p:cNvPr id="13351"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6D70D42C-1F1D-4FCF-A676-2F94D09C969B}" type="slidenum">
              <a:rPr lang="en-US" sz="1400">
                <a:solidFill>
                  <a:schemeClr val="bg1"/>
                </a:solidFill>
                <a:ea typeface="ＭＳ Ｐゴシック" pitchFamily="34" charset="-128"/>
                <a:cs typeface="Arial" charset="0"/>
              </a:rPr>
              <a:pPr/>
              <a:t>18</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00"/>
                                        <p:tgtEl>
                                          <p:spTgt spid="43"/>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par>
                          <p:cTn id="39" fill="hold">
                            <p:stCondLst>
                              <p:cond delay="2000"/>
                            </p:stCondLst>
                            <p:childTnLst>
                              <p:par>
                                <p:cTn id="40" presetID="22" presetClass="entr" presetSubtype="1"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up)">
                                      <p:cBhvr>
                                        <p:cTn id="42" dur="500"/>
                                        <p:tgtEl>
                                          <p:spTgt spid="34"/>
                                        </p:tgtEl>
                                      </p:cBhvr>
                                    </p:animEffec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par>
                          <p:cTn id="48" fill="hold">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1000"/>
                                        <p:tgtEl>
                                          <p:spTgt spid="44"/>
                                        </p:tgtEl>
                                      </p:cBhvr>
                                    </p:animEffect>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up)">
                                      <p:cBhvr>
                                        <p:cTn id="60" dur="1000"/>
                                        <p:tgtEl>
                                          <p:spTgt spid="35"/>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par>
                          <p:cTn id="65" fill="hold">
                            <p:stCondLst>
                              <p:cond delay="4500"/>
                            </p:stCondLst>
                            <p:childTnLst>
                              <p:par>
                                <p:cTn id="66" presetID="22" presetClass="entr" presetSubtype="2"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right)">
                                      <p:cBhvr>
                                        <p:cTn id="68" dur="500"/>
                                        <p:tgtEl>
                                          <p:spTgt spid="42"/>
                                        </p:tgtEl>
                                      </p:cBhvr>
                                    </p:animEffect>
                                  </p:childTnLst>
                                </p:cTn>
                              </p:par>
                            </p:childTnLst>
                          </p:cTn>
                        </p:par>
                        <p:par>
                          <p:cTn id="69" fill="hold">
                            <p:stCondLst>
                              <p:cond delay="5000"/>
                            </p:stCondLst>
                            <p:childTnLst>
                              <p:par>
                                <p:cTn id="70" presetID="1" presetClass="entr" presetSubtype="0"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childTnLst>
                                </p:cTn>
                              </p:par>
                            </p:childTnLst>
                          </p:cTn>
                        </p:par>
                        <p:par>
                          <p:cTn id="72" fill="hold">
                            <p:stCondLst>
                              <p:cond delay="5000"/>
                            </p:stCondLst>
                            <p:childTnLst>
                              <p:par>
                                <p:cTn id="73" presetID="1"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par>
                          <p:cTn id="75" fill="hold">
                            <p:stCondLst>
                              <p:cond delay="5000"/>
                            </p:stCondLst>
                            <p:childTnLst>
                              <p:par>
                                <p:cTn id="76" presetID="1" presetClass="entr" presetSubtype="0"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childTnLst>
                                </p:cTn>
                              </p:par>
                            </p:childTnLst>
                          </p:cTn>
                        </p:par>
                        <p:par>
                          <p:cTn id="78" fill="hold">
                            <p:stCondLst>
                              <p:cond delay="5000"/>
                            </p:stCondLst>
                            <p:childTnLst>
                              <p:par>
                                <p:cTn id="79" presetID="22" presetClass="entr" presetSubtype="1"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wipe(up)">
                                      <p:cBhvr>
                                        <p:cTn id="81" dur="500"/>
                                        <p:tgtEl>
                                          <p:spTgt spid="61"/>
                                        </p:tgtEl>
                                      </p:cBhvr>
                                    </p:animEffect>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down)">
                                      <p:cBhvr>
                                        <p:cTn id="85" dur="1000"/>
                                        <p:tgtEl>
                                          <p:spTgt spid="51"/>
                                        </p:tgtEl>
                                      </p:cBhvr>
                                    </p:animEffect>
                                  </p:childTnLst>
                                </p:cTn>
                              </p:par>
                            </p:childTnLst>
                          </p:cTn>
                        </p:par>
                        <p:par>
                          <p:cTn id="86" fill="hold">
                            <p:stCondLst>
                              <p:cond delay="6500"/>
                            </p:stCondLst>
                            <p:childTnLst>
                              <p:par>
                                <p:cTn id="87" presetID="1" presetClass="entr" presetSubtype="0"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childTnLst>
                          </p:cTn>
                        </p:par>
                        <p:par>
                          <p:cTn id="89" fill="hold">
                            <p:stCondLst>
                              <p:cond delay="6500"/>
                            </p:stCondLst>
                            <p:childTnLst>
                              <p:par>
                                <p:cTn id="90" presetID="1" presetClass="entr" presetSubtype="0" fill="hold" grpId="0" nodeType="afterEffect">
                                  <p:stCondLst>
                                    <p:cond delay="0"/>
                                  </p:stCondLst>
                                  <p:childTnLst>
                                    <p:set>
                                      <p:cBhvr>
                                        <p:cTn id="91" dur="1" fill="hold">
                                          <p:stCondLst>
                                            <p:cond delay="0"/>
                                          </p:stCondLst>
                                        </p:cTn>
                                        <p:tgtEl>
                                          <p:spTgt spid="53"/>
                                        </p:tgtEl>
                                        <p:attrNameLst>
                                          <p:attrName>style.visibility</p:attrName>
                                        </p:attrNameLst>
                                      </p:cBhvr>
                                      <p:to>
                                        <p:strVal val="visible"/>
                                      </p:to>
                                    </p:set>
                                  </p:childTnLst>
                                </p:cTn>
                              </p:par>
                            </p:childTnLst>
                          </p:cTn>
                        </p:par>
                        <p:par>
                          <p:cTn id="92" fill="hold">
                            <p:stCondLst>
                              <p:cond delay="6500"/>
                            </p:stCondLst>
                            <p:childTnLst>
                              <p:par>
                                <p:cTn id="93" presetID="1" presetClass="entr" presetSubtype="0"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childTnLst>
                          </p:cTn>
                        </p:par>
                        <p:par>
                          <p:cTn id="97" fill="hold">
                            <p:stCondLst>
                              <p:cond delay="6500"/>
                            </p:stCondLst>
                            <p:childTnLst>
                              <p:par>
                                <p:cTn id="98" presetID="22" presetClass="entr" presetSubtype="2" fill="hold" grpId="0"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right)">
                                      <p:cBhvr>
                                        <p:cTn id="100" dur="1000"/>
                                        <p:tgtEl>
                                          <p:spTgt spid="54"/>
                                        </p:tgtEl>
                                      </p:cBhvr>
                                    </p:animEffect>
                                  </p:childTnLst>
                                </p:cTn>
                              </p:par>
                            </p:childTnLst>
                          </p:cTn>
                        </p:par>
                        <p:par>
                          <p:cTn id="101" fill="hold">
                            <p:stCondLst>
                              <p:cond delay="7500"/>
                            </p:stCondLst>
                            <p:childTnLst>
                              <p:par>
                                <p:cTn id="102" presetID="1" presetClass="entr" presetSubtype="0" fill="hold" grpId="0" nodeType="afterEffect">
                                  <p:stCondLst>
                                    <p:cond delay="0"/>
                                  </p:stCondLst>
                                  <p:childTnLst>
                                    <p:set>
                                      <p:cBhvr>
                                        <p:cTn id="103" dur="1" fill="hold">
                                          <p:stCondLst>
                                            <p:cond delay="0"/>
                                          </p:stCondLst>
                                        </p:cTn>
                                        <p:tgtEl>
                                          <p:spTgt spid="5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childTnLst>
                                </p:cTn>
                              </p:par>
                            </p:childTnLst>
                          </p:cTn>
                        </p:par>
                        <p:par>
                          <p:cTn id="106" fill="hold">
                            <p:stCondLst>
                              <p:cond delay="7500"/>
                            </p:stCondLst>
                            <p:childTnLst>
                              <p:par>
                                <p:cTn id="107" presetID="22" presetClass="entr" presetSubtype="2"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ipe(right)">
                                      <p:cBhvr>
                                        <p:cTn id="109" dur="500"/>
                                        <p:tgtEl>
                                          <p:spTgt spid="55"/>
                                        </p:tgtEl>
                                      </p:cBhvr>
                                    </p:animEffect>
                                  </p:childTnLst>
                                </p:cTn>
                              </p:par>
                            </p:childTnLst>
                          </p:cTn>
                        </p:par>
                        <p:par>
                          <p:cTn id="110" fill="hold">
                            <p:stCondLst>
                              <p:cond delay="8000"/>
                            </p:stCondLst>
                            <p:childTnLst>
                              <p:par>
                                <p:cTn id="111" presetID="1" presetClass="entr" presetSubtype="0" fill="hold" grpId="0" nodeType="afterEffect">
                                  <p:stCondLst>
                                    <p:cond delay="0"/>
                                  </p:stCondLst>
                                  <p:childTnLst>
                                    <p:set>
                                      <p:cBhvr>
                                        <p:cTn id="11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P spid="34" grpId="0" animBg="1"/>
      <p:bldP spid="35" grpId="0" animBg="1"/>
      <p:bldP spid="36" grpId="0"/>
      <p:bldP spid="37" grpId="0"/>
      <p:bldP spid="38" grpId="0"/>
      <p:bldP spid="39" grpId="0"/>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animBg="1"/>
      <p:bldP spid="52" grpId="0"/>
      <p:bldP spid="53" grpId="0"/>
      <p:bldP spid="54" grpId="0" animBg="1"/>
      <p:bldP spid="55" grpId="0" animBg="1"/>
      <p:bldP spid="56" grpId="0" animBg="1"/>
      <p:bldP spid="57" grpId="0"/>
      <p:bldP spid="58" grpId="0" animBg="1"/>
      <p:bldP spid="59" grpId="0"/>
      <p:bldP spid="60" grpId="0"/>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433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Recent U.S. Fiscal Policy</a:t>
            </a:r>
          </a:p>
        </p:txBody>
      </p:sp>
      <p:sp>
        <p:nvSpPr>
          <p:cNvPr id="14340"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graphicFrame>
        <p:nvGraphicFramePr>
          <p:cNvPr id="14398" name="Group 62"/>
          <p:cNvGraphicFramePr>
            <a:graphicFrameLocks noGrp="1"/>
          </p:cNvGraphicFramePr>
          <p:nvPr/>
        </p:nvGraphicFramePr>
        <p:xfrm>
          <a:off x="152400" y="909638"/>
          <a:ext cx="8778875" cy="5263515"/>
        </p:xfrm>
        <a:graphic>
          <a:graphicData uri="http://schemas.openxmlformats.org/drawingml/2006/table">
            <a:tbl>
              <a:tblPr/>
              <a:tblGrid>
                <a:gridCol w="2925763"/>
                <a:gridCol w="2925762"/>
                <a:gridCol w="2927350"/>
              </a:tblGrid>
              <a:tr h="3714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Arial" charset="0"/>
                        </a:rPr>
                        <a:t>Federal Deficits (-) and Surpluses (+) as Percentages of GDP, 2000-2009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Year</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Actual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Deficit –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Surplus +</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Cyclically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Adjusted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Deficit –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Arial" charset="0"/>
                        </a:rPr>
                        <a:t>Surplus +*</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Arial" charset="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4393" name="TextBox 6"/>
          <p:cNvSpPr txBox="1">
            <a:spLocks noChangeArrowheads="1"/>
          </p:cNvSpPr>
          <p:nvPr/>
        </p:nvSpPr>
        <p:spPr bwMode="auto">
          <a:xfrm>
            <a:off x="685800" y="6172200"/>
            <a:ext cx="5668963" cy="457200"/>
          </a:xfrm>
          <a:prstGeom prst="rect">
            <a:avLst/>
          </a:prstGeom>
          <a:noFill/>
          <a:ln w="9525">
            <a:noFill/>
            <a:miter lim="800000"/>
            <a:headEnd/>
            <a:tailEnd/>
          </a:ln>
        </p:spPr>
        <p:txBody>
          <a:bodyPr>
            <a:spAutoFit/>
          </a:bodyPr>
          <a:lstStyle/>
          <a:p>
            <a:pPr>
              <a:buFont typeface="Arial" charset="0"/>
              <a:buChar char="•"/>
            </a:pPr>
            <a:r>
              <a:rPr lang="en-US" sz="1200"/>
              <a:t>As a percentage of potential GDP</a:t>
            </a:r>
          </a:p>
          <a:p>
            <a:r>
              <a:rPr lang="en-US" sz="1200" i="1"/>
              <a:t>Source</a:t>
            </a:r>
            <a:r>
              <a:rPr lang="en-US" sz="1200"/>
              <a:t>: Congressional Budget Office, </a:t>
            </a:r>
            <a:r>
              <a:rPr lang="en-US" sz="1200" b="1">
                <a:hlinkClick r:id="rId3"/>
              </a:rPr>
              <a:t>http://www.cbo.gov</a:t>
            </a:r>
            <a:r>
              <a:rPr lang="en-US" sz="1200"/>
              <a:t>.</a:t>
            </a:r>
          </a:p>
        </p:txBody>
      </p:sp>
      <p:sp>
        <p:nvSpPr>
          <p:cNvPr id="14394"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46E0B854-55F2-445F-86D9-5966F0E8B867}" type="slidenum">
              <a:rPr lang="en-US" sz="1400">
                <a:solidFill>
                  <a:schemeClr val="bg1"/>
                </a:solidFill>
                <a:ea typeface="ＭＳ Ｐゴシック" pitchFamily="34" charset="-128"/>
                <a:cs typeface="Arial" charset="0"/>
              </a:rPr>
              <a:pPr/>
              <a:t>19</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0215" y="304800"/>
            <a:ext cx="3645549" cy="769441"/>
          </a:xfrm>
          <a:prstGeom prst="rect">
            <a:avLst/>
          </a:prstGeom>
          <a:noFill/>
        </p:spPr>
        <p:txBody>
          <a:bodyPr wrap="none">
            <a:spAutoFit/>
          </a:bodyPr>
          <a:lstStyle/>
          <a:p>
            <a:pPr algn="ctr" fontAlgn="auto">
              <a:spcBef>
                <a:spcPts val="0"/>
              </a:spcBef>
              <a:spcAft>
                <a:spcPts val="0"/>
              </a:spcAft>
              <a:defRPr/>
            </a:pPr>
            <a:r>
              <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Fiscal</a:t>
            </a: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 </a:t>
            </a:r>
            <a:r>
              <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Policy</a:t>
            </a: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sp>
        <p:nvSpPr>
          <p:cNvPr id="3" name="TextBox 2"/>
          <p:cNvSpPr txBox="1"/>
          <p:nvPr/>
        </p:nvSpPr>
        <p:spPr>
          <a:xfrm>
            <a:off x="1524000" y="1219200"/>
            <a:ext cx="5943600" cy="1015663"/>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2000" dirty="0"/>
              <a:t>The use of the taxing and spending powers of government to regulate aggregate expenditure, and thereby to stabilize the economy</a:t>
            </a:r>
          </a:p>
        </p:txBody>
      </p:sp>
      <p:pic>
        <p:nvPicPr>
          <p:cNvPr id="10244" name="Picture 2" descr="C:\Documents and Settings\crbrown\Local Settings\Temporary Internet Files\Content.IE5\0LYBG1Y7\MPj043050200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3352800"/>
            <a:ext cx="2289175"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Callout 4"/>
          <p:cNvSpPr/>
          <p:nvPr/>
        </p:nvSpPr>
        <p:spPr>
          <a:xfrm>
            <a:off x="1600200" y="2743200"/>
            <a:ext cx="4267200" cy="2362200"/>
          </a:xfrm>
          <a:prstGeom prst="wedgeEllipseCallout">
            <a:avLst>
              <a:gd name="adj1" fmla="val 79503"/>
              <a:gd name="adj2" fmla="val 42501"/>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dirty="0"/>
              <a:t>The economy </a:t>
            </a:r>
            <a:r>
              <a:rPr lang="en-US" sz="2000" i="1" dirty="0"/>
              <a:t>needs</a:t>
            </a:r>
            <a:r>
              <a:rPr lang="en-US" sz="2000" dirty="0"/>
              <a:t> to be stabilized. The economy </a:t>
            </a:r>
            <a:r>
              <a:rPr lang="en-US" sz="2000" i="1" dirty="0"/>
              <a:t>can</a:t>
            </a:r>
            <a:r>
              <a:rPr lang="en-US" sz="2000" dirty="0"/>
              <a:t> be stabilized. The economy </a:t>
            </a:r>
            <a:r>
              <a:rPr lang="en-US" sz="2000" i="1" dirty="0"/>
              <a:t>should</a:t>
            </a:r>
            <a:r>
              <a:rPr lang="en-US" sz="2000" dirty="0"/>
              <a:t> be stabilized. This is the Keynesian view</a:t>
            </a:r>
          </a:p>
        </p:txBody>
      </p:sp>
    </p:spTree>
  </p:cSld>
  <p:clrMapOvr>
    <a:masterClrMapping/>
  </p:clrMapOvr>
  <p:transition spd="med">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219200" y="1828800"/>
            <a:ext cx="7162800" cy="374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pPr>
            <a:r>
              <a:rPr lang="en-US" sz="2400" b="1">
                <a:latin typeface="Times New Roman" pitchFamily="18" charset="0"/>
              </a:rPr>
              <a:t>Horizontal equity:</a:t>
            </a:r>
            <a:r>
              <a:rPr lang="en-US" sz="2400">
                <a:latin typeface="Times New Roman" pitchFamily="18" charset="0"/>
              </a:rPr>
              <a:t> Tax code should be written so that those in the same economic circumstances pay the same amount in taxes.</a:t>
            </a:r>
          </a:p>
          <a:p>
            <a:pPr>
              <a:spcBef>
                <a:spcPct val="50000"/>
              </a:spcBef>
              <a:buFontTx/>
              <a:buChar char="•"/>
            </a:pPr>
            <a:r>
              <a:rPr lang="en-US" sz="2400" b="1">
                <a:latin typeface="Times New Roman" pitchFamily="18" charset="0"/>
              </a:rPr>
              <a:t>Vertical equity: </a:t>
            </a:r>
            <a:r>
              <a:rPr lang="en-US" sz="2400">
                <a:latin typeface="Times New Roman" pitchFamily="18" charset="0"/>
              </a:rPr>
              <a:t>Tax code should be written so that those in different economic circumstances should pay an unequal amount in taxes.</a:t>
            </a:r>
          </a:p>
          <a:p>
            <a:pPr>
              <a:spcBef>
                <a:spcPct val="50000"/>
              </a:spcBef>
              <a:buFontTx/>
              <a:buChar char="•"/>
            </a:pPr>
            <a:r>
              <a:rPr lang="en-US" sz="2400" b="1">
                <a:latin typeface="Times New Roman" pitchFamily="18" charset="0"/>
              </a:rPr>
              <a:t>Benefits received principle:</a:t>
            </a:r>
            <a:r>
              <a:rPr lang="en-US" sz="2400">
                <a:latin typeface="Times New Roman" pitchFamily="18" charset="0"/>
              </a:rPr>
              <a:t> Those who derive more benefits from government programs should pay more taxes.</a:t>
            </a:r>
          </a:p>
        </p:txBody>
      </p:sp>
      <p:sp>
        <p:nvSpPr>
          <p:cNvPr id="21507" name="Rectangle 5"/>
          <p:cNvSpPr>
            <a:spLocks noGrp="1" noChangeArrowheads="1"/>
          </p:cNvSpPr>
          <p:nvPr>
            <p:ph type="title"/>
          </p:nvPr>
        </p:nvSpPr>
        <p:spPr/>
        <p:txBody>
          <a:bodyPr/>
          <a:lstStyle/>
          <a:p>
            <a:pPr algn="l" eaLnBrk="1" hangingPunct="1"/>
            <a:r>
              <a:rPr lang="en-US" smtClean="0"/>
              <a:t>Principles of Taxation</a:t>
            </a:r>
          </a:p>
        </p:txBody>
      </p:sp>
      <p:pic>
        <p:nvPicPr>
          <p:cNvPr id="21508" name="Picture 6" descr="j019657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5600" y="155575"/>
            <a:ext cx="1676400" cy="160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wipe(left)">
                                      <p:cBhvr>
                                        <p:cTn id="7" dur="500"/>
                                        <p:tgtEl>
                                          <p:spTgt spid="3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4">
                                            <p:txEl>
                                              <p:pRg st="1" end="1"/>
                                            </p:txEl>
                                          </p:spTgt>
                                        </p:tgtEl>
                                        <p:attrNameLst>
                                          <p:attrName>style.visibility</p:attrName>
                                        </p:attrNameLst>
                                      </p:cBhvr>
                                      <p:to>
                                        <p:strVal val="visible"/>
                                      </p:to>
                                    </p:set>
                                    <p:animEffect transition="in" filter="wipe(left)">
                                      <p:cBhvr>
                                        <p:cTn id="12" dur="500"/>
                                        <p:tgtEl>
                                          <p:spTgt spid="33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4">
                                            <p:txEl>
                                              <p:pRg st="2" end="2"/>
                                            </p:txEl>
                                          </p:spTgt>
                                        </p:tgtEl>
                                        <p:attrNameLst>
                                          <p:attrName>style.visibility</p:attrName>
                                        </p:attrNameLst>
                                      </p:cBhvr>
                                      <p:to>
                                        <p:strVal val="visible"/>
                                      </p:to>
                                    </p:set>
                                    <p:animEffect transition="in" filter="wipe(left)">
                                      <p:cBhvr>
                                        <p:cTn id="17" dur="500"/>
                                        <p:tgtEl>
                                          <p:spTgt spid="33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838200" y="914400"/>
            <a:ext cx="7315200" cy="11874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pPr>
            <a:r>
              <a:rPr lang="en-US" sz="2400" b="1">
                <a:latin typeface="Tahoma" pitchFamily="34" charset="0"/>
              </a:rPr>
              <a:t>Taxable income:</a:t>
            </a:r>
            <a:r>
              <a:rPr lang="en-US" sz="2400">
                <a:latin typeface="Tahoma" pitchFamily="34" charset="0"/>
              </a:rPr>
              <a:t> Gross income - income exempt from taxes. Example: For single filers who use the 1040EZ:</a:t>
            </a:r>
          </a:p>
        </p:txBody>
      </p:sp>
      <p:graphicFrame>
        <p:nvGraphicFramePr>
          <p:cNvPr id="34819" name="Object 3"/>
          <p:cNvGraphicFramePr>
            <a:graphicFrameLocks noChangeAspect="1"/>
          </p:cNvGraphicFramePr>
          <p:nvPr/>
        </p:nvGraphicFramePr>
        <p:xfrm>
          <a:off x="1828800" y="2209800"/>
          <a:ext cx="6181725" cy="3048000"/>
        </p:xfrm>
        <a:graphic>
          <a:graphicData uri="http://schemas.openxmlformats.org/presentationml/2006/ole">
            <p:oleObj spid="_x0000_s70658" name="Document" r:id="rId5" imgW="5404104" imgH="3048000" progId="Word.Document.8">
              <p:embed/>
            </p:oleObj>
          </a:graphicData>
        </a:graphic>
      </p:graphicFrame>
      <p:sp>
        <p:nvSpPr>
          <p:cNvPr id="34820" name="Text Box 4"/>
          <p:cNvSpPr txBox="1">
            <a:spLocks noChangeArrowheads="1"/>
          </p:cNvSpPr>
          <p:nvPr/>
        </p:nvSpPr>
        <p:spPr bwMode="auto">
          <a:xfrm>
            <a:off x="990600" y="4724400"/>
            <a:ext cx="7467600" cy="173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buFontTx/>
              <a:buChar char="•"/>
            </a:pPr>
            <a:r>
              <a:rPr lang="en-US" sz="2400" b="1">
                <a:latin typeface="Tahoma" pitchFamily="34" charset="0"/>
              </a:rPr>
              <a:t>Average tax rate (ATR): </a:t>
            </a:r>
            <a:r>
              <a:rPr lang="en-US" sz="2400">
                <a:latin typeface="Tahoma" pitchFamily="34" charset="0"/>
              </a:rPr>
              <a:t>Tax payments as a percent of taxable income.</a:t>
            </a:r>
          </a:p>
          <a:p>
            <a:pPr>
              <a:spcBef>
                <a:spcPct val="50000"/>
              </a:spcBef>
              <a:buFontTx/>
              <a:buChar char="•"/>
            </a:pPr>
            <a:r>
              <a:rPr lang="en-US" sz="2400" b="1">
                <a:latin typeface="Tahoma" pitchFamily="34" charset="0"/>
              </a:rPr>
              <a:t>Marginal tax rate</a:t>
            </a:r>
            <a:r>
              <a:rPr lang="en-US" sz="2400">
                <a:latin typeface="Tahoma" pitchFamily="34" charset="0"/>
              </a:rPr>
              <a:t> (</a:t>
            </a:r>
            <a:r>
              <a:rPr lang="en-US" sz="2400" b="1">
                <a:latin typeface="Tahoma" pitchFamily="34" charset="0"/>
              </a:rPr>
              <a:t>MTR</a:t>
            </a:r>
            <a:r>
              <a:rPr lang="en-US" sz="2400">
                <a:latin typeface="Tahoma" pitchFamily="34" charset="0"/>
              </a:rPr>
              <a:t>): The tax rate applied to the last dollar of taxable income.</a:t>
            </a:r>
          </a:p>
        </p:txBody>
      </p:sp>
      <p:sp>
        <p:nvSpPr>
          <p:cNvPr id="4101" name="WordArt 6"/>
          <p:cNvSpPr>
            <a:spLocks noChangeArrowheads="1" noChangeShapeType="1" noTextEdit="1"/>
          </p:cNvSpPr>
          <p:nvPr/>
        </p:nvSpPr>
        <p:spPr bwMode="auto">
          <a:xfrm>
            <a:off x="1600200" y="228600"/>
            <a:ext cx="2409825" cy="5715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chemeClr val="bg1">
                    <a:alpha val="52156"/>
                  </a:schemeClr>
                </a:solidFill>
                <a:latin typeface="Arial Black"/>
              </a:rPr>
              <a:t>Definitions</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box(out)">
                                      <p:cBhvr>
                                        <p:cTn id="7" dur="500"/>
                                        <p:tgtEl>
                                          <p:spTgt spid="348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ox(out)">
                                      <p:cBhvr>
                                        <p:cTn id="12" dur="500"/>
                                        <p:tgtEl>
                                          <p:spTgt spid="34819"/>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820">
                                            <p:txEl>
                                              <p:pRg st="0" end="0"/>
                                            </p:txEl>
                                          </p:spTgt>
                                        </p:tgtEl>
                                        <p:attrNameLst>
                                          <p:attrName>style.visibility</p:attrName>
                                        </p:attrNameLst>
                                      </p:cBhvr>
                                      <p:to>
                                        <p:strVal val="visible"/>
                                      </p:to>
                                    </p:set>
                                    <p:animEffect transition="in" filter="box(out)">
                                      <p:cBhvr>
                                        <p:cTn id="17" dur="500"/>
                                        <p:tgtEl>
                                          <p:spTgt spid="3482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820">
                                            <p:txEl>
                                              <p:pRg st="1" end="1"/>
                                            </p:txEl>
                                          </p:spTgt>
                                        </p:tgtEl>
                                        <p:attrNameLst>
                                          <p:attrName>style.visibility</p:attrName>
                                        </p:attrNameLst>
                                      </p:cBhvr>
                                      <p:to>
                                        <p:strVal val="visible"/>
                                      </p:to>
                                    </p:set>
                                    <p:animEffect transition="in" filter="box(out)">
                                      <p:cBhvr>
                                        <p:cTn id="22" dur="500"/>
                                        <p:tgtEl>
                                          <p:spTgt spid="34820">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2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1676400" y="533400"/>
            <a:ext cx="3886200" cy="76200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chemeClr val="bg1">
                    <a:alpha val="52940"/>
                  </a:schemeClr>
                </a:solidFill>
                <a:latin typeface="Arial Black"/>
              </a:rPr>
              <a:t>Definitions, continued</a:t>
            </a:r>
          </a:p>
        </p:txBody>
      </p:sp>
      <p:sp>
        <p:nvSpPr>
          <p:cNvPr id="35843" name="Text Box 3"/>
          <p:cNvSpPr txBox="1">
            <a:spLocks noChangeArrowheads="1"/>
          </p:cNvSpPr>
          <p:nvPr/>
        </p:nvSpPr>
        <p:spPr bwMode="auto">
          <a:xfrm>
            <a:off x="762000" y="1600200"/>
            <a:ext cx="6019800" cy="48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latin typeface="Tahoma" pitchFamily="34" charset="0"/>
              </a:rPr>
              <a:t>Progressive tax: The proportion of taxable income taken in taxes increases as taxable income increases.</a:t>
            </a:r>
          </a:p>
          <a:p>
            <a:pPr eaLnBrk="1" hangingPunct="1">
              <a:spcBef>
                <a:spcPct val="50000"/>
              </a:spcBef>
              <a:buFontTx/>
              <a:buChar char="•"/>
            </a:pPr>
            <a:r>
              <a:rPr lang="en-US" sz="2400">
                <a:latin typeface="Tahoma" pitchFamily="34" charset="0"/>
              </a:rPr>
              <a:t>Regressive tax: The proportion of taxable income taken in taxes decreases as taxable income increases.</a:t>
            </a:r>
          </a:p>
          <a:p>
            <a:pPr eaLnBrk="1" hangingPunct="1">
              <a:spcBef>
                <a:spcPct val="50000"/>
              </a:spcBef>
              <a:buFontTx/>
              <a:buChar char="•"/>
            </a:pPr>
            <a:r>
              <a:rPr lang="en-US" sz="2400">
                <a:latin typeface="Tahoma" pitchFamily="34" charset="0"/>
              </a:rPr>
              <a:t>Proportional tax: The proportion of taxable income taken in taxes  remains constant as taxable income increases.</a:t>
            </a:r>
          </a:p>
          <a:p>
            <a:pPr eaLnBrk="1" hangingPunct="1">
              <a:spcBef>
                <a:spcPct val="50000"/>
              </a:spcBef>
              <a:buFontTx/>
              <a:buChar char="•"/>
            </a:pPr>
            <a:endParaRPr lang="en-US" sz="2400">
              <a:latin typeface="Tahoma" pitchFamily="34" charset="0"/>
            </a:endParaRPr>
          </a:p>
          <a:p>
            <a:pPr eaLnBrk="1" hangingPunct="1">
              <a:spcBef>
                <a:spcPct val="50000"/>
              </a:spcBef>
              <a:buFontTx/>
              <a:buChar char="•"/>
            </a:pPr>
            <a:endParaRPr lang="en-US" sz="2400">
              <a:latin typeface="Times New Roman" pitchFamily="18" charset="0"/>
            </a:endParaRPr>
          </a:p>
        </p:txBody>
      </p:sp>
      <p:pic>
        <p:nvPicPr>
          <p:cNvPr id="22532" name="Picture 4" descr="j0149345[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228600"/>
            <a:ext cx="2359025"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4"/>
          <p:cNvSpPr>
            <a:spLocks noChangeArrowheads="1" noChangeShapeType="1" noTextEdit="1"/>
          </p:cNvSpPr>
          <p:nvPr/>
        </p:nvSpPr>
        <p:spPr bwMode="auto">
          <a:xfrm>
            <a:off x="609600" y="762000"/>
            <a:ext cx="4419600" cy="1219200"/>
          </a:xfrm>
          <a:prstGeom prst="rect">
            <a:avLst/>
          </a:prstGeom>
        </p:spPr>
        <p:txBody>
          <a:bodyPr wrap="none" fromWordArt="1">
            <a:prstTxWarp prst="textPlain">
              <a:avLst>
                <a:gd name="adj" fmla="val 50000"/>
              </a:avLst>
            </a:prstTxWarp>
          </a:bodyPr>
          <a:lstStyle/>
          <a:p>
            <a:pPr algn="ctr"/>
            <a:r>
              <a:rPr lang="en-US" sz="2400" kern="10">
                <a:ln w="9525">
                  <a:solidFill>
                    <a:srgbClr val="000000"/>
                  </a:solidFill>
                  <a:round/>
                  <a:headEnd/>
                  <a:tailEnd/>
                </a:ln>
                <a:solidFill>
                  <a:schemeClr val="hlink"/>
                </a:solidFill>
                <a:latin typeface="Arial Black"/>
              </a:rPr>
              <a:t>The tax code is a tool </a:t>
            </a:r>
          </a:p>
          <a:p>
            <a:pPr algn="ctr"/>
            <a:r>
              <a:rPr lang="en-US" sz="2400" kern="10">
                <a:ln w="9525">
                  <a:solidFill>
                    <a:srgbClr val="000000"/>
                  </a:solidFill>
                  <a:round/>
                  <a:headEnd/>
                  <a:tailEnd/>
                </a:ln>
                <a:solidFill>
                  <a:schemeClr val="hlink"/>
                </a:solidFill>
                <a:latin typeface="Arial Black"/>
              </a:rPr>
              <a:t>for income redistribution</a:t>
            </a:r>
          </a:p>
        </p:txBody>
      </p:sp>
      <p:sp>
        <p:nvSpPr>
          <p:cNvPr id="23555" name="Oval 5"/>
          <p:cNvSpPr>
            <a:spLocks noChangeArrowheads="1"/>
          </p:cNvSpPr>
          <p:nvPr/>
        </p:nvSpPr>
        <p:spPr bwMode="auto">
          <a:xfrm>
            <a:off x="7620000" y="457200"/>
            <a:ext cx="1524000" cy="838200"/>
          </a:xfrm>
          <a:prstGeom prst="ellipse">
            <a:avLst/>
          </a:prstGeom>
          <a:solidFill>
            <a:srgbClr val="FFFF66"/>
          </a:solidFill>
          <a:ln w="9525">
            <a:solidFill>
              <a:schemeClr val="tx1"/>
            </a:solidFill>
            <a:round/>
            <a:headEnd/>
            <a:tailEnd/>
          </a:ln>
        </p:spPr>
        <p:txBody>
          <a:bodyPr wrap="none" anchor="ctr"/>
          <a:lstStyle/>
          <a:p>
            <a:pPr algn="ctr"/>
            <a:r>
              <a:rPr lang="en-US" sz="2400">
                <a:latin typeface="Times New Roman" pitchFamily="18" charset="0"/>
              </a:rPr>
              <a:t>Affluent</a:t>
            </a:r>
          </a:p>
        </p:txBody>
      </p:sp>
      <p:sp>
        <p:nvSpPr>
          <p:cNvPr id="47108" name="Oval 6"/>
          <p:cNvSpPr>
            <a:spLocks noChangeArrowheads="1"/>
          </p:cNvSpPr>
          <p:nvPr/>
        </p:nvSpPr>
        <p:spPr bwMode="auto">
          <a:xfrm>
            <a:off x="4876800" y="457200"/>
            <a:ext cx="1600200" cy="914400"/>
          </a:xfrm>
          <a:prstGeom prst="ellipse">
            <a:avLst/>
          </a:prstGeom>
          <a:solidFill>
            <a:schemeClr val="tx2">
              <a:lumMod val="20000"/>
              <a:lumOff val="80000"/>
            </a:schemeClr>
          </a:solidFill>
          <a:ln w="9525">
            <a:solidFill>
              <a:schemeClr val="tx1"/>
            </a:solidFill>
            <a:round/>
            <a:headEnd/>
            <a:tailEnd/>
          </a:ln>
        </p:spPr>
        <p:txBody>
          <a:bodyPr wrap="none" anchor="ctr"/>
          <a:lstStyle/>
          <a:p>
            <a:pPr algn="ctr" fontAlgn="auto">
              <a:spcBef>
                <a:spcPts val="0"/>
              </a:spcBef>
              <a:spcAft>
                <a:spcPts val="0"/>
              </a:spcAft>
              <a:defRPr/>
            </a:pPr>
            <a:r>
              <a:rPr lang="en-US" sz="2400">
                <a:latin typeface="Times New Roman" pitchFamily="18" charset="0"/>
              </a:rPr>
              <a:t>Needy</a:t>
            </a:r>
          </a:p>
        </p:txBody>
      </p:sp>
      <p:sp>
        <p:nvSpPr>
          <p:cNvPr id="23557" name="Freeform 7"/>
          <p:cNvSpPr>
            <a:spLocks/>
          </p:cNvSpPr>
          <p:nvPr/>
        </p:nvSpPr>
        <p:spPr bwMode="auto">
          <a:xfrm>
            <a:off x="6400800" y="304800"/>
            <a:ext cx="1524000" cy="152400"/>
          </a:xfrm>
          <a:custGeom>
            <a:avLst/>
            <a:gdLst>
              <a:gd name="T0" fmla="*/ 2147483647 w 960"/>
              <a:gd name="T1" fmla="*/ 2147483647 h 96"/>
              <a:gd name="T2" fmla="*/ 2147483647 w 960"/>
              <a:gd name="T3" fmla="*/ 0 h 96"/>
              <a:gd name="T4" fmla="*/ 0 w 960"/>
              <a:gd name="T5" fmla="*/ 2147483647 h 96"/>
              <a:gd name="T6" fmla="*/ 0 60000 65536"/>
              <a:gd name="T7" fmla="*/ 0 60000 65536"/>
              <a:gd name="T8" fmla="*/ 0 60000 65536"/>
              <a:gd name="T9" fmla="*/ 0 w 960"/>
              <a:gd name="T10" fmla="*/ 0 h 96"/>
              <a:gd name="T11" fmla="*/ 960 w 960"/>
              <a:gd name="T12" fmla="*/ 96 h 96"/>
            </a:gdLst>
            <a:ahLst/>
            <a:cxnLst>
              <a:cxn ang="T6">
                <a:pos x="T0" y="T1"/>
              </a:cxn>
              <a:cxn ang="T7">
                <a:pos x="T2" y="T3"/>
              </a:cxn>
              <a:cxn ang="T8">
                <a:pos x="T4" y="T5"/>
              </a:cxn>
            </a:cxnLst>
            <a:rect l="T9" t="T10" r="T11" b="T12"/>
            <a:pathLst>
              <a:path w="960" h="96">
                <a:moveTo>
                  <a:pt x="960" y="96"/>
                </a:moveTo>
                <a:cubicBezTo>
                  <a:pt x="704" y="48"/>
                  <a:pt x="448" y="0"/>
                  <a:pt x="288" y="0"/>
                </a:cubicBezTo>
                <a:cubicBezTo>
                  <a:pt x="128" y="0"/>
                  <a:pt x="64" y="48"/>
                  <a:pt x="0" y="96"/>
                </a:cubicBezTo>
              </a:path>
            </a:pathLst>
          </a:custGeom>
          <a:noFill/>
          <a:ln w="76200">
            <a:solidFill>
              <a:schemeClr val="accent2"/>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23558" name="Picture 8" descr="C:\Documents and Settings\crbrown\Local Settings\Temporary Internet Files\Content.IE5\GBP3E67D\MCj0116066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2667000"/>
            <a:ext cx="2068513" cy="2538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9" name="AutoShape 3"/>
          <p:cNvSpPr>
            <a:spLocks noChangeArrowheads="1"/>
          </p:cNvSpPr>
          <p:nvPr/>
        </p:nvSpPr>
        <p:spPr bwMode="auto">
          <a:xfrm>
            <a:off x="3182938" y="2438400"/>
            <a:ext cx="5199062" cy="2819400"/>
          </a:xfrm>
          <a:prstGeom prst="wedgeEllipseCallout">
            <a:avLst>
              <a:gd name="adj1" fmla="val -64157"/>
              <a:gd name="adj2" fmla="val -7431"/>
            </a:avLst>
          </a:prstGeom>
          <a:solidFill>
            <a:schemeClr val="bg1"/>
          </a:solidFill>
          <a:ln w="9525">
            <a:solidFill>
              <a:schemeClr val="tx1"/>
            </a:solidFill>
            <a:miter lim="800000"/>
            <a:headEnd/>
            <a:tailEnd/>
          </a:ln>
        </p:spPr>
        <p:txBody>
          <a:bodyPr/>
          <a:lstStyle/>
          <a:p>
            <a:pPr algn="ctr"/>
            <a:r>
              <a:rPr lang="en-US" sz="2400">
                <a:latin typeface="Tahoma" pitchFamily="34" charset="0"/>
              </a:rPr>
              <a:t>By making the tax structure “progressive,” governments can make the after-tax distribution of income more equitable (or even).</a:t>
            </a:r>
            <a:r>
              <a:rPr lang="en-US" sz="2400">
                <a:solidFill>
                  <a:schemeClr val="accent2"/>
                </a:solidFill>
                <a:latin typeface="Tahoma" pitchFamily="34" charset="0"/>
              </a:rPr>
              <a:t> </a:t>
            </a:r>
          </a:p>
        </p:txBody>
      </p:sp>
    </p:spTree>
  </p:cSld>
  <p:clrMapOvr>
    <a:masterClrMapping/>
  </p:clrMapOvr>
  <p:transition spd="med">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304800" y="1828800"/>
          <a:ext cx="6019800" cy="5029200"/>
        </p:xfrm>
        <a:graphic>
          <a:graphicData uri="http://schemas.openxmlformats.org/presentationml/2006/ole">
            <p:oleObj spid="_x0000_s71682" name="Document" r:id="rId4" imgW="5347716" imgH="4687824" progId="Word.Document.8">
              <p:embed/>
            </p:oleObj>
          </a:graphicData>
        </a:graphic>
      </p:graphicFrame>
      <p:sp>
        <p:nvSpPr>
          <p:cNvPr id="5123" name="Text Box 3"/>
          <p:cNvSpPr txBox="1">
            <a:spLocks noChangeArrowheads="1"/>
          </p:cNvSpPr>
          <p:nvPr/>
        </p:nvSpPr>
        <p:spPr bwMode="auto">
          <a:xfrm>
            <a:off x="304800" y="457200"/>
            <a:ext cx="7162800" cy="11874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rPr>
              <a:t>Federal personal Income Tax rates Under the </a:t>
            </a:r>
            <a:br>
              <a:rPr lang="en-US" sz="2400" b="1">
                <a:latin typeface="Times New Roman" pitchFamily="18" charset="0"/>
              </a:rPr>
            </a:br>
            <a:r>
              <a:rPr lang="en-US" sz="2400" b="1">
                <a:latin typeface="Times New Roman" pitchFamily="18" charset="0"/>
              </a:rPr>
              <a:t>1993 Tax Reform Act </a:t>
            </a:r>
            <a:br>
              <a:rPr lang="en-US" sz="2400" b="1">
                <a:latin typeface="Times New Roman" pitchFamily="18" charset="0"/>
              </a:rPr>
            </a:br>
            <a:r>
              <a:rPr lang="en-US" sz="2400" b="1">
                <a:latin typeface="Times New Roman" pitchFamily="18" charset="0"/>
              </a:rPr>
              <a:t>(Married couple filing jointly)</a:t>
            </a:r>
          </a:p>
        </p:txBody>
      </p:sp>
      <p:pic>
        <p:nvPicPr>
          <p:cNvPr id="5124" name="Picture 4" descr="j026016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8400" y="1371600"/>
            <a:ext cx="2455863" cy="31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457200" y="1600200"/>
          <a:ext cx="8153400" cy="4267200"/>
        </p:xfrm>
        <a:graphic>
          <a:graphicData uri="http://schemas.openxmlformats.org/presentationml/2006/ole">
            <p:oleObj spid="_x0000_s72706" name="Worksheet" r:id="rId4" imgW="7216200" imgH="2938680" progId="Excel.Sheet.8">
              <p:embed/>
            </p:oleObj>
          </a:graphicData>
        </a:graphic>
      </p:graphicFrame>
      <p:sp>
        <p:nvSpPr>
          <p:cNvPr id="6147" name="Text Box 3"/>
          <p:cNvSpPr txBox="1">
            <a:spLocks noChangeArrowheads="1"/>
          </p:cNvSpPr>
          <p:nvPr/>
        </p:nvSpPr>
        <p:spPr bwMode="auto">
          <a:xfrm>
            <a:off x="838200" y="533400"/>
            <a:ext cx="6553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Average and Marginal Tax Rates under the Tax Reform Act of 1993</a:t>
            </a:r>
            <a:r>
              <a:rPr lang="en-US" sz="2400">
                <a:latin typeface="Times New Roman" pitchFamily="18" charset="0"/>
              </a:rPr>
              <a:t> (for a couple with 2 children)</a:t>
            </a:r>
          </a:p>
        </p:txBody>
      </p:sp>
    </p:spTree>
  </p:cSld>
  <p:clrMapOvr>
    <a:masterClrMapping/>
  </p:clrMapOvr>
  <p:transition spd="med">
    <p:strip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Group 2"/>
          <p:cNvGraphicFramePr>
            <a:graphicFrameLocks noGrp="1"/>
          </p:cNvGraphicFramePr>
          <p:nvPr/>
        </p:nvGraphicFramePr>
        <p:xfrm>
          <a:off x="1676400" y="1143000"/>
          <a:ext cx="6096000" cy="3886202"/>
        </p:xfrm>
        <a:graphic>
          <a:graphicData uri="http://schemas.openxmlformats.org/drawingml/2006/table">
            <a:tbl>
              <a:tblPr/>
              <a:tblGrid>
                <a:gridCol w="3244850"/>
                <a:gridCol w="2851150"/>
              </a:tblGrid>
              <a:tr h="825500">
                <a:tc>
                  <a:txBody>
                    <a:bodyPr/>
                    <a:lstStyle/>
                    <a:p>
                      <a:pPr marL="0" marR="0" lvl="0" indent="0" algn="ct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1" i="1" u="none" strike="noStrike" cap="none" normalizeH="0" baseline="0" smtClean="0">
                          <a:ln>
                            <a:noFill/>
                          </a:ln>
                          <a:solidFill>
                            <a:srgbClr val="800000"/>
                          </a:solidFill>
                          <a:effectLst/>
                          <a:latin typeface="Arial" charset="0"/>
                          <a:cs typeface="Arial" charset="0"/>
                        </a:rPr>
                        <a:t>2003 Taxable Income</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8080"/>
                      </a:solidFill>
                      <a:prstDash val="solid"/>
                      <a:round/>
                      <a:headEnd type="none" w="med" len="med"/>
                      <a:tailEnd type="none" w="med" len="med"/>
                    </a:lnL>
                    <a:lnR>
                      <a:noFill/>
                    </a:lnR>
                    <a:lnT w="25400" cap="flat" cmpd="sng" algn="ctr">
                      <a:solidFill>
                        <a:srgbClr val="0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1" i="1" u="none" strike="noStrike" cap="none" normalizeH="0" baseline="0" smtClean="0">
                          <a:ln>
                            <a:noFill/>
                          </a:ln>
                          <a:solidFill>
                            <a:srgbClr val="800000"/>
                          </a:solidFill>
                          <a:effectLst/>
                          <a:latin typeface="Arial" charset="0"/>
                          <a:cs typeface="Arial" charset="0"/>
                        </a:rPr>
                        <a:t>Marginal Tax Rate</a:t>
                      </a:r>
                      <a:endParaRPr kumimoji="0" lang="en-US" sz="20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09588">
                <a:tc>
                  <a:txBody>
                    <a:bodyPr/>
                    <a:lstStyle/>
                    <a:p>
                      <a:pPr marL="0" marR="0" lvl="0" indent="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$0-$12,000</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808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10.0%</a:t>
                      </a:r>
                      <a:endParaRPr kumimoji="0" lang="en-US" sz="20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r>
              <a:tr h="509588">
                <a:tc>
                  <a:txBody>
                    <a:bodyPr/>
                    <a:lstStyle/>
                    <a:p>
                      <a:pPr marL="0" marR="0" lvl="0" indent="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$12,000-$47,500</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15.0</a:t>
                      </a:r>
                      <a:endParaRPr kumimoji="0" lang="en-US" sz="20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FFFFFF"/>
                    </a:solidFill>
                  </a:tcPr>
                </a:tc>
              </a:tr>
              <a:tr h="511175">
                <a:tc>
                  <a:txBody>
                    <a:bodyPr/>
                    <a:lstStyle/>
                    <a:p>
                      <a:pPr marL="0" marR="0" lvl="0" indent="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$47,500-$114,650</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27.0</a:t>
                      </a:r>
                      <a:endParaRPr kumimoji="0" lang="en-US" sz="20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509588">
                <a:tc>
                  <a:txBody>
                    <a:bodyPr/>
                    <a:lstStyle/>
                    <a:p>
                      <a:pPr marL="0" marR="0" lvl="0" indent="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$114,650-$174,700</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30.0</a:t>
                      </a:r>
                      <a:endParaRPr kumimoji="0" lang="en-US" sz="20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FFFFFF"/>
                    </a:solidFill>
                  </a:tcPr>
                </a:tc>
              </a:tr>
              <a:tr h="511175">
                <a:tc>
                  <a:txBody>
                    <a:bodyPr/>
                    <a:lstStyle/>
                    <a:p>
                      <a:pPr marL="0" marR="0" lvl="0" indent="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$174,700-$311,950</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35.0</a:t>
                      </a:r>
                      <a:endParaRPr kumimoji="0" lang="en-US" sz="20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a:noFill/>
                    </a:lnB>
                    <a:lnTlToBr>
                      <a:noFill/>
                    </a:lnTlToBr>
                    <a:lnBlToTr>
                      <a:noFill/>
                    </a:lnBlToTr>
                    <a:solidFill>
                      <a:srgbClr val="C0C0C0"/>
                    </a:solidFill>
                  </a:tcPr>
                </a:tc>
              </a:tr>
              <a:tr h="509588">
                <a:tc>
                  <a:txBody>
                    <a:bodyPr/>
                    <a:lstStyle/>
                    <a:p>
                      <a:pPr marL="0" marR="0" lvl="0" indent="0" algn="l"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Over $311,950</a:t>
                      </a:r>
                      <a:endParaRPr kumimoji="0" lang="en-US" sz="20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8080"/>
                      </a:solidFill>
                      <a:prstDash val="solid"/>
                      <a:round/>
                      <a:headEnd type="none" w="med" len="med"/>
                      <a:tailEnd type="none" w="med" len="med"/>
                    </a:lnL>
                    <a:lnR>
                      <a:noFill/>
                    </a:lnR>
                    <a:lnT>
                      <a:noFill/>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90000"/>
                        <a:buFont typeface="Wingdings" pitchFamily="2" charset="2"/>
                        <a:buNone/>
                        <a:tabLst/>
                      </a:pPr>
                      <a:r>
                        <a:rPr kumimoji="0" lang="en-US" sz="2000" b="0" i="0" u="none" strike="noStrike" cap="none" normalizeH="0" baseline="0" smtClean="0">
                          <a:ln>
                            <a:noFill/>
                          </a:ln>
                          <a:solidFill>
                            <a:srgbClr val="000000"/>
                          </a:solidFill>
                          <a:effectLst/>
                          <a:latin typeface="Arial" charset="0"/>
                          <a:cs typeface="Arial" charset="0"/>
                        </a:rPr>
                        <a:t>38.6</a:t>
                      </a:r>
                      <a:endParaRPr kumimoji="0" lang="en-US" sz="20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8080"/>
                      </a:solidFill>
                      <a:prstDash val="solid"/>
                      <a:round/>
                      <a:headEnd type="none" w="med" len="med"/>
                      <a:tailEnd type="none" w="med" len="med"/>
                    </a:lnR>
                    <a:lnT>
                      <a:noFill/>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24598" name="Text Box 22"/>
          <p:cNvSpPr txBox="1">
            <a:spLocks noChangeArrowheads="1"/>
          </p:cNvSpPr>
          <p:nvPr/>
        </p:nvSpPr>
        <p:spPr bwMode="auto">
          <a:xfrm>
            <a:off x="2057400" y="228600"/>
            <a:ext cx="55626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Tax Brackets for 2003 under the 2001 Tax Reform Act </a:t>
            </a:r>
          </a:p>
        </p:txBody>
      </p:sp>
      <p:sp>
        <p:nvSpPr>
          <p:cNvPr id="24599" name="Text Box 23"/>
          <p:cNvSpPr txBox="1">
            <a:spLocks noChangeArrowheads="1"/>
          </p:cNvSpPr>
          <p:nvPr/>
        </p:nvSpPr>
        <p:spPr bwMode="auto">
          <a:xfrm>
            <a:off x="1828800" y="5181600"/>
            <a:ext cx="480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Source : </a:t>
            </a:r>
            <a:r>
              <a:rPr lang="en-US" sz="2400" u="sng">
                <a:latin typeface="Times New Roman" pitchFamily="18" charset="0"/>
              </a:rPr>
              <a:t>Wall Street Journal</a:t>
            </a:r>
          </a:p>
        </p:txBody>
      </p:sp>
    </p:spTree>
  </p:cSld>
  <p:clrMapOvr>
    <a:masterClrMapping/>
  </p:clrMapOvr>
  <p:transition spd="med">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smtClean="0"/>
              <a:t>Quick Facts about President Bush’s Tax Bill</a:t>
            </a:r>
          </a:p>
        </p:txBody>
      </p:sp>
      <p:sp>
        <p:nvSpPr>
          <p:cNvPr id="40963" name="Text Box 3"/>
          <p:cNvSpPr txBox="1">
            <a:spLocks noChangeArrowheads="1"/>
          </p:cNvSpPr>
          <p:nvPr/>
        </p:nvSpPr>
        <p:spPr bwMode="auto">
          <a:xfrm>
            <a:off x="533400" y="1752600"/>
            <a:ext cx="7391400"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latin typeface="Times New Roman" pitchFamily="18" charset="0"/>
              </a:rPr>
              <a:t>The 39.6% tax rate reduced to 33% </a:t>
            </a:r>
          </a:p>
          <a:p>
            <a:pPr eaLnBrk="1" hangingPunct="1">
              <a:spcBef>
                <a:spcPct val="50000"/>
              </a:spcBef>
              <a:buFontTx/>
              <a:buChar char="•"/>
            </a:pPr>
            <a:r>
              <a:rPr lang="en-US" sz="2400">
                <a:latin typeface="Times New Roman" pitchFamily="18" charset="0"/>
              </a:rPr>
              <a:t>The 36% tax rate reduced to 33%</a:t>
            </a:r>
          </a:p>
          <a:p>
            <a:pPr eaLnBrk="1" hangingPunct="1">
              <a:spcBef>
                <a:spcPct val="50000"/>
              </a:spcBef>
              <a:buFontTx/>
              <a:buChar char="•"/>
            </a:pPr>
            <a:r>
              <a:rPr lang="en-US" sz="2400">
                <a:latin typeface="Times New Roman" pitchFamily="18" charset="0"/>
              </a:rPr>
              <a:t>The 31% rate reduced to 25%</a:t>
            </a:r>
          </a:p>
          <a:p>
            <a:pPr eaLnBrk="1" hangingPunct="1">
              <a:spcBef>
                <a:spcPct val="50000"/>
              </a:spcBef>
              <a:buFontTx/>
              <a:buChar char="•"/>
            </a:pPr>
            <a:r>
              <a:rPr lang="en-US" sz="2400">
                <a:latin typeface="Times New Roman" pitchFamily="18" charset="0"/>
              </a:rPr>
              <a:t>The 28% rate reduced to 25%</a:t>
            </a:r>
          </a:p>
          <a:p>
            <a:pPr eaLnBrk="1" hangingPunct="1">
              <a:spcBef>
                <a:spcPct val="50000"/>
              </a:spcBef>
              <a:buFontTx/>
              <a:buChar char="•"/>
            </a:pPr>
            <a:r>
              <a:rPr lang="en-US" sz="2400">
                <a:latin typeface="Times New Roman" pitchFamily="18" charset="0"/>
              </a:rPr>
              <a:t>The current 15% bracket is retained over most of its range</a:t>
            </a:r>
          </a:p>
          <a:p>
            <a:pPr eaLnBrk="1" hangingPunct="1">
              <a:spcBef>
                <a:spcPct val="50000"/>
              </a:spcBef>
              <a:buFontTx/>
              <a:buChar char="•"/>
            </a:pPr>
            <a:r>
              <a:rPr lang="en-US" sz="2400">
                <a:latin typeface="Times New Roman" pitchFamily="18" charset="0"/>
              </a:rPr>
              <a:t>A new 10% bracket applies to the lowest ¼ of 15% range.</a:t>
            </a:r>
          </a:p>
          <a:p>
            <a:pPr eaLnBrk="1" hangingPunct="1">
              <a:spcBef>
                <a:spcPct val="50000"/>
              </a:spcBef>
              <a:buFontTx/>
              <a:buChar char="•"/>
            </a:pPr>
            <a:r>
              <a:rPr lang="en-US" sz="2400">
                <a:latin typeface="Times New Roman" pitchFamily="18" charset="0"/>
              </a:rPr>
              <a:t>Maximum rate on capital gains reduced from 28 to 15 percent.</a:t>
            </a:r>
          </a:p>
        </p:txBody>
      </p:sp>
      <p:pic>
        <p:nvPicPr>
          <p:cNvPr id="25604" name="Picture 4" descr="j037905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1066800"/>
            <a:ext cx="2058988"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5" name="Text Box 5"/>
          <p:cNvSpPr txBox="1">
            <a:spLocks noChangeArrowheads="1"/>
          </p:cNvSpPr>
          <p:nvPr/>
        </p:nvSpPr>
        <p:spPr bwMode="auto">
          <a:xfrm>
            <a:off x="3124200" y="5715000"/>
            <a:ext cx="441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hlinkClick r:id="rId4"/>
              </a:rPr>
              <a:t>President Bush comments </a:t>
            </a:r>
            <a:r>
              <a:rPr lang="en-US" sz="2400">
                <a:latin typeface="Times New Roman" pitchFamily="18" charset="0"/>
              </a:rPr>
              <a:t>(wav)</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wipe(left)">
                                      <p:cBhvr>
                                        <p:cTn id="32" dur="500"/>
                                        <p:tgtEl>
                                          <p:spTgt spid="409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963">
                                            <p:txEl>
                                              <p:pRg st="6" end="6"/>
                                            </p:txEl>
                                          </p:spTgt>
                                        </p:tgtEl>
                                        <p:attrNameLst>
                                          <p:attrName>style.visibility</p:attrName>
                                        </p:attrNameLst>
                                      </p:cBhvr>
                                      <p:to>
                                        <p:strVal val="visible"/>
                                      </p:to>
                                    </p:set>
                                    <p:animEffect transition="in" filter="wipe(left)">
                                      <p:cBhvr>
                                        <p:cTn id="37"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Laffer</a:t>
            </a:r>
            <a:r>
              <a:rPr lang="en-US" dirty="0" smtClean="0"/>
              <a:t> Curve</a:t>
            </a:r>
            <a:endParaRPr lang="en-US" dirty="0"/>
          </a:p>
        </p:txBody>
      </p:sp>
      <p:cxnSp>
        <p:nvCxnSpPr>
          <p:cNvPr id="4" name="Straight Arrow Connector 3"/>
          <p:cNvCxnSpPr/>
          <p:nvPr/>
        </p:nvCxnSpPr>
        <p:spPr>
          <a:xfrm flipV="1">
            <a:off x="1752600" y="1981200"/>
            <a:ext cx="0" cy="35814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1752600" y="5562600"/>
            <a:ext cx="47244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230536" y="1295400"/>
            <a:ext cx="1371600" cy="646331"/>
          </a:xfrm>
          <a:prstGeom prst="rect">
            <a:avLst/>
          </a:prstGeom>
          <a:noFill/>
        </p:spPr>
        <p:txBody>
          <a:bodyPr wrap="square" rtlCol="0">
            <a:spAutoFit/>
          </a:bodyPr>
          <a:lstStyle/>
          <a:p>
            <a:r>
              <a:rPr lang="en-US" dirty="0" smtClean="0"/>
              <a:t>Marginal Tax Rate</a:t>
            </a:r>
            <a:endParaRPr lang="en-US" dirty="0"/>
          </a:p>
        </p:txBody>
      </p:sp>
      <p:sp>
        <p:nvSpPr>
          <p:cNvPr id="8" name="TextBox 7"/>
          <p:cNvSpPr txBox="1"/>
          <p:nvPr/>
        </p:nvSpPr>
        <p:spPr>
          <a:xfrm>
            <a:off x="5410200" y="5791200"/>
            <a:ext cx="3429000" cy="369332"/>
          </a:xfrm>
          <a:prstGeom prst="rect">
            <a:avLst/>
          </a:prstGeom>
          <a:noFill/>
        </p:spPr>
        <p:txBody>
          <a:bodyPr wrap="square" rtlCol="0">
            <a:spAutoFit/>
          </a:bodyPr>
          <a:lstStyle/>
          <a:p>
            <a:r>
              <a:rPr lang="en-US" dirty="0" smtClean="0"/>
              <a:t>Tax Revenue (Billions)</a:t>
            </a:r>
            <a:endParaRPr lang="en-US" dirty="0"/>
          </a:p>
        </p:txBody>
      </p:sp>
      <p:sp>
        <p:nvSpPr>
          <p:cNvPr id="9" name="Freeform 8"/>
          <p:cNvSpPr/>
          <p:nvPr/>
        </p:nvSpPr>
        <p:spPr>
          <a:xfrm>
            <a:off x="1753230" y="2508932"/>
            <a:ext cx="2539551" cy="3053038"/>
          </a:xfrm>
          <a:custGeom>
            <a:avLst/>
            <a:gdLst>
              <a:gd name="connsiteX0" fmla="*/ 7557 w 2539551"/>
              <a:gd name="connsiteY0" fmla="*/ 0 h 3053038"/>
              <a:gd name="connsiteX1" fmla="*/ 710360 w 2539551"/>
              <a:gd name="connsiteY1" fmla="*/ 272053 h 3053038"/>
              <a:gd name="connsiteX2" fmla="*/ 1775901 w 2539551"/>
              <a:gd name="connsiteY2" fmla="*/ 649904 h 3053038"/>
              <a:gd name="connsiteX3" fmla="*/ 2524046 w 2539551"/>
              <a:gd name="connsiteY3" fmla="*/ 1057984 h 3053038"/>
              <a:gd name="connsiteX4" fmla="*/ 1080654 w 2539551"/>
              <a:gd name="connsiteY4" fmla="*/ 2206651 h 3053038"/>
              <a:gd name="connsiteX5" fmla="*/ 0 w 2539551"/>
              <a:gd name="connsiteY5" fmla="*/ 3053038 h 305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9551" h="3053038">
                <a:moveTo>
                  <a:pt x="7557" y="0"/>
                </a:moveTo>
                <a:cubicBezTo>
                  <a:pt x="211596" y="81868"/>
                  <a:pt x="415636" y="163736"/>
                  <a:pt x="710360" y="272053"/>
                </a:cubicBezTo>
                <a:cubicBezTo>
                  <a:pt x="1005084" y="380370"/>
                  <a:pt x="1473620" y="518916"/>
                  <a:pt x="1775901" y="649904"/>
                </a:cubicBezTo>
                <a:cubicBezTo>
                  <a:pt x="2078182" y="780892"/>
                  <a:pt x="2639920" y="798526"/>
                  <a:pt x="2524046" y="1057984"/>
                </a:cubicBezTo>
                <a:cubicBezTo>
                  <a:pt x="2408172" y="1317442"/>
                  <a:pt x="1080654" y="2206651"/>
                  <a:pt x="1080654" y="2206651"/>
                </a:cubicBezTo>
                <a:lnTo>
                  <a:pt x="0" y="3053038"/>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11" name="Straight Connector 10"/>
          <p:cNvCxnSpPr/>
          <p:nvPr/>
        </p:nvCxnSpPr>
        <p:spPr>
          <a:xfrm flipH="1">
            <a:off x="1769365" y="3505200"/>
            <a:ext cx="2524046" cy="14484"/>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13" name="Straight Connector 12"/>
          <p:cNvCxnSpPr>
            <a:stCxn id="9" idx="3"/>
          </p:cNvCxnSpPr>
          <p:nvPr/>
        </p:nvCxnSpPr>
        <p:spPr>
          <a:xfrm flipH="1">
            <a:off x="4215875" y="3566916"/>
            <a:ext cx="61401" cy="1995684"/>
          </a:xfrm>
          <a:prstGeom prst="line">
            <a:avLst/>
          </a:prstGeom>
          <a:ln w="12700">
            <a:prstDash val="sysDash"/>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413402" y="5421868"/>
            <a:ext cx="321565" cy="369332"/>
          </a:xfrm>
          <a:prstGeom prst="rect">
            <a:avLst/>
          </a:prstGeom>
          <a:noFill/>
        </p:spPr>
        <p:txBody>
          <a:bodyPr wrap="square" rtlCol="0">
            <a:spAutoFit/>
          </a:bodyPr>
          <a:lstStyle/>
          <a:p>
            <a:r>
              <a:rPr lang="en-US" dirty="0" smtClean="0"/>
              <a:t>0</a:t>
            </a:r>
            <a:endParaRPr lang="en-US" dirty="0"/>
          </a:p>
        </p:txBody>
      </p:sp>
      <p:sp>
        <p:nvSpPr>
          <p:cNvPr id="16" name="TextBox 15"/>
          <p:cNvSpPr txBox="1"/>
          <p:nvPr/>
        </p:nvSpPr>
        <p:spPr>
          <a:xfrm>
            <a:off x="1357312" y="3335018"/>
            <a:ext cx="507384" cy="369332"/>
          </a:xfrm>
          <a:prstGeom prst="rect">
            <a:avLst/>
          </a:prstGeom>
          <a:noFill/>
        </p:spPr>
        <p:txBody>
          <a:bodyPr wrap="square" rtlCol="0">
            <a:spAutoFit/>
          </a:bodyPr>
          <a:lstStyle/>
          <a:p>
            <a:r>
              <a:rPr lang="en-US" i="1" dirty="0"/>
              <a:t>t</a:t>
            </a:r>
            <a:r>
              <a:rPr lang="en-US" dirty="0" smtClean="0"/>
              <a:t>*</a:t>
            </a:r>
            <a:endParaRPr lang="en-US" dirty="0"/>
          </a:p>
        </p:txBody>
      </p:sp>
      <p:sp>
        <p:nvSpPr>
          <p:cNvPr id="17" name="TextBox 16"/>
          <p:cNvSpPr txBox="1"/>
          <p:nvPr/>
        </p:nvSpPr>
        <p:spPr>
          <a:xfrm>
            <a:off x="4114800" y="5606534"/>
            <a:ext cx="609600" cy="369332"/>
          </a:xfrm>
          <a:prstGeom prst="rect">
            <a:avLst/>
          </a:prstGeom>
          <a:noFill/>
        </p:spPr>
        <p:txBody>
          <a:bodyPr wrap="square" rtlCol="0">
            <a:spAutoFit/>
          </a:bodyPr>
          <a:lstStyle/>
          <a:p>
            <a:r>
              <a:rPr lang="en-US" dirty="0" smtClean="0"/>
              <a:t>R*</a:t>
            </a:r>
            <a:endParaRPr lang="en-US" dirty="0"/>
          </a:p>
        </p:txBody>
      </p:sp>
      <p:sp>
        <p:nvSpPr>
          <p:cNvPr id="18" name="TextBox 17"/>
          <p:cNvSpPr txBox="1"/>
          <p:nvPr/>
        </p:nvSpPr>
        <p:spPr>
          <a:xfrm>
            <a:off x="5029200" y="457200"/>
            <a:ext cx="3276600" cy="3724096"/>
          </a:xfrm>
          <a:prstGeom prst="rect">
            <a:avLst/>
          </a:prstGeom>
          <a:noFill/>
        </p:spPr>
        <p:txBody>
          <a:bodyPr wrap="square" rtlCol="0">
            <a:spAutoFit/>
          </a:bodyPr>
          <a:lstStyle/>
          <a:p>
            <a:r>
              <a:rPr lang="en-US" dirty="0" smtClean="0"/>
              <a:t>Supply-Sider View:</a:t>
            </a:r>
            <a:br>
              <a:rPr lang="en-US" dirty="0" smtClean="0"/>
            </a:br>
            <a:endParaRPr lang="en-US" dirty="0" smtClean="0"/>
          </a:p>
          <a:p>
            <a:pPr marL="285750" indent="-285750">
              <a:buFont typeface="Arial" pitchFamily="34" charset="0"/>
              <a:buChar char="•"/>
            </a:pPr>
            <a:r>
              <a:rPr lang="en-US" sz="2000" dirty="0" smtClean="0"/>
              <a:t>High marginal tax rates create a disincentive to work and investment</a:t>
            </a:r>
          </a:p>
          <a:p>
            <a:pPr marL="285750" indent="-285750">
              <a:buFont typeface="Arial" pitchFamily="34" charset="0"/>
              <a:buChar char="•"/>
            </a:pPr>
            <a:r>
              <a:rPr lang="en-US" sz="2000" dirty="0" smtClean="0"/>
              <a:t>If marginal tax rate is above t*, reducing it can actually lead to an </a:t>
            </a:r>
            <a:r>
              <a:rPr lang="en-US" sz="2000" i="1" dirty="0" smtClean="0">
                <a:solidFill>
                  <a:srgbClr val="FF0000"/>
                </a:solidFill>
              </a:rPr>
              <a:t>increase</a:t>
            </a:r>
            <a:r>
              <a:rPr lang="en-US" sz="2000" dirty="0" smtClean="0"/>
              <a:t> in government tax revenues.</a:t>
            </a:r>
          </a:p>
          <a:p>
            <a:pPr marL="285750" indent="-285750">
              <a:buFont typeface="Arial" pitchFamily="34" charset="0"/>
              <a:buChar char="•"/>
            </a:pPr>
            <a:r>
              <a:rPr lang="en-US" sz="2000" dirty="0" smtClean="0"/>
              <a:t>“Effort-releasing” effect of lower marginal rates.</a:t>
            </a:r>
            <a:endParaRPr lang="en-US" sz="2000" dirty="0"/>
          </a:p>
        </p:txBody>
      </p:sp>
    </p:spTree>
    <p:extLst>
      <p:ext uri="{BB962C8B-B14F-4D97-AF65-F5344CB8AC3E}">
        <p14:creationId xmlns:p14="http://schemas.microsoft.com/office/powerpoint/2010/main" xmlns="" val="1208014121"/>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Effect transition="in" filter="wipe(down)">
                                      <p:cBhvr>
                                        <p:cTn id="34" dur="500"/>
                                        <p:tgtEl>
                                          <p:spTgt spid="1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wipe(down)">
                                      <p:cBhvr>
                                        <p:cTn id="39" dur="500"/>
                                        <p:tgtEl>
                                          <p:spTgt spid="1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8">
                                            <p:txEl>
                                              <p:pRg st="3" end="3"/>
                                            </p:txEl>
                                          </p:spTgt>
                                        </p:tgtEl>
                                        <p:attrNameLst>
                                          <p:attrName>style.visibility</p:attrName>
                                        </p:attrNameLst>
                                      </p:cBhvr>
                                      <p:to>
                                        <p:strVal val="visible"/>
                                      </p:to>
                                    </p:set>
                                    <p:animEffect transition="in" filter="wipe(down)">
                                      <p:cBhvr>
                                        <p:cTn id="44"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536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Fiscal Policy: The Great Recession</a:t>
            </a:r>
          </a:p>
        </p:txBody>
      </p:sp>
      <p:sp>
        <p:nvSpPr>
          <p:cNvPr id="15364" name="Rectangle 3"/>
          <p:cNvSpPr>
            <a:spLocks noGrp="1" noChangeArrowheads="1"/>
          </p:cNvSpPr>
          <p:nvPr>
            <p:ph type="body" idx="1"/>
          </p:nvPr>
        </p:nvSpPr>
        <p:spPr>
          <a:xfrm>
            <a:off x="457200" y="1066800"/>
            <a:ext cx="8229600" cy="4525963"/>
          </a:xfrm>
        </p:spPr>
        <p:txBody>
          <a:bodyPr/>
          <a:lstStyle/>
          <a:p>
            <a:pPr eaLnBrk="1" hangingPunct="1">
              <a:buClr>
                <a:srgbClr val="3399FF"/>
              </a:buClr>
              <a:buSzPct val="125000"/>
            </a:pPr>
            <a:r>
              <a:rPr lang="en-US" sz="3600" smtClean="0"/>
              <a:t>Financial market problems began in 2007</a:t>
            </a:r>
          </a:p>
          <a:p>
            <a:pPr eaLnBrk="1" hangingPunct="1">
              <a:buClr>
                <a:srgbClr val="3399FF"/>
              </a:buClr>
              <a:buSzPct val="125000"/>
            </a:pPr>
            <a:r>
              <a:rPr lang="en-US" sz="3600" smtClean="0"/>
              <a:t>Credit market freeze</a:t>
            </a:r>
          </a:p>
          <a:p>
            <a:pPr eaLnBrk="1" hangingPunct="1">
              <a:buClr>
                <a:srgbClr val="3399FF"/>
              </a:buClr>
              <a:buSzPct val="125000"/>
            </a:pPr>
            <a:r>
              <a:rPr lang="en-US" sz="3600" smtClean="0"/>
              <a:t>Pessimism spreads to the overall economy</a:t>
            </a:r>
          </a:p>
          <a:p>
            <a:pPr eaLnBrk="1" hangingPunct="1">
              <a:buClr>
                <a:srgbClr val="3399FF"/>
              </a:buClr>
              <a:buSzPct val="125000"/>
            </a:pPr>
            <a:r>
              <a:rPr lang="en-US" sz="3600" smtClean="0"/>
              <a:t>Recession officially began December 2007 and lasted 18 months</a:t>
            </a:r>
          </a:p>
        </p:txBody>
      </p:sp>
      <p:sp>
        <p:nvSpPr>
          <p:cNvPr id="1536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5366"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7E7D15DA-EA1F-4F3C-9EB7-0327CA6AB641}" type="slidenum">
              <a:rPr lang="en-US" sz="1400">
                <a:solidFill>
                  <a:schemeClr val="bg1"/>
                </a:solidFill>
                <a:ea typeface="ＭＳ Ｐゴシック" pitchFamily="34" charset="-128"/>
                <a:cs typeface="Arial" charset="0"/>
              </a:rPr>
              <a:pPr/>
              <a:t>29</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6788460" cy="769441"/>
          </a:xfrm>
          <a:prstGeom prst="rect">
            <a:avLst/>
          </a:prstGeom>
          <a:noFill/>
        </p:spPr>
        <p:txBody>
          <a:bodyPr wrap="none">
            <a:spAutoFit/>
          </a:bodyPr>
          <a:lstStyle/>
          <a:p>
            <a:pPr algn="ctr" fontAlgn="auto">
              <a:spcBef>
                <a:spcPts val="0"/>
              </a:spcBef>
              <a:spcAft>
                <a:spcPts val="0"/>
              </a:spcAft>
              <a:defRPr/>
            </a:pPr>
            <a:r>
              <a:rPr lang="en-US"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Employment Act of 1946</a:t>
            </a:r>
          </a:p>
        </p:txBody>
      </p:sp>
      <p:pic>
        <p:nvPicPr>
          <p:cNvPr id="11267" name="Picture 3" descr="C:\Users\Chris\AppData\Local\Microsoft\Windows\Temporary Internet Files\Content.IE5\DX3B2EIE\MPj040019600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2438400"/>
            <a:ext cx="3143250"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Callout 4"/>
          <p:cNvSpPr/>
          <p:nvPr/>
        </p:nvSpPr>
        <p:spPr>
          <a:xfrm>
            <a:off x="1143000" y="1752600"/>
            <a:ext cx="3886200" cy="2971800"/>
          </a:xfrm>
          <a:prstGeom prst="wedgeEllipseCallout">
            <a:avLst>
              <a:gd name="adj1" fmla="val 86461"/>
              <a:gd name="adj2" fmla="val 251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2000" dirty="0"/>
              <a:t>This legislation established a responsibility for the federal government to promote “maximum employment, production, and purchasing power.”</a:t>
            </a:r>
          </a:p>
        </p:txBody>
      </p:sp>
    </p:spTree>
  </p:cSld>
  <p:clrMapOvr>
    <a:masterClrMapping/>
  </p:clrMapOvr>
  <p:transition spd="med">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638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Budget Deficits and Projections</a:t>
            </a:r>
          </a:p>
        </p:txBody>
      </p:sp>
      <p:sp>
        <p:nvSpPr>
          <p:cNvPr id="16388"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grpSp>
        <p:nvGrpSpPr>
          <p:cNvPr id="16389" name="Group 154"/>
          <p:cNvGrpSpPr>
            <a:grpSpLocks/>
          </p:cNvGrpSpPr>
          <p:nvPr/>
        </p:nvGrpSpPr>
        <p:grpSpPr bwMode="auto">
          <a:xfrm>
            <a:off x="1776413" y="1811338"/>
            <a:ext cx="5943600" cy="4206875"/>
            <a:chOff x="1657" y="1281"/>
            <a:chExt cx="3762" cy="2701"/>
          </a:xfrm>
        </p:grpSpPr>
        <p:grpSp>
          <p:nvGrpSpPr>
            <p:cNvPr id="16434" name="Group 78"/>
            <p:cNvGrpSpPr>
              <a:grpSpLocks/>
            </p:cNvGrpSpPr>
            <p:nvPr/>
          </p:nvGrpSpPr>
          <p:grpSpPr bwMode="auto">
            <a:xfrm>
              <a:off x="1657" y="1281"/>
              <a:ext cx="3762" cy="2701"/>
              <a:chOff x="1657" y="1281"/>
              <a:chExt cx="3762" cy="2701"/>
            </a:xfrm>
          </p:grpSpPr>
          <p:sp>
            <p:nvSpPr>
              <p:cNvPr id="19" name="Rectangle 68"/>
              <p:cNvSpPr>
                <a:spLocks noChangeArrowheads="1"/>
              </p:cNvSpPr>
              <p:nvPr/>
            </p:nvSpPr>
            <p:spPr bwMode="auto">
              <a:xfrm>
                <a:off x="1659" y="1281"/>
                <a:ext cx="3760" cy="2701"/>
              </a:xfrm>
              <a:prstGeom prst="rect">
                <a:avLst/>
              </a:prstGeom>
              <a:solidFill>
                <a:schemeClr val="bg1">
                  <a:lumMod val="95000"/>
                </a:schemeClr>
              </a:solidFill>
              <a:ln w="9525">
                <a:solidFill>
                  <a:schemeClr val="tx1"/>
                </a:solidFill>
                <a:miter lim="800000"/>
                <a:headEnd/>
                <a:tailEnd/>
              </a:ln>
              <a:effectLst/>
            </p:spPr>
            <p:txBody>
              <a:bodyPr wrap="none" anchor="ctr"/>
              <a:lstStyle/>
              <a:p>
                <a:pPr>
                  <a:defRPr/>
                </a:pPr>
                <a:endParaRPr lang="en-US"/>
              </a:p>
            </p:txBody>
          </p:sp>
          <p:sp>
            <p:nvSpPr>
              <p:cNvPr id="16448" name="Line 69"/>
              <p:cNvSpPr>
                <a:spLocks noChangeShapeType="1"/>
              </p:cNvSpPr>
              <p:nvPr/>
            </p:nvSpPr>
            <p:spPr bwMode="auto">
              <a:xfrm>
                <a:off x="1657" y="2226"/>
                <a:ext cx="3760" cy="0"/>
              </a:xfrm>
              <a:prstGeom prst="line">
                <a:avLst/>
              </a:prstGeom>
              <a:noFill/>
              <a:ln w="19050">
                <a:solidFill>
                  <a:schemeClr val="bg2"/>
                </a:solidFill>
                <a:round/>
                <a:headEnd/>
                <a:tailEnd/>
              </a:ln>
            </p:spPr>
            <p:txBody>
              <a:bodyPr/>
              <a:lstStyle/>
              <a:p>
                <a:endParaRPr lang="en-US"/>
              </a:p>
            </p:txBody>
          </p:sp>
          <p:sp>
            <p:nvSpPr>
              <p:cNvPr id="16449" name="Line 70"/>
              <p:cNvSpPr>
                <a:spLocks noChangeShapeType="1"/>
              </p:cNvSpPr>
              <p:nvPr/>
            </p:nvSpPr>
            <p:spPr bwMode="auto">
              <a:xfrm>
                <a:off x="1657" y="2502"/>
                <a:ext cx="3760" cy="0"/>
              </a:xfrm>
              <a:prstGeom prst="line">
                <a:avLst/>
              </a:prstGeom>
              <a:noFill/>
              <a:ln w="19050">
                <a:solidFill>
                  <a:schemeClr val="bg2"/>
                </a:solidFill>
                <a:round/>
                <a:headEnd/>
                <a:tailEnd/>
              </a:ln>
            </p:spPr>
            <p:txBody>
              <a:bodyPr/>
              <a:lstStyle/>
              <a:p>
                <a:endParaRPr lang="en-US"/>
              </a:p>
            </p:txBody>
          </p:sp>
          <p:sp>
            <p:nvSpPr>
              <p:cNvPr id="16450" name="Line 71"/>
              <p:cNvSpPr>
                <a:spLocks noChangeShapeType="1"/>
              </p:cNvSpPr>
              <p:nvPr/>
            </p:nvSpPr>
            <p:spPr bwMode="auto">
              <a:xfrm>
                <a:off x="1657" y="2778"/>
                <a:ext cx="3760" cy="0"/>
              </a:xfrm>
              <a:prstGeom prst="line">
                <a:avLst/>
              </a:prstGeom>
              <a:noFill/>
              <a:ln w="19050">
                <a:solidFill>
                  <a:schemeClr val="bg2"/>
                </a:solidFill>
                <a:round/>
                <a:headEnd/>
                <a:tailEnd/>
              </a:ln>
            </p:spPr>
            <p:txBody>
              <a:bodyPr/>
              <a:lstStyle/>
              <a:p>
                <a:endParaRPr lang="en-US"/>
              </a:p>
            </p:txBody>
          </p:sp>
          <p:sp>
            <p:nvSpPr>
              <p:cNvPr id="16451" name="Line 72"/>
              <p:cNvSpPr>
                <a:spLocks noChangeShapeType="1"/>
              </p:cNvSpPr>
              <p:nvPr/>
            </p:nvSpPr>
            <p:spPr bwMode="auto">
              <a:xfrm>
                <a:off x="1657" y="3054"/>
                <a:ext cx="3760" cy="0"/>
              </a:xfrm>
              <a:prstGeom prst="line">
                <a:avLst/>
              </a:prstGeom>
              <a:noFill/>
              <a:ln w="19050">
                <a:solidFill>
                  <a:schemeClr val="bg2"/>
                </a:solidFill>
                <a:round/>
                <a:headEnd/>
                <a:tailEnd/>
              </a:ln>
            </p:spPr>
            <p:txBody>
              <a:bodyPr/>
              <a:lstStyle/>
              <a:p>
                <a:endParaRPr lang="en-US"/>
              </a:p>
            </p:txBody>
          </p:sp>
          <p:sp>
            <p:nvSpPr>
              <p:cNvPr id="16452" name="Line 73"/>
              <p:cNvSpPr>
                <a:spLocks noChangeShapeType="1"/>
              </p:cNvSpPr>
              <p:nvPr/>
            </p:nvSpPr>
            <p:spPr bwMode="auto">
              <a:xfrm>
                <a:off x="1657" y="3330"/>
                <a:ext cx="3760" cy="0"/>
              </a:xfrm>
              <a:prstGeom prst="line">
                <a:avLst/>
              </a:prstGeom>
              <a:noFill/>
              <a:ln w="19050">
                <a:solidFill>
                  <a:schemeClr val="bg2"/>
                </a:solidFill>
                <a:round/>
                <a:headEnd/>
                <a:tailEnd/>
              </a:ln>
            </p:spPr>
            <p:txBody>
              <a:bodyPr/>
              <a:lstStyle/>
              <a:p>
                <a:endParaRPr lang="en-US"/>
              </a:p>
            </p:txBody>
          </p:sp>
          <p:sp>
            <p:nvSpPr>
              <p:cNvPr id="16453" name="Line 74"/>
              <p:cNvSpPr>
                <a:spLocks noChangeShapeType="1"/>
              </p:cNvSpPr>
              <p:nvPr/>
            </p:nvSpPr>
            <p:spPr bwMode="auto">
              <a:xfrm>
                <a:off x="1657" y="3606"/>
                <a:ext cx="3760" cy="0"/>
              </a:xfrm>
              <a:prstGeom prst="line">
                <a:avLst/>
              </a:prstGeom>
              <a:noFill/>
              <a:ln w="19050">
                <a:solidFill>
                  <a:schemeClr val="bg2"/>
                </a:solidFill>
                <a:round/>
                <a:headEnd/>
                <a:tailEnd/>
              </a:ln>
            </p:spPr>
            <p:txBody>
              <a:bodyPr/>
              <a:lstStyle/>
              <a:p>
                <a:endParaRPr lang="en-US"/>
              </a:p>
            </p:txBody>
          </p:sp>
          <p:sp>
            <p:nvSpPr>
              <p:cNvPr id="16454" name="Line 75"/>
              <p:cNvSpPr>
                <a:spLocks noChangeShapeType="1"/>
              </p:cNvSpPr>
              <p:nvPr/>
            </p:nvSpPr>
            <p:spPr bwMode="auto">
              <a:xfrm>
                <a:off x="1657" y="1950"/>
                <a:ext cx="3760" cy="0"/>
              </a:xfrm>
              <a:prstGeom prst="line">
                <a:avLst/>
              </a:prstGeom>
              <a:noFill/>
              <a:ln w="19050">
                <a:solidFill>
                  <a:schemeClr val="bg2"/>
                </a:solidFill>
                <a:round/>
                <a:headEnd/>
                <a:tailEnd/>
              </a:ln>
            </p:spPr>
            <p:txBody>
              <a:bodyPr/>
              <a:lstStyle/>
              <a:p>
                <a:endParaRPr lang="en-US"/>
              </a:p>
            </p:txBody>
          </p:sp>
          <p:sp>
            <p:nvSpPr>
              <p:cNvPr id="16455" name="Line 76"/>
              <p:cNvSpPr>
                <a:spLocks noChangeShapeType="1"/>
              </p:cNvSpPr>
              <p:nvPr/>
            </p:nvSpPr>
            <p:spPr bwMode="auto">
              <a:xfrm>
                <a:off x="1657" y="1674"/>
                <a:ext cx="3760" cy="0"/>
              </a:xfrm>
              <a:prstGeom prst="line">
                <a:avLst/>
              </a:prstGeom>
              <a:noFill/>
              <a:ln w="19050">
                <a:solidFill>
                  <a:schemeClr val="bg2"/>
                </a:solidFill>
                <a:round/>
                <a:headEnd/>
                <a:tailEnd/>
              </a:ln>
            </p:spPr>
            <p:txBody>
              <a:bodyPr/>
              <a:lstStyle/>
              <a:p>
                <a:endParaRPr lang="en-US"/>
              </a:p>
            </p:txBody>
          </p:sp>
          <p:sp>
            <p:nvSpPr>
              <p:cNvPr id="16456" name="Line 77"/>
              <p:cNvSpPr>
                <a:spLocks noChangeShapeType="1"/>
              </p:cNvSpPr>
              <p:nvPr/>
            </p:nvSpPr>
            <p:spPr bwMode="auto">
              <a:xfrm>
                <a:off x="1657" y="1398"/>
                <a:ext cx="3760" cy="0"/>
              </a:xfrm>
              <a:prstGeom prst="line">
                <a:avLst/>
              </a:prstGeom>
              <a:noFill/>
              <a:ln w="19050">
                <a:solidFill>
                  <a:schemeClr val="bg2"/>
                </a:solidFill>
                <a:round/>
                <a:headEnd/>
                <a:tailEnd/>
              </a:ln>
            </p:spPr>
            <p:txBody>
              <a:bodyPr/>
              <a:lstStyle/>
              <a:p>
                <a:endParaRPr lang="en-US"/>
              </a:p>
            </p:txBody>
          </p:sp>
        </p:grpSp>
        <p:grpSp>
          <p:nvGrpSpPr>
            <p:cNvPr id="16435" name="Group 153"/>
            <p:cNvGrpSpPr>
              <a:grpSpLocks/>
            </p:cNvGrpSpPr>
            <p:nvPr/>
          </p:nvGrpSpPr>
          <p:grpSpPr bwMode="auto">
            <a:xfrm>
              <a:off x="1852" y="1281"/>
              <a:ext cx="3438" cy="2701"/>
              <a:chOff x="1852" y="1281"/>
              <a:chExt cx="3438" cy="2701"/>
            </a:xfrm>
          </p:grpSpPr>
          <p:sp>
            <p:nvSpPr>
              <p:cNvPr id="16436" name="Line 141"/>
              <p:cNvSpPr>
                <a:spLocks noChangeShapeType="1"/>
              </p:cNvSpPr>
              <p:nvPr/>
            </p:nvSpPr>
            <p:spPr bwMode="auto">
              <a:xfrm>
                <a:off x="1852" y="1281"/>
                <a:ext cx="0" cy="2701"/>
              </a:xfrm>
              <a:prstGeom prst="line">
                <a:avLst/>
              </a:prstGeom>
              <a:noFill/>
              <a:ln w="9525">
                <a:solidFill>
                  <a:schemeClr val="bg2"/>
                </a:solidFill>
                <a:round/>
                <a:headEnd/>
                <a:tailEnd/>
              </a:ln>
            </p:spPr>
            <p:txBody>
              <a:bodyPr/>
              <a:lstStyle/>
              <a:p>
                <a:endParaRPr lang="en-US"/>
              </a:p>
            </p:txBody>
          </p:sp>
          <p:sp>
            <p:nvSpPr>
              <p:cNvPr id="16437" name="Line 142"/>
              <p:cNvSpPr>
                <a:spLocks noChangeShapeType="1"/>
              </p:cNvSpPr>
              <p:nvPr/>
            </p:nvSpPr>
            <p:spPr bwMode="auto">
              <a:xfrm>
                <a:off x="2194" y="1281"/>
                <a:ext cx="0" cy="2701"/>
              </a:xfrm>
              <a:prstGeom prst="line">
                <a:avLst/>
              </a:prstGeom>
              <a:noFill/>
              <a:ln w="9525">
                <a:solidFill>
                  <a:schemeClr val="bg2"/>
                </a:solidFill>
                <a:round/>
                <a:headEnd/>
                <a:tailEnd/>
              </a:ln>
            </p:spPr>
            <p:txBody>
              <a:bodyPr/>
              <a:lstStyle/>
              <a:p>
                <a:endParaRPr lang="en-US"/>
              </a:p>
            </p:txBody>
          </p:sp>
          <p:sp>
            <p:nvSpPr>
              <p:cNvPr id="16438" name="Line 143"/>
              <p:cNvSpPr>
                <a:spLocks noChangeShapeType="1"/>
              </p:cNvSpPr>
              <p:nvPr/>
            </p:nvSpPr>
            <p:spPr bwMode="auto">
              <a:xfrm>
                <a:off x="2530" y="1281"/>
                <a:ext cx="0" cy="2701"/>
              </a:xfrm>
              <a:prstGeom prst="line">
                <a:avLst/>
              </a:prstGeom>
              <a:noFill/>
              <a:ln w="9525">
                <a:solidFill>
                  <a:schemeClr val="bg2"/>
                </a:solidFill>
                <a:round/>
                <a:headEnd/>
                <a:tailEnd/>
              </a:ln>
            </p:spPr>
            <p:txBody>
              <a:bodyPr/>
              <a:lstStyle/>
              <a:p>
                <a:endParaRPr lang="en-US"/>
              </a:p>
            </p:txBody>
          </p:sp>
          <p:sp>
            <p:nvSpPr>
              <p:cNvPr id="16439" name="Line 145"/>
              <p:cNvSpPr>
                <a:spLocks noChangeShapeType="1"/>
              </p:cNvSpPr>
              <p:nvPr/>
            </p:nvSpPr>
            <p:spPr bwMode="auto">
              <a:xfrm>
                <a:off x="2872" y="1281"/>
                <a:ext cx="0" cy="2701"/>
              </a:xfrm>
              <a:prstGeom prst="line">
                <a:avLst/>
              </a:prstGeom>
              <a:noFill/>
              <a:ln w="9525">
                <a:solidFill>
                  <a:schemeClr val="bg2"/>
                </a:solidFill>
                <a:round/>
                <a:headEnd/>
                <a:tailEnd/>
              </a:ln>
            </p:spPr>
            <p:txBody>
              <a:bodyPr/>
              <a:lstStyle/>
              <a:p>
                <a:endParaRPr lang="en-US"/>
              </a:p>
            </p:txBody>
          </p:sp>
          <p:sp>
            <p:nvSpPr>
              <p:cNvPr id="16440" name="Line 146"/>
              <p:cNvSpPr>
                <a:spLocks noChangeShapeType="1"/>
              </p:cNvSpPr>
              <p:nvPr/>
            </p:nvSpPr>
            <p:spPr bwMode="auto">
              <a:xfrm>
                <a:off x="3202" y="1281"/>
                <a:ext cx="0" cy="2701"/>
              </a:xfrm>
              <a:prstGeom prst="line">
                <a:avLst/>
              </a:prstGeom>
              <a:noFill/>
              <a:ln w="9525">
                <a:solidFill>
                  <a:schemeClr val="bg2"/>
                </a:solidFill>
                <a:round/>
                <a:headEnd/>
                <a:tailEnd/>
              </a:ln>
            </p:spPr>
            <p:txBody>
              <a:bodyPr/>
              <a:lstStyle/>
              <a:p>
                <a:endParaRPr lang="en-US"/>
              </a:p>
            </p:txBody>
          </p:sp>
          <p:sp>
            <p:nvSpPr>
              <p:cNvPr id="16441" name="Line 147"/>
              <p:cNvSpPr>
                <a:spLocks noChangeShapeType="1"/>
              </p:cNvSpPr>
              <p:nvPr/>
            </p:nvSpPr>
            <p:spPr bwMode="auto">
              <a:xfrm>
                <a:off x="3550" y="1281"/>
                <a:ext cx="0" cy="2701"/>
              </a:xfrm>
              <a:prstGeom prst="line">
                <a:avLst/>
              </a:prstGeom>
              <a:noFill/>
              <a:ln w="9525">
                <a:solidFill>
                  <a:schemeClr val="bg2"/>
                </a:solidFill>
                <a:round/>
                <a:headEnd/>
                <a:tailEnd/>
              </a:ln>
            </p:spPr>
            <p:txBody>
              <a:bodyPr/>
              <a:lstStyle/>
              <a:p>
                <a:endParaRPr lang="en-US"/>
              </a:p>
            </p:txBody>
          </p:sp>
          <p:sp>
            <p:nvSpPr>
              <p:cNvPr id="16442" name="Line 148"/>
              <p:cNvSpPr>
                <a:spLocks noChangeShapeType="1"/>
              </p:cNvSpPr>
              <p:nvPr/>
            </p:nvSpPr>
            <p:spPr bwMode="auto">
              <a:xfrm>
                <a:off x="3892" y="1281"/>
                <a:ext cx="0" cy="2701"/>
              </a:xfrm>
              <a:prstGeom prst="line">
                <a:avLst/>
              </a:prstGeom>
              <a:noFill/>
              <a:ln w="9525">
                <a:solidFill>
                  <a:schemeClr val="bg2"/>
                </a:solidFill>
                <a:round/>
                <a:headEnd/>
                <a:tailEnd/>
              </a:ln>
            </p:spPr>
            <p:txBody>
              <a:bodyPr/>
              <a:lstStyle/>
              <a:p>
                <a:endParaRPr lang="en-US"/>
              </a:p>
            </p:txBody>
          </p:sp>
          <p:sp>
            <p:nvSpPr>
              <p:cNvPr id="16443" name="Line 149"/>
              <p:cNvSpPr>
                <a:spLocks noChangeShapeType="1"/>
              </p:cNvSpPr>
              <p:nvPr/>
            </p:nvSpPr>
            <p:spPr bwMode="auto">
              <a:xfrm>
                <a:off x="4246" y="1281"/>
                <a:ext cx="0" cy="2701"/>
              </a:xfrm>
              <a:prstGeom prst="line">
                <a:avLst/>
              </a:prstGeom>
              <a:noFill/>
              <a:ln w="9525">
                <a:solidFill>
                  <a:schemeClr val="bg2"/>
                </a:solidFill>
                <a:round/>
                <a:headEnd/>
                <a:tailEnd/>
              </a:ln>
            </p:spPr>
            <p:txBody>
              <a:bodyPr/>
              <a:lstStyle/>
              <a:p>
                <a:endParaRPr lang="en-US"/>
              </a:p>
            </p:txBody>
          </p:sp>
          <p:sp>
            <p:nvSpPr>
              <p:cNvPr id="16444" name="Line 150"/>
              <p:cNvSpPr>
                <a:spLocks noChangeShapeType="1"/>
              </p:cNvSpPr>
              <p:nvPr/>
            </p:nvSpPr>
            <p:spPr bwMode="auto">
              <a:xfrm>
                <a:off x="4600" y="1281"/>
                <a:ext cx="0" cy="2701"/>
              </a:xfrm>
              <a:prstGeom prst="line">
                <a:avLst/>
              </a:prstGeom>
              <a:noFill/>
              <a:ln w="9525">
                <a:solidFill>
                  <a:schemeClr val="bg2"/>
                </a:solidFill>
                <a:round/>
                <a:headEnd/>
                <a:tailEnd/>
              </a:ln>
            </p:spPr>
            <p:txBody>
              <a:bodyPr/>
              <a:lstStyle/>
              <a:p>
                <a:endParaRPr lang="en-US"/>
              </a:p>
            </p:txBody>
          </p:sp>
          <p:sp>
            <p:nvSpPr>
              <p:cNvPr id="16445" name="Line 151"/>
              <p:cNvSpPr>
                <a:spLocks noChangeShapeType="1"/>
              </p:cNvSpPr>
              <p:nvPr/>
            </p:nvSpPr>
            <p:spPr bwMode="auto">
              <a:xfrm>
                <a:off x="4942" y="1281"/>
                <a:ext cx="0" cy="2701"/>
              </a:xfrm>
              <a:prstGeom prst="line">
                <a:avLst/>
              </a:prstGeom>
              <a:noFill/>
              <a:ln w="9525">
                <a:solidFill>
                  <a:schemeClr val="bg2"/>
                </a:solidFill>
                <a:round/>
                <a:headEnd/>
                <a:tailEnd/>
              </a:ln>
            </p:spPr>
            <p:txBody>
              <a:bodyPr/>
              <a:lstStyle/>
              <a:p>
                <a:endParaRPr lang="en-US"/>
              </a:p>
            </p:txBody>
          </p:sp>
          <p:sp>
            <p:nvSpPr>
              <p:cNvPr id="16446" name="Line 152"/>
              <p:cNvSpPr>
                <a:spLocks noChangeShapeType="1"/>
              </p:cNvSpPr>
              <p:nvPr/>
            </p:nvSpPr>
            <p:spPr bwMode="auto">
              <a:xfrm>
                <a:off x="5290" y="1281"/>
                <a:ext cx="0" cy="2701"/>
              </a:xfrm>
              <a:prstGeom prst="line">
                <a:avLst/>
              </a:prstGeom>
              <a:noFill/>
              <a:ln w="9525">
                <a:solidFill>
                  <a:schemeClr val="bg2"/>
                </a:solidFill>
                <a:round/>
                <a:headEnd/>
                <a:tailEnd/>
              </a:ln>
            </p:spPr>
            <p:txBody>
              <a:bodyPr/>
              <a:lstStyle/>
              <a:p>
                <a:endParaRPr lang="en-US"/>
              </a:p>
            </p:txBody>
          </p:sp>
        </p:grpSp>
      </p:grpSp>
      <p:sp>
        <p:nvSpPr>
          <p:cNvPr id="16390" name="Text Box 15"/>
          <p:cNvSpPr txBox="1">
            <a:spLocks noChangeArrowheads="1"/>
          </p:cNvSpPr>
          <p:nvPr/>
        </p:nvSpPr>
        <p:spPr bwMode="auto">
          <a:xfrm>
            <a:off x="44450" y="6354763"/>
            <a:ext cx="3852863" cy="274637"/>
          </a:xfrm>
          <a:prstGeom prst="rect">
            <a:avLst/>
          </a:prstGeom>
          <a:noFill/>
          <a:ln w="9525">
            <a:noFill/>
            <a:miter lim="800000"/>
            <a:headEnd/>
            <a:tailEnd/>
          </a:ln>
        </p:spPr>
        <p:txBody>
          <a:bodyPr wrap="none">
            <a:spAutoFit/>
          </a:bodyPr>
          <a:lstStyle/>
          <a:p>
            <a:r>
              <a:rPr lang="en-US" sz="1200" i="1">
                <a:latin typeface="Times New Roman" pitchFamily="18" charset="0"/>
              </a:rPr>
              <a:t>Source</a:t>
            </a:r>
            <a:r>
              <a:rPr lang="en-US" sz="1200">
                <a:latin typeface="Times New Roman" pitchFamily="18" charset="0"/>
              </a:rPr>
              <a:t>: Congressional Budget Office, </a:t>
            </a:r>
            <a:r>
              <a:rPr lang="en-US" sz="1200" b="1">
                <a:latin typeface="Times New Roman" pitchFamily="18" charset="0"/>
                <a:hlinkClick r:id="rId3"/>
              </a:rPr>
              <a:t>http://www.cbo.gov</a:t>
            </a:r>
            <a:r>
              <a:rPr lang="en-US" sz="1200">
                <a:latin typeface="Times New Roman" pitchFamily="18" charset="0"/>
              </a:rPr>
              <a:t>.</a:t>
            </a:r>
          </a:p>
        </p:txBody>
      </p:sp>
      <p:sp>
        <p:nvSpPr>
          <p:cNvPr id="16391" name="Text Box 25"/>
          <p:cNvSpPr txBox="1">
            <a:spLocks noChangeArrowheads="1"/>
          </p:cNvSpPr>
          <p:nvPr/>
        </p:nvSpPr>
        <p:spPr bwMode="auto">
          <a:xfrm>
            <a:off x="1077913" y="1666875"/>
            <a:ext cx="709612" cy="4524375"/>
          </a:xfrm>
          <a:prstGeom prst="rect">
            <a:avLst/>
          </a:prstGeom>
          <a:noFill/>
          <a:ln w="9525">
            <a:noFill/>
            <a:miter lim="800000"/>
            <a:headEnd/>
            <a:tailEnd/>
          </a:ln>
        </p:spPr>
        <p:txBody>
          <a:bodyPr wrap="none">
            <a:spAutoFit/>
          </a:bodyPr>
          <a:lstStyle/>
          <a:p>
            <a:pPr algn="r">
              <a:lnSpc>
                <a:spcPct val="180000"/>
              </a:lnSpc>
            </a:pPr>
            <a:r>
              <a:rPr lang="en-US" sz="1600" b="1"/>
              <a:t>$200</a:t>
            </a:r>
          </a:p>
          <a:p>
            <a:pPr algn="r">
              <a:lnSpc>
                <a:spcPct val="180000"/>
              </a:lnSpc>
            </a:pPr>
            <a:r>
              <a:rPr lang="en-US" sz="1600" b="1"/>
              <a:t>0</a:t>
            </a:r>
          </a:p>
          <a:p>
            <a:pPr algn="r">
              <a:lnSpc>
                <a:spcPct val="180000"/>
              </a:lnSpc>
            </a:pPr>
            <a:r>
              <a:rPr lang="en-US" sz="1600" b="1"/>
              <a:t>-200</a:t>
            </a:r>
          </a:p>
          <a:p>
            <a:pPr algn="r">
              <a:lnSpc>
                <a:spcPct val="180000"/>
              </a:lnSpc>
            </a:pPr>
            <a:r>
              <a:rPr lang="en-US" sz="1600" b="1"/>
              <a:t>-400</a:t>
            </a:r>
          </a:p>
          <a:p>
            <a:pPr algn="r">
              <a:lnSpc>
                <a:spcPct val="180000"/>
              </a:lnSpc>
            </a:pPr>
            <a:r>
              <a:rPr lang="en-US" sz="1600" b="1"/>
              <a:t>-600</a:t>
            </a:r>
          </a:p>
          <a:p>
            <a:pPr algn="r">
              <a:lnSpc>
                <a:spcPct val="180000"/>
              </a:lnSpc>
            </a:pPr>
            <a:r>
              <a:rPr lang="en-US" sz="1600" b="1"/>
              <a:t>-800</a:t>
            </a:r>
          </a:p>
          <a:p>
            <a:pPr algn="r">
              <a:lnSpc>
                <a:spcPct val="180000"/>
              </a:lnSpc>
            </a:pPr>
            <a:r>
              <a:rPr lang="en-US" sz="1600" b="1"/>
              <a:t>-1000</a:t>
            </a:r>
          </a:p>
          <a:p>
            <a:pPr algn="r">
              <a:lnSpc>
                <a:spcPct val="180000"/>
              </a:lnSpc>
            </a:pPr>
            <a:r>
              <a:rPr lang="en-US" sz="1600" b="1"/>
              <a:t>-1200</a:t>
            </a:r>
          </a:p>
          <a:p>
            <a:pPr algn="r">
              <a:lnSpc>
                <a:spcPct val="180000"/>
              </a:lnSpc>
            </a:pPr>
            <a:r>
              <a:rPr lang="en-US" sz="1600" b="1"/>
              <a:t>-1400</a:t>
            </a:r>
          </a:p>
          <a:p>
            <a:pPr algn="r">
              <a:lnSpc>
                <a:spcPct val="180000"/>
              </a:lnSpc>
            </a:pPr>
            <a:r>
              <a:rPr lang="en-US" sz="1600" b="1"/>
              <a:t>-1600</a:t>
            </a:r>
          </a:p>
        </p:txBody>
      </p:sp>
      <p:sp>
        <p:nvSpPr>
          <p:cNvPr id="16392" name="Text Box 56"/>
          <p:cNvSpPr txBox="1">
            <a:spLocks noChangeArrowheads="1"/>
          </p:cNvSpPr>
          <p:nvPr/>
        </p:nvSpPr>
        <p:spPr bwMode="auto">
          <a:xfrm rot="-5400000">
            <a:off x="-827087" y="3811588"/>
            <a:ext cx="3746500" cy="336550"/>
          </a:xfrm>
          <a:prstGeom prst="rect">
            <a:avLst/>
          </a:prstGeom>
          <a:noFill/>
          <a:ln w="9525">
            <a:noFill/>
            <a:miter lim="800000"/>
            <a:headEnd/>
            <a:tailEnd/>
          </a:ln>
        </p:spPr>
        <p:txBody>
          <a:bodyPr wrap="none">
            <a:spAutoFit/>
          </a:bodyPr>
          <a:lstStyle/>
          <a:p>
            <a:r>
              <a:rPr lang="en-US" sz="1600" b="1"/>
              <a:t>Budget Deficit (-) or Surplus, Billions</a:t>
            </a:r>
          </a:p>
        </p:txBody>
      </p:sp>
      <p:grpSp>
        <p:nvGrpSpPr>
          <p:cNvPr id="16393" name="Group 155"/>
          <p:cNvGrpSpPr>
            <a:grpSpLocks/>
          </p:cNvGrpSpPr>
          <p:nvPr/>
        </p:nvGrpSpPr>
        <p:grpSpPr bwMode="auto">
          <a:xfrm>
            <a:off x="1792288" y="6092825"/>
            <a:ext cx="6040437" cy="307975"/>
            <a:chOff x="1667" y="3720"/>
            <a:chExt cx="3805" cy="194"/>
          </a:xfrm>
        </p:grpSpPr>
        <p:sp>
          <p:nvSpPr>
            <p:cNvPr id="16423" name="Text Box 57"/>
            <p:cNvSpPr txBox="1">
              <a:spLocks noChangeArrowheads="1"/>
            </p:cNvSpPr>
            <p:nvPr/>
          </p:nvSpPr>
          <p:spPr bwMode="auto">
            <a:xfrm>
              <a:off x="1667" y="3720"/>
              <a:ext cx="367" cy="194"/>
            </a:xfrm>
            <a:prstGeom prst="rect">
              <a:avLst/>
            </a:prstGeom>
            <a:noFill/>
            <a:ln w="9525">
              <a:noFill/>
              <a:miter lim="800000"/>
              <a:headEnd/>
              <a:tailEnd/>
            </a:ln>
          </p:spPr>
          <p:txBody>
            <a:bodyPr wrap="none">
              <a:spAutoFit/>
            </a:bodyPr>
            <a:lstStyle/>
            <a:p>
              <a:r>
                <a:rPr lang="en-US" sz="1400" b="1"/>
                <a:t>1994</a:t>
              </a:r>
            </a:p>
          </p:txBody>
        </p:sp>
        <p:sp>
          <p:nvSpPr>
            <p:cNvPr id="16424" name="Text Box 58"/>
            <p:cNvSpPr txBox="1">
              <a:spLocks noChangeArrowheads="1"/>
            </p:cNvSpPr>
            <p:nvPr/>
          </p:nvSpPr>
          <p:spPr bwMode="auto">
            <a:xfrm>
              <a:off x="2009" y="3720"/>
              <a:ext cx="367" cy="194"/>
            </a:xfrm>
            <a:prstGeom prst="rect">
              <a:avLst/>
            </a:prstGeom>
            <a:noFill/>
            <a:ln w="9525">
              <a:noFill/>
              <a:miter lim="800000"/>
              <a:headEnd/>
              <a:tailEnd/>
            </a:ln>
          </p:spPr>
          <p:txBody>
            <a:bodyPr wrap="none">
              <a:spAutoFit/>
            </a:bodyPr>
            <a:lstStyle/>
            <a:p>
              <a:r>
                <a:rPr lang="en-US" sz="1400" b="1"/>
                <a:t>1996</a:t>
              </a:r>
            </a:p>
          </p:txBody>
        </p:sp>
        <p:sp>
          <p:nvSpPr>
            <p:cNvPr id="16425" name="Text Box 59"/>
            <p:cNvSpPr txBox="1">
              <a:spLocks noChangeArrowheads="1"/>
            </p:cNvSpPr>
            <p:nvPr/>
          </p:nvSpPr>
          <p:spPr bwMode="auto">
            <a:xfrm>
              <a:off x="2345" y="3720"/>
              <a:ext cx="367" cy="194"/>
            </a:xfrm>
            <a:prstGeom prst="rect">
              <a:avLst/>
            </a:prstGeom>
            <a:noFill/>
            <a:ln w="9525">
              <a:noFill/>
              <a:miter lim="800000"/>
              <a:headEnd/>
              <a:tailEnd/>
            </a:ln>
          </p:spPr>
          <p:txBody>
            <a:bodyPr wrap="none">
              <a:spAutoFit/>
            </a:bodyPr>
            <a:lstStyle/>
            <a:p>
              <a:r>
                <a:rPr lang="en-US" sz="1400" b="1"/>
                <a:t>1998</a:t>
              </a:r>
            </a:p>
          </p:txBody>
        </p:sp>
        <p:sp>
          <p:nvSpPr>
            <p:cNvPr id="16426" name="Text Box 60"/>
            <p:cNvSpPr txBox="1">
              <a:spLocks noChangeArrowheads="1"/>
            </p:cNvSpPr>
            <p:nvPr/>
          </p:nvSpPr>
          <p:spPr bwMode="auto">
            <a:xfrm>
              <a:off x="2687" y="3720"/>
              <a:ext cx="367" cy="194"/>
            </a:xfrm>
            <a:prstGeom prst="rect">
              <a:avLst/>
            </a:prstGeom>
            <a:noFill/>
            <a:ln w="9525">
              <a:noFill/>
              <a:miter lim="800000"/>
              <a:headEnd/>
              <a:tailEnd/>
            </a:ln>
          </p:spPr>
          <p:txBody>
            <a:bodyPr wrap="none">
              <a:spAutoFit/>
            </a:bodyPr>
            <a:lstStyle/>
            <a:p>
              <a:r>
                <a:rPr lang="en-US" sz="1400" b="1"/>
                <a:t>2000</a:t>
              </a:r>
            </a:p>
          </p:txBody>
        </p:sp>
        <p:sp>
          <p:nvSpPr>
            <p:cNvPr id="16427" name="Text Box 61"/>
            <p:cNvSpPr txBox="1">
              <a:spLocks noChangeArrowheads="1"/>
            </p:cNvSpPr>
            <p:nvPr/>
          </p:nvSpPr>
          <p:spPr bwMode="auto">
            <a:xfrm>
              <a:off x="3017" y="3720"/>
              <a:ext cx="367" cy="194"/>
            </a:xfrm>
            <a:prstGeom prst="rect">
              <a:avLst/>
            </a:prstGeom>
            <a:noFill/>
            <a:ln w="9525">
              <a:noFill/>
              <a:miter lim="800000"/>
              <a:headEnd/>
              <a:tailEnd/>
            </a:ln>
          </p:spPr>
          <p:txBody>
            <a:bodyPr wrap="none">
              <a:spAutoFit/>
            </a:bodyPr>
            <a:lstStyle/>
            <a:p>
              <a:r>
                <a:rPr lang="en-US" sz="1400" b="1"/>
                <a:t>2002</a:t>
              </a:r>
            </a:p>
          </p:txBody>
        </p:sp>
        <p:sp>
          <p:nvSpPr>
            <p:cNvPr id="16428" name="Text Box 62"/>
            <p:cNvSpPr txBox="1">
              <a:spLocks noChangeArrowheads="1"/>
            </p:cNvSpPr>
            <p:nvPr/>
          </p:nvSpPr>
          <p:spPr bwMode="auto">
            <a:xfrm>
              <a:off x="3365" y="3720"/>
              <a:ext cx="367" cy="194"/>
            </a:xfrm>
            <a:prstGeom prst="rect">
              <a:avLst/>
            </a:prstGeom>
            <a:noFill/>
            <a:ln w="9525">
              <a:noFill/>
              <a:miter lim="800000"/>
              <a:headEnd/>
              <a:tailEnd/>
            </a:ln>
          </p:spPr>
          <p:txBody>
            <a:bodyPr wrap="none">
              <a:spAutoFit/>
            </a:bodyPr>
            <a:lstStyle/>
            <a:p>
              <a:r>
                <a:rPr lang="en-US" sz="1400" b="1"/>
                <a:t>2004</a:t>
              </a:r>
            </a:p>
          </p:txBody>
        </p:sp>
        <p:sp>
          <p:nvSpPr>
            <p:cNvPr id="16429" name="Text Box 63"/>
            <p:cNvSpPr txBox="1">
              <a:spLocks noChangeArrowheads="1"/>
            </p:cNvSpPr>
            <p:nvPr/>
          </p:nvSpPr>
          <p:spPr bwMode="auto">
            <a:xfrm>
              <a:off x="3707" y="3720"/>
              <a:ext cx="367" cy="194"/>
            </a:xfrm>
            <a:prstGeom prst="rect">
              <a:avLst/>
            </a:prstGeom>
            <a:noFill/>
            <a:ln w="9525">
              <a:noFill/>
              <a:miter lim="800000"/>
              <a:headEnd/>
              <a:tailEnd/>
            </a:ln>
          </p:spPr>
          <p:txBody>
            <a:bodyPr wrap="none">
              <a:spAutoFit/>
            </a:bodyPr>
            <a:lstStyle/>
            <a:p>
              <a:r>
                <a:rPr lang="en-US" sz="1400" b="1"/>
                <a:t>2006</a:t>
              </a:r>
            </a:p>
          </p:txBody>
        </p:sp>
        <p:sp>
          <p:nvSpPr>
            <p:cNvPr id="16430" name="Text Box 64"/>
            <p:cNvSpPr txBox="1">
              <a:spLocks noChangeArrowheads="1"/>
            </p:cNvSpPr>
            <p:nvPr/>
          </p:nvSpPr>
          <p:spPr bwMode="auto">
            <a:xfrm>
              <a:off x="4061" y="3720"/>
              <a:ext cx="367" cy="194"/>
            </a:xfrm>
            <a:prstGeom prst="rect">
              <a:avLst/>
            </a:prstGeom>
            <a:noFill/>
            <a:ln w="9525">
              <a:noFill/>
              <a:miter lim="800000"/>
              <a:headEnd/>
              <a:tailEnd/>
            </a:ln>
          </p:spPr>
          <p:txBody>
            <a:bodyPr wrap="none">
              <a:spAutoFit/>
            </a:bodyPr>
            <a:lstStyle/>
            <a:p>
              <a:r>
                <a:rPr lang="en-US" sz="1400" b="1"/>
                <a:t>2008</a:t>
              </a:r>
            </a:p>
          </p:txBody>
        </p:sp>
        <p:sp>
          <p:nvSpPr>
            <p:cNvPr id="16431" name="Text Box 65"/>
            <p:cNvSpPr txBox="1">
              <a:spLocks noChangeArrowheads="1"/>
            </p:cNvSpPr>
            <p:nvPr/>
          </p:nvSpPr>
          <p:spPr bwMode="auto">
            <a:xfrm>
              <a:off x="4415" y="3720"/>
              <a:ext cx="367" cy="194"/>
            </a:xfrm>
            <a:prstGeom prst="rect">
              <a:avLst/>
            </a:prstGeom>
            <a:noFill/>
            <a:ln w="9525">
              <a:noFill/>
              <a:miter lim="800000"/>
              <a:headEnd/>
              <a:tailEnd/>
            </a:ln>
          </p:spPr>
          <p:txBody>
            <a:bodyPr wrap="none">
              <a:spAutoFit/>
            </a:bodyPr>
            <a:lstStyle/>
            <a:p>
              <a:r>
                <a:rPr lang="en-US" sz="1400" b="1"/>
                <a:t>2010</a:t>
              </a:r>
            </a:p>
          </p:txBody>
        </p:sp>
        <p:sp>
          <p:nvSpPr>
            <p:cNvPr id="16432" name="Text Box 66"/>
            <p:cNvSpPr txBox="1">
              <a:spLocks noChangeArrowheads="1"/>
            </p:cNvSpPr>
            <p:nvPr/>
          </p:nvSpPr>
          <p:spPr bwMode="auto">
            <a:xfrm>
              <a:off x="4757" y="3720"/>
              <a:ext cx="367" cy="194"/>
            </a:xfrm>
            <a:prstGeom prst="rect">
              <a:avLst/>
            </a:prstGeom>
            <a:noFill/>
            <a:ln w="9525">
              <a:noFill/>
              <a:miter lim="800000"/>
              <a:headEnd/>
              <a:tailEnd/>
            </a:ln>
          </p:spPr>
          <p:txBody>
            <a:bodyPr wrap="none">
              <a:spAutoFit/>
            </a:bodyPr>
            <a:lstStyle/>
            <a:p>
              <a:r>
                <a:rPr lang="en-US" sz="1400" b="1"/>
                <a:t>2012</a:t>
              </a:r>
            </a:p>
          </p:txBody>
        </p:sp>
        <p:sp>
          <p:nvSpPr>
            <p:cNvPr id="16433" name="Text Box 67"/>
            <p:cNvSpPr txBox="1">
              <a:spLocks noChangeArrowheads="1"/>
            </p:cNvSpPr>
            <p:nvPr/>
          </p:nvSpPr>
          <p:spPr bwMode="auto">
            <a:xfrm>
              <a:off x="5105" y="3720"/>
              <a:ext cx="367" cy="194"/>
            </a:xfrm>
            <a:prstGeom prst="rect">
              <a:avLst/>
            </a:prstGeom>
            <a:noFill/>
            <a:ln w="9525">
              <a:noFill/>
              <a:miter lim="800000"/>
              <a:headEnd/>
              <a:tailEnd/>
            </a:ln>
          </p:spPr>
          <p:txBody>
            <a:bodyPr wrap="none">
              <a:spAutoFit/>
            </a:bodyPr>
            <a:lstStyle/>
            <a:p>
              <a:r>
                <a:rPr lang="en-US" sz="1400" b="1"/>
                <a:t>2014</a:t>
              </a:r>
            </a:p>
          </p:txBody>
        </p:sp>
      </p:grpSp>
      <p:sp>
        <p:nvSpPr>
          <p:cNvPr id="16394" name="Rectangle 114"/>
          <p:cNvSpPr>
            <a:spLocks noChangeArrowheads="1"/>
          </p:cNvSpPr>
          <p:nvPr/>
        </p:nvSpPr>
        <p:spPr bwMode="auto">
          <a:xfrm>
            <a:off x="1981200" y="2438400"/>
            <a:ext cx="153988" cy="4572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395" name="Rectangle 115"/>
          <p:cNvSpPr>
            <a:spLocks noChangeArrowheads="1"/>
          </p:cNvSpPr>
          <p:nvPr/>
        </p:nvSpPr>
        <p:spPr bwMode="auto">
          <a:xfrm>
            <a:off x="2286000" y="2438400"/>
            <a:ext cx="153988" cy="365125"/>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396" name="Rectangle 116"/>
          <p:cNvSpPr>
            <a:spLocks noChangeArrowheads="1"/>
          </p:cNvSpPr>
          <p:nvPr/>
        </p:nvSpPr>
        <p:spPr bwMode="auto">
          <a:xfrm>
            <a:off x="2589213" y="2438400"/>
            <a:ext cx="153987" cy="274638"/>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397" name="Rectangle 117"/>
          <p:cNvSpPr>
            <a:spLocks noChangeArrowheads="1"/>
          </p:cNvSpPr>
          <p:nvPr/>
        </p:nvSpPr>
        <p:spPr bwMode="auto">
          <a:xfrm>
            <a:off x="2817813" y="2438400"/>
            <a:ext cx="153987" cy="10795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398" name="Rectangle 118"/>
          <p:cNvSpPr>
            <a:spLocks noChangeArrowheads="1"/>
          </p:cNvSpPr>
          <p:nvPr/>
        </p:nvSpPr>
        <p:spPr bwMode="auto">
          <a:xfrm flipV="1">
            <a:off x="3122613" y="2209800"/>
            <a:ext cx="153987" cy="2286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399" name="Rectangle 119"/>
          <p:cNvSpPr>
            <a:spLocks noChangeArrowheads="1"/>
          </p:cNvSpPr>
          <p:nvPr/>
        </p:nvSpPr>
        <p:spPr bwMode="auto">
          <a:xfrm flipV="1">
            <a:off x="3427413" y="2163763"/>
            <a:ext cx="153987" cy="274637"/>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00" name="Rectangle 120"/>
          <p:cNvSpPr>
            <a:spLocks noChangeArrowheads="1"/>
          </p:cNvSpPr>
          <p:nvPr/>
        </p:nvSpPr>
        <p:spPr bwMode="auto">
          <a:xfrm flipV="1">
            <a:off x="3732213" y="1889125"/>
            <a:ext cx="153987" cy="549275"/>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01" name="Rectangle 129"/>
          <p:cNvSpPr>
            <a:spLocks noChangeArrowheads="1"/>
          </p:cNvSpPr>
          <p:nvPr/>
        </p:nvSpPr>
        <p:spPr bwMode="auto">
          <a:xfrm flipV="1">
            <a:off x="4038600" y="2163763"/>
            <a:ext cx="153988" cy="274637"/>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02" name="Rectangle 130"/>
          <p:cNvSpPr>
            <a:spLocks noChangeArrowheads="1"/>
          </p:cNvSpPr>
          <p:nvPr/>
        </p:nvSpPr>
        <p:spPr bwMode="auto">
          <a:xfrm>
            <a:off x="4267200" y="2438400"/>
            <a:ext cx="153988" cy="365125"/>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03" name="Rectangle 131"/>
          <p:cNvSpPr>
            <a:spLocks noChangeArrowheads="1"/>
          </p:cNvSpPr>
          <p:nvPr/>
        </p:nvSpPr>
        <p:spPr bwMode="auto">
          <a:xfrm>
            <a:off x="4494213" y="2438400"/>
            <a:ext cx="153987" cy="731838"/>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04" name="Rectangle 132"/>
          <p:cNvSpPr>
            <a:spLocks noChangeArrowheads="1"/>
          </p:cNvSpPr>
          <p:nvPr/>
        </p:nvSpPr>
        <p:spPr bwMode="auto">
          <a:xfrm>
            <a:off x="5791200" y="2438400"/>
            <a:ext cx="153988" cy="9144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05" name="Rectangle 133"/>
          <p:cNvSpPr>
            <a:spLocks noChangeArrowheads="1"/>
          </p:cNvSpPr>
          <p:nvPr/>
        </p:nvSpPr>
        <p:spPr bwMode="auto">
          <a:xfrm>
            <a:off x="4724400" y="2438400"/>
            <a:ext cx="153988" cy="822325"/>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06" name="Rectangle 134"/>
          <p:cNvSpPr>
            <a:spLocks noChangeArrowheads="1"/>
          </p:cNvSpPr>
          <p:nvPr/>
        </p:nvSpPr>
        <p:spPr bwMode="auto">
          <a:xfrm>
            <a:off x="4951413" y="2438400"/>
            <a:ext cx="153987" cy="639763"/>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07" name="Rectangle 135"/>
          <p:cNvSpPr>
            <a:spLocks noChangeArrowheads="1"/>
          </p:cNvSpPr>
          <p:nvPr/>
        </p:nvSpPr>
        <p:spPr bwMode="auto">
          <a:xfrm>
            <a:off x="5181600" y="2438400"/>
            <a:ext cx="153988" cy="549275"/>
          </a:xfrm>
          <a:prstGeom prst="rect">
            <a:avLst/>
          </a:prstGeom>
          <a:solidFill>
            <a:srgbClr val="009999"/>
          </a:solidFill>
          <a:ln w="9525" algn="ctr">
            <a:solidFill>
              <a:schemeClr val="tx1"/>
            </a:solidFill>
            <a:miter lim="800000"/>
            <a:headEnd/>
            <a:tailEnd/>
          </a:ln>
        </p:spPr>
        <p:txBody>
          <a:bodyPr wrap="none" anchor="ctr"/>
          <a:lstStyle/>
          <a:p>
            <a:endParaRPr lang="en-US"/>
          </a:p>
        </p:txBody>
      </p:sp>
      <p:sp>
        <p:nvSpPr>
          <p:cNvPr id="16408" name="Rectangle 136"/>
          <p:cNvSpPr>
            <a:spLocks noChangeArrowheads="1"/>
          </p:cNvSpPr>
          <p:nvPr/>
        </p:nvSpPr>
        <p:spPr bwMode="auto">
          <a:xfrm>
            <a:off x="5486400" y="2438400"/>
            <a:ext cx="153988" cy="365125"/>
          </a:xfrm>
          <a:prstGeom prst="rect">
            <a:avLst/>
          </a:prstGeom>
          <a:solidFill>
            <a:srgbClr val="009999"/>
          </a:solidFill>
          <a:ln w="9525" algn="ctr">
            <a:solidFill>
              <a:schemeClr val="tx1"/>
            </a:solidFill>
            <a:miter lim="800000"/>
            <a:headEnd/>
            <a:tailEnd/>
          </a:ln>
        </p:spPr>
        <p:txBody>
          <a:bodyPr wrap="none" anchor="ctr"/>
          <a:lstStyle/>
          <a:p>
            <a:endParaRPr lang="en-US"/>
          </a:p>
        </p:txBody>
      </p:sp>
      <p:sp>
        <p:nvSpPr>
          <p:cNvPr id="16409" name="Rectangle 137"/>
          <p:cNvSpPr>
            <a:spLocks noChangeArrowheads="1"/>
          </p:cNvSpPr>
          <p:nvPr/>
        </p:nvSpPr>
        <p:spPr bwMode="auto">
          <a:xfrm>
            <a:off x="6934200" y="2438400"/>
            <a:ext cx="153988" cy="1279525"/>
          </a:xfrm>
          <a:prstGeom prst="rect">
            <a:avLst/>
          </a:prstGeom>
          <a:solidFill>
            <a:srgbClr val="FFCC66"/>
          </a:solidFill>
          <a:ln w="9525" algn="ctr">
            <a:solidFill>
              <a:schemeClr val="tx1"/>
            </a:solidFill>
            <a:miter lim="800000"/>
            <a:headEnd/>
            <a:tailEnd/>
          </a:ln>
        </p:spPr>
        <p:txBody>
          <a:bodyPr wrap="none" anchor="ctr"/>
          <a:lstStyle/>
          <a:p>
            <a:endParaRPr lang="en-US"/>
          </a:p>
        </p:txBody>
      </p:sp>
      <p:sp>
        <p:nvSpPr>
          <p:cNvPr id="16410" name="Rectangle 138"/>
          <p:cNvSpPr>
            <a:spLocks noChangeArrowheads="1"/>
          </p:cNvSpPr>
          <p:nvPr/>
        </p:nvSpPr>
        <p:spPr bwMode="auto">
          <a:xfrm>
            <a:off x="6400800" y="2438400"/>
            <a:ext cx="153988" cy="2925763"/>
          </a:xfrm>
          <a:prstGeom prst="rect">
            <a:avLst/>
          </a:prstGeom>
          <a:solidFill>
            <a:srgbClr val="FFCC66"/>
          </a:solidFill>
          <a:ln w="9525" algn="ctr">
            <a:solidFill>
              <a:schemeClr val="tx1"/>
            </a:solidFill>
            <a:miter lim="800000"/>
            <a:headEnd/>
            <a:tailEnd/>
          </a:ln>
        </p:spPr>
        <p:txBody>
          <a:bodyPr wrap="none" anchor="ctr"/>
          <a:lstStyle/>
          <a:p>
            <a:endParaRPr lang="en-US"/>
          </a:p>
        </p:txBody>
      </p:sp>
      <p:sp>
        <p:nvSpPr>
          <p:cNvPr id="16411" name="Rectangle 139"/>
          <p:cNvSpPr>
            <a:spLocks noChangeArrowheads="1"/>
          </p:cNvSpPr>
          <p:nvPr/>
        </p:nvSpPr>
        <p:spPr bwMode="auto">
          <a:xfrm>
            <a:off x="6705600" y="2438400"/>
            <a:ext cx="153988" cy="2103438"/>
          </a:xfrm>
          <a:prstGeom prst="rect">
            <a:avLst/>
          </a:prstGeom>
          <a:solidFill>
            <a:srgbClr val="FFCC66"/>
          </a:solidFill>
          <a:ln w="9525" algn="ctr">
            <a:solidFill>
              <a:schemeClr val="tx1"/>
            </a:solidFill>
            <a:miter lim="800000"/>
            <a:headEnd/>
            <a:tailEnd/>
          </a:ln>
        </p:spPr>
        <p:txBody>
          <a:bodyPr wrap="none" anchor="ctr"/>
          <a:lstStyle/>
          <a:p>
            <a:endParaRPr lang="en-US"/>
          </a:p>
        </p:txBody>
      </p:sp>
      <p:grpSp>
        <p:nvGrpSpPr>
          <p:cNvPr id="16412" name="Group 161"/>
          <p:cNvGrpSpPr>
            <a:grpSpLocks/>
          </p:cNvGrpSpPr>
          <p:nvPr/>
        </p:nvGrpSpPr>
        <p:grpSpPr bwMode="auto">
          <a:xfrm>
            <a:off x="1752600" y="838200"/>
            <a:ext cx="2582863" cy="827088"/>
            <a:chOff x="1824" y="1070"/>
            <a:chExt cx="1627" cy="521"/>
          </a:xfrm>
        </p:grpSpPr>
        <p:sp>
          <p:nvSpPr>
            <p:cNvPr id="16418" name="Rectangle 156"/>
            <p:cNvSpPr>
              <a:spLocks noChangeArrowheads="1"/>
            </p:cNvSpPr>
            <p:nvPr/>
          </p:nvSpPr>
          <p:spPr bwMode="auto">
            <a:xfrm flipV="1">
              <a:off x="1872" y="1134"/>
              <a:ext cx="97" cy="104"/>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16419" name="Rectangle 157"/>
            <p:cNvSpPr>
              <a:spLocks noChangeArrowheads="1"/>
            </p:cNvSpPr>
            <p:nvPr/>
          </p:nvSpPr>
          <p:spPr bwMode="auto">
            <a:xfrm flipV="1">
              <a:off x="1872" y="1262"/>
              <a:ext cx="97" cy="104"/>
            </a:xfrm>
            <a:prstGeom prst="rect">
              <a:avLst/>
            </a:prstGeom>
            <a:solidFill>
              <a:srgbClr val="FFCC66"/>
            </a:solidFill>
            <a:ln w="9525" algn="ctr">
              <a:solidFill>
                <a:schemeClr val="tx1"/>
              </a:solidFill>
              <a:miter lim="800000"/>
              <a:headEnd/>
              <a:tailEnd/>
            </a:ln>
          </p:spPr>
          <p:txBody>
            <a:bodyPr wrap="none" anchor="ctr"/>
            <a:lstStyle/>
            <a:p>
              <a:endParaRPr lang="en-US"/>
            </a:p>
          </p:txBody>
        </p:sp>
        <p:sp>
          <p:nvSpPr>
            <p:cNvPr id="16420" name="Text Box 158"/>
            <p:cNvSpPr txBox="1">
              <a:spLocks noChangeArrowheads="1"/>
            </p:cNvSpPr>
            <p:nvPr/>
          </p:nvSpPr>
          <p:spPr bwMode="auto">
            <a:xfrm>
              <a:off x="1957" y="1070"/>
              <a:ext cx="636" cy="233"/>
            </a:xfrm>
            <a:prstGeom prst="rect">
              <a:avLst/>
            </a:prstGeom>
            <a:noFill/>
            <a:ln w="9525">
              <a:noFill/>
              <a:miter lim="800000"/>
              <a:headEnd/>
              <a:tailEnd/>
            </a:ln>
          </p:spPr>
          <p:txBody>
            <a:bodyPr wrap="none">
              <a:spAutoFit/>
            </a:bodyPr>
            <a:lstStyle/>
            <a:p>
              <a:r>
                <a:rPr lang="en-US" b="1" i="1"/>
                <a:t>  Actual</a:t>
              </a:r>
            </a:p>
          </p:txBody>
        </p:sp>
        <p:sp>
          <p:nvSpPr>
            <p:cNvPr id="16421" name="Text Box 159"/>
            <p:cNvSpPr txBox="1">
              <a:spLocks noChangeArrowheads="1"/>
            </p:cNvSpPr>
            <p:nvPr/>
          </p:nvSpPr>
          <p:spPr bwMode="auto">
            <a:xfrm>
              <a:off x="2016" y="1214"/>
              <a:ext cx="772" cy="231"/>
            </a:xfrm>
            <a:prstGeom prst="rect">
              <a:avLst/>
            </a:prstGeom>
            <a:noFill/>
            <a:ln w="9525">
              <a:noFill/>
              <a:miter lim="800000"/>
              <a:headEnd/>
              <a:tailEnd/>
            </a:ln>
          </p:spPr>
          <p:txBody>
            <a:bodyPr wrap="none">
              <a:spAutoFit/>
            </a:bodyPr>
            <a:lstStyle/>
            <a:p>
              <a:r>
                <a:rPr lang="en-US" b="1" i="1"/>
                <a:t>Projected</a:t>
              </a:r>
            </a:p>
          </p:txBody>
        </p:sp>
        <p:sp>
          <p:nvSpPr>
            <p:cNvPr id="16422" name="Text Box 160"/>
            <p:cNvSpPr txBox="1">
              <a:spLocks noChangeArrowheads="1"/>
            </p:cNvSpPr>
            <p:nvPr/>
          </p:nvSpPr>
          <p:spPr bwMode="auto">
            <a:xfrm>
              <a:off x="1824" y="1358"/>
              <a:ext cx="1627" cy="233"/>
            </a:xfrm>
            <a:prstGeom prst="rect">
              <a:avLst/>
            </a:prstGeom>
            <a:noFill/>
            <a:ln w="9525">
              <a:noFill/>
              <a:miter lim="800000"/>
              <a:headEnd/>
              <a:tailEnd/>
            </a:ln>
          </p:spPr>
          <p:txBody>
            <a:bodyPr wrap="none">
              <a:spAutoFit/>
            </a:bodyPr>
            <a:lstStyle/>
            <a:p>
              <a:r>
                <a:rPr lang="en-US" b="1" i="1"/>
                <a:t>     (as of March 2010)</a:t>
              </a:r>
            </a:p>
          </p:txBody>
        </p:sp>
      </p:grpSp>
      <p:sp>
        <p:nvSpPr>
          <p:cNvPr id="16413" name="Line 74"/>
          <p:cNvSpPr>
            <a:spLocks noChangeShapeType="1"/>
          </p:cNvSpPr>
          <p:nvPr/>
        </p:nvSpPr>
        <p:spPr bwMode="auto">
          <a:xfrm>
            <a:off x="1771650" y="5867400"/>
            <a:ext cx="5924550" cy="0"/>
          </a:xfrm>
          <a:prstGeom prst="line">
            <a:avLst/>
          </a:prstGeom>
          <a:noFill/>
          <a:ln w="19050">
            <a:solidFill>
              <a:schemeClr val="bg2"/>
            </a:solidFill>
            <a:round/>
            <a:headEnd/>
            <a:tailEnd/>
          </a:ln>
        </p:spPr>
        <p:txBody>
          <a:bodyPr/>
          <a:lstStyle/>
          <a:p>
            <a:endParaRPr lang="en-US"/>
          </a:p>
        </p:txBody>
      </p:sp>
      <p:sp>
        <p:nvSpPr>
          <p:cNvPr id="16414" name="Rectangle 137"/>
          <p:cNvSpPr>
            <a:spLocks noChangeArrowheads="1"/>
          </p:cNvSpPr>
          <p:nvPr/>
        </p:nvSpPr>
        <p:spPr bwMode="auto">
          <a:xfrm>
            <a:off x="6094413" y="2438400"/>
            <a:ext cx="153987" cy="3017838"/>
          </a:xfrm>
          <a:prstGeom prst="rect">
            <a:avLst/>
          </a:prstGeom>
          <a:solidFill>
            <a:srgbClr val="009999"/>
          </a:solidFill>
          <a:ln w="9525" algn="ctr">
            <a:solidFill>
              <a:schemeClr val="tx1"/>
            </a:solidFill>
            <a:miter lim="800000"/>
            <a:headEnd/>
            <a:tailEnd/>
          </a:ln>
        </p:spPr>
        <p:txBody>
          <a:bodyPr wrap="none" anchor="ctr"/>
          <a:lstStyle/>
          <a:p>
            <a:endParaRPr lang="en-US"/>
          </a:p>
        </p:txBody>
      </p:sp>
      <p:sp>
        <p:nvSpPr>
          <p:cNvPr id="16415" name="Rectangle 137"/>
          <p:cNvSpPr>
            <a:spLocks noChangeArrowheads="1"/>
          </p:cNvSpPr>
          <p:nvPr/>
        </p:nvSpPr>
        <p:spPr bwMode="auto">
          <a:xfrm>
            <a:off x="7161213" y="2438400"/>
            <a:ext cx="153987" cy="1143000"/>
          </a:xfrm>
          <a:prstGeom prst="rect">
            <a:avLst/>
          </a:prstGeom>
          <a:solidFill>
            <a:srgbClr val="FFCC66"/>
          </a:solidFill>
          <a:ln w="9525" algn="ctr">
            <a:solidFill>
              <a:schemeClr val="tx1"/>
            </a:solidFill>
            <a:miter lim="800000"/>
            <a:headEnd/>
            <a:tailEnd/>
          </a:ln>
        </p:spPr>
        <p:txBody>
          <a:bodyPr wrap="none" anchor="ctr"/>
          <a:lstStyle/>
          <a:p>
            <a:endParaRPr lang="en-US"/>
          </a:p>
        </p:txBody>
      </p:sp>
      <p:sp>
        <p:nvSpPr>
          <p:cNvPr id="16416" name="Rectangle 137"/>
          <p:cNvSpPr>
            <a:spLocks noChangeArrowheads="1"/>
          </p:cNvSpPr>
          <p:nvPr/>
        </p:nvSpPr>
        <p:spPr bwMode="auto">
          <a:xfrm>
            <a:off x="7391400" y="2438400"/>
            <a:ext cx="153988" cy="984250"/>
          </a:xfrm>
          <a:prstGeom prst="rect">
            <a:avLst/>
          </a:prstGeom>
          <a:solidFill>
            <a:srgbClr val="FFCC66"/>
          </a:solidFill>
          <a:ln w="9525" algn="ctr">
            <a:solidFill>
              <a:schemeClr val="tx1"/>
            </a:solidFill>
            <a:miter lim="800000"/>
            <a:headEnd/>
            <a:tailEnd/>
          </a:ln>
        </p:spPr>
        <p:txBody>
          <a:bodyPr wrap="none" anchor="ctr"/>
          <a:lstStyle/>
          <a:p>
            <a:endParaRPr lang="en-US"/>
          </a:p>
        </p:txBody>
      </p:sp>
      <p:sp>
        <p:nvSpPr>
          <p:cNvPr id="16417"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A7136282-8B2A-47FC-A5A9-526FBF86DBB4}" type="slidenum">
              <a:rPr lang="en-US" sz="1400">
                <a:solidFill>
                  <a:schemeClr val="bg1"/>
                </a:solidFill>
                <a:ea typeface="ＭＳ Ｐゴシック" pitchFamily="34" charset="-128"/>
                <a:cs typeface="Arial" charset="0"/>
              </a:rPr>
              <a:pPr/>
              <a:t>30</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94"/>
                                        </p:tgtEl>
                                        <p:attrNameLst>
                                          <p:attrName>style.visibility</p:attrName>
                                        </p:attrNameLst>
                                      </p:cBhvr>
                                      <p:to>
                                        <p:strVal val="visible"/>
                                      </p:to>
                                    </p:set>
                                    <p:anim calcmode="lin" valueType="num">
                                      <p:cBhvr>
                                        <p:cTn id="7" dur="500" fill="hold"/>
                                        <p:tgtEl>
                                          <p:spTgt spid="16394"/>
                                        </p:tgtEl>
                                        <p:attrNameLst>
                                          <p:attrName>ppt_w</p:attrName>
                                        </p:attrNameLst>
                                      </p:cBhvr>
                                      <p:tavLst>
                                        <p:tav tm="0">
                                          <p:val>
                                            <p:fltVal val="0"/>
                                          </p:val>
                                        </p:tav>
                                        <p:tav tm="100000">
                                          <p:val>
                                            <p:strVal val="#ppt_w"/>
                                          </p:val>
                                        </p:tav>
                                      </p:tavLst>
                                    </p:anim>
                                    <p:anim calcmode="lin" valueType="num">
                                      <p:cBhvr>
                                        <p:cTn id="8" dur="500" fill="hold"/>
                                        <p:tgtEl>
                                          <p:spTgt spid="1639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6395"/>
                                        </p:tgtEl>
                                        <p:attrNameLst>
                                          <p:attrName>style.visibility</p:attrName>
                                        </p:attrNameLst>
                                      </p:cBhvr>
                                      <p:to>
                                        <p:strVal val="visible"/>
                                      </p:to>
                                    </p:set>
                                    <p:anim calcmode="lin" valueType="num">
                                      <p:cBhvr>
                                        <p:cTn id="12" dur="500" fill="hold"/>
                                        <p:tgtEl>
                                          <p:spTgt spid="16395"/>
                                        </p:tgtEl>
                                        <p:attrNameLst>
                                          <p:attrName>ppt_w</p:attrName>
                                        </p:attrNameLst>
                                      </p:cBhvr>
                                      <p:tavLst>
                                        <p:tav tm="0">
                                          <p:val>
                                            <p:fltVal val="0"/>
                                          </p:val>
                                        </p:tav>
                                        <p:tav tm="100000">
                                          <p:val>
                                            <p:strVal val="#ppt_w"/>
                                          </p:val>
                                        </p:tav>
                                      </p:tavLst>
                                    </p:anim>
                                    <p:anim calcmode="lin" valueType="num">
                                      <p:cBhvr>
                                        <p:cTn id="13" dur="500" fill="hold"/>
                                        <p:tgtEl>
                                          <p:spTgt spid="1639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396"/>
                                        </p:tgtEl>
                                        <p:attrNameLst>
                                          <p:attrName>style.visibility</p:attrName>
                                        </p:attrNameLst>
                                      </p:cBhvr>
                                      <p:to>
                                        <p:strVal val="visible"/>
                                      </p:to>
                                    </p:set>
                                    <p:anim calcmode="lin" valueType="num">
                                      <p:cBhvr>
                                        <p:cTn id="17" dur="500" fill="hold"/>
                                        <p:tgtEl>
                                          <p:spTgt spid="16396"/>
                                        </p:tgtEl>
                                        <p:attrNameLst>
                                          <p:attrName>ppt_w</p:attrName>
                                        </p:attrNameLst>
                                      </p:cBhvr>
                                      <p:tavLst>
                                        <p:tav tm="0">
                                          <p:val>
                                            <p:fltVal val="0"/>
                                          </p:val>
                                        </p:tav>
                                        <p:tav tm="100000">
                                          <p:val>
                                            <p:strVal val="#ppt_w"/>
                                          </p:val>
                                        </p:tav>
                                      </p:tavLst>
                                    </p:anim>
                                    <p:anim calcmode="lin" valueType="num">
                                      <p:cBhvr>
                                        <p:cTn id="18" dur="500" fill="hold"/>
                                        <p:tgtEl>
                                          <p:spTgt spid="1639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6397"/>
                                        </p:tgtEl>
                                        <p:attrNameLst>
                                          <p:attrName>style.visibility</p:attrName>
                                        </p:attrNameLst>
                                      </p:cBhvr>
                                      <p:to>
                                        <p:strVal val="visible"/>
                                      </p:to>
                                    </p:set>
                                    <p:anim calcmode="lin" valueType="num">
                                      <p:cBhvr>
                                        <p:cTn id="22" dur="500" fill="hold"/>
                                        <p:tgtEl>
                                          <p:spTgt spid="16397"/>
                                        </p:tgtEl>
                                        <p:attrNameLst>
                                          <p:attrName>ppt_w</p:attrName>
                                        </p:attrNameLst>
                                      </p:cBhvr>
                                      <p:tavLst>
                                        <p:tav tm="0">
                                          <p:val>
                                            <p:fltVal val="0"/>
                                          </p:val>
                                        </p:tav>
                                        <p:tav tm="100000">
                                          <p:val>
                                            <p:strVal val="#ppt_w"/>
                                          </p:val>
                                        </p:tav>
                                      </p:tavLst>
                                    </p:anim>
                                    <p:anim calcmode="lin" valueType="num">
                                      <p:cBhvr>
                                        <p:cTn id="23" dur="500" fill="hold"/>
                                        <p:tgtEl>
                                          <p:spTgt spid="1639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6398"/>
                                        </p:tgtEl>
                                        <p:attrNameLst>
                                          <p:attrName>style.visibility</p:attrName>
                                        </p:attrNameLst>
                                      </p:cBhvr>
                                      <p:to>
                                        <p:strVal val="visible"/>
                                      </p:to>
                                    </p:set>
                                    <p:anim calcmode="lin" valueType="num">
                                      <p:cBhvr>
                                        <p:cTn id="27" dur="500" fill="hold"/>
                                        <p:tgtEl>
                                          <p:spTgt spid="16398"/>
                                        </p:tgtEl>
                                        <p:attrNameLst>
                                          <p:attrName>ppt_w</p:attrName>
                                        </p:attrNameLst>
                                      </p:cBhvr>
                                      <p:tavLst>
                                        <p:tav tm="0">
                                          <p:val>
                                            <p:fltVal val="0"/>
                                          </p:val>
                                        </p:tav>
                                        <p:tav tm="100000">
                                          <p:val>
                                            <p:strVal val="#ppt_w"/>
                                          </p:val>
                                        </p:tav>
                                      </p:tavLst>
                                    </p:anim>
                                    <p:anim calcmode="lin" valueType="num">
                                      <p:cBhvr>
                                        <p:cTn id="28" dur="500" fill="hold"/>
                                        <p:tgtEl>
                                          <p:spTgt spid="1639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6399"/>
                                        </p:tgtEl>
                                        <p:attrNameLst>
                                          <p:attrName>style.visibility</p:attrName>
                                        </p:attrNameLst>
                                      </p:cBhvr>
                                      <p:to>
                                        <p:strVal val="visible"/>
                                      </p:to>
                                    </p:set>
                                    <p:anim calcmode="lin" valueType="num">
                                      <p:cBhvr>
                                        <p:cTn id="32" dur="500" fill="hold"/>
                                        <p:tgtEl>
                                          <p:spTgt spid="16399"/>
                                        </p:tgtEl>
                                        <p:attrNameLst>
                                          <p:attrName>ppt_w</p:attrName>
                                        </p:attrNameLst>
                                      </p:cBhvr>
                                      <p:tavLst>
                                        <p:tav tm="0">
                                          <p:val>
                                            <p:fltVal val="0"/>
                                          </p:val>
                                        </p:tav>
                                        <p:tav tm="100000">
                                          <p:val>
                                            <p:strVal val="#ppt_w"/>
                                          </p:val>
                                        </p:tav>
                                      </p:tavLst>
                                    </p:anim>
                                    <p:anim calcmode="lin" valueType="num">
                                      <p:cBhvr>
                                        <p:cTn id="33" dur="500" fill="hold"/>
                                        <p:tgtEl>
                                          <p:spTgt spid="1639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6400"/>
                                        </p:tgtEl>
                                        <p:attrNameLst>
                                          <p:attrName>style.visibility</p:attrName>
                                        </p:attrNameLst>
                                      </p:cBhvr>
                                      <p:to>
                                        <p:strVal val="visible"/>
                                      </p:to>
                                    </p:set>
                                    <p:anim calcmode="lin" valueType="num">
                                      <p:cBhvr>
                                        <p:cTn id="37" dur="500" fill="hold"/>
                                        <p:tgtEl>
                                          <p:spTgt spid="16400"/>
                                        </p:tgtEl>
                                        <p:attrNameLst>
                                          <p:attrName>ppt_w</p:attrName>
                                        </p:attrNameLst>
                                      </p:cBhvr>
                                      <p:tavLst>
                                        <p:tav tm="0">
                                          <p:val>
                                            <p:fltVal val="0"/>
                                          </p:val>
                                        </p:tav>
                                        <p:tav tm="100000">
                                          <p:val>
                                            <p:strVal val="#ppt_w"/>
                                          </p:val>
                                        </p:tav>
                                      </p:tavLst>
                                    </p:anim>
                                    <p:anim calcmode="lin" valueType="num">
                                      <p:cBhvr>
                                        <p:cTn id="38" dur="500" fill="hold"/>
                                        <p:tgtEl>
                                          <p:spTgt spid="1640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6401"/>
                                        </p:tgtEl>
                                        <p:attrNameLst>
                                          <p:attrName>style.visibility</p:attrName>
                                        </p:attrNameLst>
                                      </p:cBhvr>
                                      <p:to>
                                        <p:strVal val="visible"/>
                                      </p:to>
                                    </p:set>
                                    <p:anim calcmode="lin" valueType="num">
                                      <p:cBhvr>
                                        <p:cTn id="42" dur="500" fill="hold"/>
                                        <p:tgtEl>
                                          <p:spTgt spid="16401"/>
                                        </p:tgtEl>
                                        <p:attrNameLst>
                                          <p:attrName>ppt_w</p:attrName>
                                        </p:attrNameLst>
                                      </p:cBhvr>
                                      <p:tavLst>
                                        <p:tav tm="0">
                                          <p:val>
                                            <p:fltVal val="0"/>
                                          </p:val>
                                        </p:tav>
                                        <p:tav tm="100000">
                                          <p:val>
                                            <p:strVal val="#ppt_w"/>
                                          </p:val>
                                        </p:tav>
                                      </p:tavLst>
                                    </p:anim>
                                    <p:anim calcmode="lin" valueType="num">
                                      <p:cBhvr>
                                        <p:cTn id="43" dur="500" fill="hold"/>
                                        <p:tgtEl>
                                          <p:spTgt spid="1640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16402"/>
                                        </p:tgtEl>
                                        <p:attrNameLst>
                                          <p:attrName>style.visibility</p:attrName>
                                        </p:attrNameLst>
                                      </p:cBhvr>
                                      <p:to>
                                        <p:strVal val="visible"/>
                                      </p:to>
                                    </p:set>
                                    <p:anim calcmode="lin" valueType="num">
                                      <p:cBhvr>
                                        <p:cTn id="47" dur="500" fill="hold"/>
                                        <p:tgtEl>
                                          <p:spTgt spid="16402"/>
                                        </p:tgtEl>
                                        <p:attrNameLst>
                                          <p:attrName>ppt_w</p:attrName>
                                        </p:attrNameLst>
                                      </p:cBhvr>
                                      <p:tavLst>
                                        <p:tav tm="0">
                                          <p:val>
                                            <p:fltVal val="0"/>
                                          </p:val>
                                        </p:tav>
                                        <p:tav tm="100000">
                                          <p:val>
                                            <p:strVal val="#ppt_w"/>
                                          </p:val>
                                        </p:tav>
                                      </p:tavLst>
                                    </p:anim>
                                    <p:anim calcmode="lin" valueType="num">
                                      <p:cBhvr>
                                        <p:cTn id="48" dur="500" fill="hold"/>
                                        <p:tgtEl>
                                          <p:spTgt spid="16402"/>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16403"/>
                                        </p:tgtEl>
                                        <p:attrNameLst>
                                          <p:attrName>style.visibility</p:attrName>
                                        </p:attrNameLst>
                                      </p:cBhvr>
                                      <p:to>
                                        <p:strVal val="visible"/>
                                      </p:to>
                                    </p:set>
                                    <p:anim calcmode="lin" valueType="num">
                                      <p:cBhvr>
                                        <p:cTn id="52" dur="500" fill="hold"/>
                                        <p:tgtEl>
                                          <p:spTgt spid="16403"/>
                                        </p:tgtEl>
                                        <p:attrNameLst>
                                          <p:attrName>ppt_w</p:attrName>
                                        </p:attrNameLst>
                                      </p:cBhvr>
                                      <p:tavLst>
                                        <p:tav tm="0">
                                          <p:val>
                                            <p:fltVal val="0"/>
                                          </p:val>
                                        </p:tav>
                                        <p:tav tm="100000">
                                          <p:val>
                                            <p:strVal val="#ppt_w"/>
                                          </p:val>
                                        </p:tav>
                                      </p:tavLst>
                                    </p:anim>
                                    <p:anim calcmode="lin" valueType="num">
                                      <p:cBhvr>
                                        <p:cTn id="53" dur="500" fill="hold"/>
                                        <p:tgtEl>
                                          <p:spTgt spid="16403"/>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16405"/>
                                        </p:tgtEl>
                                        <p:attrNameLst>
                                          <p:attrName>style.visibility</p:attrName>
                                        </p:attrNameLst>
                                      </p:cBhvr>
                                      <p:to>
                                        <p:strVal val="visible"/>
                                      </p:to>
                                    </p:set>
                                    <p:anim calcmode="lin" valueType="num">
                                      <p:cBhvr>
                                        <p:cTn id="57" dur="500" fill="hold"/>
                                        <p:tgtEl>
                                          <p:spTgt spid="16405"/>
                                        </p:tgtEl>
                                        <p:attrNameLst>
                                          <p:attrName>ppt_w</p:attrName>
                                        </p:attrNameLst>
                                      </p:cBhvr>
                                      <p:tavLst>
                                        <p:tav tm="0">
                                          <p:val>
                                            <p:fltVal val="0"/>
                                          </p:val>
                                        </p:tav>
                                        <p:tav tm="100000">
                                          <p:val>
                                            <p:strVal val="#ppt_w"/>
                                          </p:val>
                                        </p:tav>
                                      </p:tavLst>
                                    </p:anim>
                                    <p:anim calcmode="lin" valueType="num">
                                      <p:cBhvr>
                                        <p:cTn id="58" dur="500" fill="hold"/>
                                        <p:tgtEl>
                                          <p:spTgt spid="16405"/>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16406"/>
                                        </p:tgtEl>
                                        <p:attrNameLst>
                                          <p:attrName>style.visibility</p:attrName>
                                        </p:attrNameLst>
                                      </p:cBhvr>
                                      <p:to>
                                        <p:strVal val="visible"/>
                                      </p:to>
                                    </p:set>
                                    <p:anim calcmode="lin" valueType="num">
                                      <p:cBhvr>
                                        <p:cTn id="62" dur="500" fill="hold"/>
                                        <p:tgtEl>
                                          <p:spTgt spid="16406"/>
                                        </p:tgtEl>
                                        <p:attrNameLst>
                                          <p:attrName>ppt_w</p:attrName>
                                        </p:attrNameLst>
                                      </p:cBhvr>
                                      <p:tavLst>
                                        <p:tav tm="0">
                                          <p:val>
                                            <p:fltVal val="0"/>
                                          </p:val>
                                        </p:tav>
                                        <p:tav tm="100000">
                                          <p:val>
                                            <p:strVal val="#ppt_w"/>
                                          </p:val>
                                        </p:tav>
                                      </p:tavLst>
                                    </p:anim>
                                    <p:anim calcmode="lin" valueType="num">
                                      <p:cBhvr>
                                        <p:cTn id="63" dur="500" fill="hold"/>
                                        <p:tgtEl>
                                          <p:spTgt spid="16406"/>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16407"/>
                                        </p:tgtEl>
                                        <p:attrNameLst>
                                          <p:attrName>style.visibility</p:attrName>
                                        </p:attrNameLst>
                                      </p:cBhvr>
                                      <p:to>
                                        <p:strVal val="visible"/>
                                      </p:to>
                                    </p:set>
                                    <p:anim calcmode="lin" valueType="num">
                                      <p:cBhvr>
                                        <p:cTn id="67" dur="500" fill="hold"/>
                                        <p:tgtEl>
                                          <p:spTgt spid="16407"/>
                                        </p:tgtEl>
                                        <p:attrNameLst>
                                          <p:attrName>ppt_w</p:attrName>
                                        </p:attrNameLst>
                                      </p:cBhvr>
                                      <p:tavLst>
                                        <p:tav tm="0">
                                          <p:val>
                                            <p:fltVal val="0"/>
                                          </p:val>
                                        </p:tav>
                                        <p:tav tm="100000">
                                          <p:val>
                                            <p:strVal val="#ppt_w"/>
                                          </p:val>
                                        </p:tav>
                                      </p:tavLst>
                                    </p:anim>
                                    <p:anim calcmode="lin" valueType="num">
                                      <p:cBhvr>
                                        <p:cTn id="68" dur="500" fill="hold"/>
                                        <p:tgtEl>
                                          <p:spTgt spid="16407"/>
                                        </p:tgtEl>
                                        <p:attrNameLst>
                                          <p:attrName>ppt_h</p:attrName>
                                        </p:attrNameLst>
                                      </p:cBhvr>
                                      <p:tavLst>
                                        <p:tav tm="0">
                                          <p:val>
                                            <p:fltVal val="0"/>
                                          </p:val>
                                        </p:tav>
                                        <p:tav tm="100000">
                                          <p:val>
                                            <p:strVal val="#ppt_h"/>
                                          </p:val>
                                        </p:tav>
                                      </p:tavLst>
                                    </p:anim>
                                  </p:childTnLst>
                                </p:cTn>
                              </p:par>
                            </p:childTnLst>
                          </p:cTn>
                        </p:par>
                        <p:par>
                          <p:cTn id="69" fill="hold">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16408"/>
                                        </p:tgtEl>
                                        <p:attrNameLst>
                                          <p:attrName>style.visibility</p:attrName>
                                        </p:attrNameLst>
                                      </p:cBhvr>
                                      <p:to>
                                        <p:strVal val="visible"/>
                                      </p:to>
                                    </p:set>
                                    <p:anim calcmode="lin" valueType="num">
                                      <p:cBhvr>
                                        <p:cTn id="72" dur="500" fill="hold"/>
                                        <p:tgtEl>
                                          <p:spTgt spid="16408"/>
                                        </p:tgtEl>
                                        <p:attrNameLst>
                                          <p:attrName>ppt_w</p:attrName>
                                        </p:attrNameLst>
                                      </p:cBhvr>
                                      <p:tavLst>
                                        <p:tav tm="0">
                                          <p:val>
                                            <p:fltVal val="0"/>
                                          </p:val>
                                        </p:tav>
                                        <p:tav tm="100000">
                                          <p:val>
                                            <p:strVal val="#ppt_w"/>
                                          </p:val>
                                        </p:tav>
                                      </p:tavLst>
                                    </p:anim>
                                    <p:anim calcmode="lin" valueType="num">
                                      <p:cBhvr>
                                        <p:cTn id="73" dur="500" fill="hold"/>
                                        <p:tgtEl>
                                          <p:spTgt spid="16408"/>
                                        </p:tgtEl>
                                        <p:attrNameLst>
                                          <p:attrName>ppt_h</p:attrName>
                                        </p:attrNameLst>
                                      </p:cBhvr>
                                      <p:tavLst>
                                        <p:tav tm="0">
                                          <p:val>
                                            <p:fltVal val="0"/>
                                          </p:val>
                                        </p:tav>
                                        <p:tav tm="100000">
                                          <p:val>
                                            <p:strVal val="#ppt_h"/>
                                          </p:val>
                                        </p:tav>
                                      </p:tavLst>
                                    </p:anim>
                                  </p:childTnLst>
                                </p:cTn>
                              </p:par>
                            </p:childTnLst>
                          </p:cTn>
                        </p:par>
                        <p:par>
                          <p:cTn id="74" fill="hold">
                            <p:stCondLst>
                              <p:cond delay="7000"/>
                            </p:stCondLst>
                            <p:childTnLst>
                              <p:par>
                                <p:cTn id="75" presetID="23" presetClass="entr" presetSubtype="16" fill="hold" grpId="0" nodeType="afterEffect">
                                  <p:stCondLst>
                                    <p:cond delay="0"/>
                                  </p:stCondLst>
                                  <p:childTnLst>
                                    <p:set>
                                      <p:cBhvr>
                                        <p:cTn id="76" dur="1" fill="hold">
                                          <p:stCondLst>
                                            <p:cond delay="0"/>
                                          </p:stCondLst>
                                        </p:cTn>
                                        <p:tgtEl>
                                          <p:spTgt spid="16404"/>
                                        </p:tgtEl>
                                        <p:attrNameLst>
                                          <p:attrName>style.visibility</p:attrName>
                                        </p:attrNameLst>
                                      </p:cBhvr>
                                      <p:to>
                                        <p:strVal val="visible"/>
                                      </p:to>
                                    </p:set>
                                    <p:anim calcmode="lin" valueType="num">
                                      <p:cBhvr>
                                        <p:cTn id="77" dur="500" fill="hold"/>
                                        <p:tgtEl>
                                          <p:spTgt spid="16404"/>
                                        </p:tgtEl>
                                        <p:attrNameLst>
                                          <p:attrName>ppt_w</p:attrName>
                                        </p:attrNameLst>
                                      </p:cBhvr>
                                      <p:tavLst>
                                        <p:tav tm="0">
                                          <p:val>
                                            <p:fltVal val="0"/>
                                          </p:val>
                                        </p:tav>
                                        <p:tav tm="100000">
                                          <p:val>
                                            <p:strVal val="#ppt_w"/>
                                          </p:val>
                                        </p:tav>
                                      </p:tavLst>
                                    </p:anim>
                                    <p:anim calcmode="lin" valueType="num">
                                      <p:cBhvr>
                                        <p:cTn id="78" dur="500" fill="hold"/>
                                        <p:tgtEl>
                                          <p:spTgt spid="16404"/>
                                        </p:tgtEl>
                                        <p:attrNameLst>
                                          <p:attrName>ppt_h</p:attrName>
                                        </p:attrNameLst>
                                      </p:cBhvr>
                                      <p:tavLst>
                                        <p:tav tm="0">
                                          <p:val>
                                            <p:fltVal val="0"/>
                                          </p:val>
                                        </p:tav>
                                        <p:tav tm="100000">
                                          <p:val>
                                            <p:strVal val="#ppt_h"/>
                                          </p:val>
                                        </p:tav>
                                      </p:tavLst>
                                    </p:anim>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16414"/>
                                        </p:tgtEl>
                                        <p:attrNameLst>
                                          <p:attrName>style.visibility</p:attrName>
                                        </p:attrNameLst>
                                      </p:cBhvr>
                                      <p:to>
                                        <p:strVal val="visible"/>
                                      </p:to>
                                    </p:set>
                                    <p:anim calcmode="lin" valueType="num">
                                      <p:cBhvr>
                                        <p:cTn id="82" dur="500" fill="hold"/>
                                        <p:tgtEl>
                                          <p:spTgt spid="16414"/>
                                        </p:tgtEl>
                                        <p:attrNameLst>
                                          <p:attrName>ppt_w</p:attrName>
                                        </p:attrNameLst>
                                      </p:cBhvr>
                                      <p:tavLst>
                                        <p:tav tm="0">
                                          <p:val>
                                            <p:fltVal val="0"/>
                                          </p:val>
                                        </p:tav>
                                        <p:tav tm="100000">
                                          <p:val>
                                            <p:strVal val="#ppt_w"/>
                                          </p:val>
                                        </p:tav>
                                      </p:tavLst>
                                    </p:anim>
                                    <p:anim calcmode="lin" valueType="num">
                                      <p:cBhvr>
                                        <p:cTn id="83" dur="500" fill="hold"/>
                                        <p:tgtEl>
                                          <p:spTgt spid="16414"/>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16410"/>
                                        </p:tgtEl>
                                        <p:attrNameLst>
                                          <p:attrName>style.visibility</p:attrName>
                                        </p:attrNameLst>
                                      </p:cBhvr>
                                      <p:to>
                                        <p:strVal val="visible"/>
                                      </p:to>
                                    </p:set>
                                    <p:anim calcmode="lin" valueType="num">
                                      <p:cBhvr>
                                        <p:cTn id="87" dur="500" fill="hold"/>
                                        <p:tgtEl>
                                          <p:spTgt spid="16410"/>
                                        </p:tgtEl>
                                        <p:attrNameLst>
                                          <p:attrName>ppt_w</p:attrName>
                                        </p:attrNameLst>
                                      </p:cBhvr>
                                      <p:tavLst>
                                        <p:tav tm="0">
                                          <p:val>
                                            <p:fltVal val="0"/>
                                          </p:val>
                                        </p:tav>
                                        <p:tav tm="100000">
                                          <p:val>
                                            <p:strVal val="#ppt_w"/>
                                          </p:val>
                                        </p:tav>
                                      </p:tavLst>
                                    </p:anim>
                                    <p:anim calcmode="lin" valueType="num">
                                      <p:cBhvr>
                                        <p:cTn id="88" dur="500" fill="hold"/>
                                        <p:tgtEl>
                                          <p:spTgt spid="16410"/>
                                        </p:tgtEl>
                                        <p:attrNameLst>
                                          <p:attrName>ppt_h</p:attrName>
                                        </p:attrNameLst>
                                      </p:cBhvr>
                                      <p:tavLst>
                                        <p:tav tm="0">
                                          <p:val>
                                            <p:fltVal val="0"/>
                                          </p:val>
                                        </p:tav>
                                        <p:tav tm="100000">
                                          <p:val>
                                            <p:strVal val="#ppt_h"/>
                                          </p:val>
                                        </p:tav>
                                      </p:tavLst>
                                    </p:anim>
                                  </p:childTnLst>
                                </p:cTn>
                              </p:par>
                            </p:childTnLst>
                          </p:cTn>
                        </p:par>
                        <p:par>
                          <p:cTn id="89" fill="hold">
                            <p:stCondLst>
                              <p:cond delay="8500"/>
                            </p:stCondLst>
                            <p:childTnLst>
                              <p:par>
                                <p:cTn id="90" presetID="23" presetClass="entr" presetSubtype="16" fill="hold" grpId="0" nodeType="afterEffect">
                                  <p:stCondLst>
                                    <p:cond delay="0"/>
                                  </p:stCondLst>
                                  <p:childTnLst>
                                    <p:set>
                                      <p:cBhvr>
                                        <p:cTn id="91" dur="1" fill="hold">
                                          <p:stCondLst>
                                            <p:cond delay="0"/>
                                          </p:stCondLst>
                                        </p:cTn>
                                        <p:tgtEl>
                                          <p:spTgt spid="16411"/>
                                        </p:tgtEl>
                                        <p:attrNameLst>
                                          <p:attrName>style.visibility</p:attrName>
                                        </p:attrNameLst>
                                      </p:cBhvr>
                                      <p:to>
                                        <p:strVal val="visible"/>
                                      </p:to>
                                    </p:set>
                                    <p:anim calcmode="lin" valueType="num">
                                      <p:cBhvr>
                                        <p:cTn id="92" dur="500" fill="hold"/>
                                        <p:tgtEl>
                                          <p:spTgt spid="16411"/>
                                        </p:tgtEl>
                                        <p:attrNameLst>
                                          <p:attrName>ppt_w</p:attrName>
                                        </p:attrNameLst>
                                      </p:cBhvr>
                                      <p:tavLst>
                                        <p:tav tm="0">
                                          <p:val>
                                            <p:fltVal val="0"/>
                                          </p:val>
                                        </p:tav>
                                        <p:tav tm="100000">
                                          <p:val>
                                            <p:strVal val="#ppt_w"/>
                                          </p:val>
                                        </p:tav>
                                      </p:tavLst>
                                    </p:anim>
                                    <p:anim calcmode="lin" valueType="num">
                                      <p:cBhvr>
                                        <p:cTn id="93" dur="500" fill="hold"/>
                                        <p:tgtEl>
                                          <p:spTgt spid="16411"/>
                                        </p:tgtEl>
                                        <p:attrNameLst>
                                          <p:attrName>ppt_h</p:attrName>
                                        </p:attrNameLst>
                                      </p:cBhvr>
                                      <p:tavLst>
                                        <p:tav tm="0">
                                          <p:val>
                                            <p:fltVal val="0"/>
                                          </p:val>
                                        </p:tav>
                                        <p:tav tm="100000">
                                          <p:val>
                                            <p:strVal val="#ppt_h"/>
                                          </p:val>
                                        </p:tav>
                                      </p:tavLst>
                                    </p:anim>
                                  </p:childTnLst>
                                </p:cTn>
                              </p:par>
                            </p:childTnLst>
                          </p:cTn>
                        </p:par>
                        <p:par>
                          <p:cTn id="94" fill="hold">
                            <p:stCondLst>
                              <p:cond delay="9000"/>
                            </p:stCondLst>
                            <p:childTnLst>
                              <p:par>
                                <p:cTn id="95" presetID="23" presetClass="entr" presetSubtype="16" fill="hold" grpId="0" nodeType="afterEffect">
                                  <p:stCondLst>
                                    <p:cond delay="0"/>
                                  </p:stCondLst>
                                  <p:childTnLst>
                                    <p:set>
                                      <p:cBhvr>
                                        <p:cTn id="96" dur="1" fill="hold">
                                          <p:stCondLst>
                                            <p:cond delay="0"/>
                                          </p:stCondLst>
                                        </p:cTn>
                                        <p:tgtEl>
                                          <p:spTgt spid="16409"/>
                                        </p:tgtEl>
                                        <p:attrNameLst>
                                          <p:attrName>style.visibility</p:attrName>
                                        </p:attrNameLst>
                                      </p:cBhvr>
                                      <p:to>
                                        <p:strVal val="visible"/>
                                      </p:to>
                                    </p:set>
                                    <p:anim calcmode="lin" valueType="num">
                                      <p:cBhvr>
                                        <p:cTn id="97" dur="500" fill="hold"/>
                                        <p:tgtEl>
                                          <p:spTgt spid="16409"/>
                                        </p:tgtEl>
                                        <p:attrNameLst>
                                          <p:attrName>ppt_w</p:attrName>
                                        </p:attrNameLst>
                                      </p:cBhvr>
                                      <p:tavLst>
                                        <p:tav tm="0">
                                          <p:val>
                                            <p:fltVal val="0"/>
                                          </p:val>
                                        </p:tav>
                                        <p:tav tm="100000">
                                          <p:val>
                                            <p:strVal val="#ppt_w"/>
                                          </p:val>
                                        </p:tav>
                                      </p:tavLst>
                                    </p:anim>
                                    <p:anim calcmode="lin" valueType="num">
                                      <p:cBhvr>
                                        <p:cTn id="98" dur="500" fill="hold"/>
                                        <p:tgtEl>
                                          <p:spTgt spid="16409"/>
                                        </p:tgtEl>
                                        <p:attrNameLst>
                                          <p:attrName>ppt_h</p:attrName>
                                        </p:attrNameLst>
                                      </p:cBhvr>
                                      <p:tavLst>
                                        <p:tav tm="0">
                                          <p:val>
                                            <p:fltVal val="0"/>
                                          </p:val>
                                        </p:tav>
                                        <p:tav tm="100000">
                                          <p:val>
                                            <p:strVal val="#ppt_h"/>
                                          </p:val>
                                        </p:tav>
                                      </p:tavLst>
                                    </p:anim>
                                  </p:childTnLst>
                                </p:cTn>
                              </p:par>
                            </p:childTnLst>
                          </p:cTn>
                        </p:par>
                        <p:par>
                          <p:cTn id="99" fill="hold">
                            <p:stCondLst>
                              <p:cond delay="9500"/>
                            </p:stCondLst>
                            <p:childTnLst>
                              <p:par>
                                <p:cTn id="100" presetID="23" presetClass="entr" presetSubtype="16" fill="hold" grpId="0" nodeType="afterEffect">
                                  <p:stCondLst>
                                    <p:cond delay="0"/>
                                  </p:stCondLst>
                                  <p:childTnLst>
                                    <p:set>
                                      <p:cBhvr>
                                        <p:cTn id="101" dur="1" fill="hold">
                                          <p:stCondLst>
                                            <p:cond delay="0"/>
                                          </p:stCondLst>
                                        </p:cTn>
                                        <p:tgtEl>
                                          <p:spTgt spid="16415"/>
                                        </p:tgtEl>
                                        <p:attrNameLst>
                                          <p:attrName>style.visibility</p:attrName>
                                        </p:attrNameLst>
                                      </p:cBhvr>
                                      <p:to>
                                        <p:strVal val="visible"/>
                                      </p:to>
                                    </p:set>
                                    <p:anim calcmode="lin" valueType="num">
                                      <p:cBhvr>
                                        <p:cTn id="102" dur="500" fill="hold"/>
                                        <p:tgtEl>
                                          <p:spTgt spid="16415"/>
                                        </p:tgtEl>
                                        <p:attrNameLst>
                                          <p:attrName>ppt_w</p:attrName>
                                        </p:attrNameLst>
                                      </p:cBhvr>
                                      <p:tavLst>
                                        <p:tav tm="0">
                                          <p:val>
                                            <p:fltVal val="0"/>
                                          </p:val>
                                        </p:tav>
                                        <p:tav tm="100000">
                                          <p:val>
                                            <p:strVal val="#ppt_w"/>
                                          </p:val>
                                        </p:tav>
                                      </p:tavLst>
                                    </p:anim>
                                    <p:anim calcmode="lin" valueType="num">
                                      <p:cBhvr>
                                        <p:cTn id="103" dur="500" fill="hold"/>
                                        <p:tgtEl>
                                          <p:spTgt spid="16415"/>
                                        </p:tgtEl>
                                        <p:attrNameLst>
                                          <p:attrName>ppt_h</p:attrName>
                                        </p:attrNameLst>
                                      </p:cBhvr>
                                      <p:tavLst>
                                        <p:tav tm="0">
                                          <p:val>
                                            <p:fltVal val="0"/>
                                          </p:val>
                                        </p:tav>
                                        <p:tav tm="100000">
                                          <p:val>
                                            <p:strVal val="#ppt_h"/>
                                          </p:val>
                                        </p:tav>
                                      </p:tavLst>
                                    </p:anim>
                                  </p:childTnLst>
                                </p:cTn>
                              </p:par>
                            </p:childTnLst>
                          </p:cTn>
                        </p:par>
                        <p:par>
                          <p:cTn id="104" fill="hold">
                            <p:stCondLst>
                              <p:cond delay="10000"/>
                            </p:stCondLst>
                            <p:childTnLst>
                              <p:par>
                                <p:cTn id="105" presetID="23" presetClass="entr" presetSubtype="16" fill="hold" grpId="0" nodeType="afterEffect">
                                  <p:stCondLst>
                                    <p:cond delay="0"/>
                                  </p:stCondLst>
                                  <p:childTnLst>
                                    <p:set>
                                      <p:cBhvr>
                                        <p:cTn id="106" dur="1" fill="hold">
                                          <p:stCondLst>
                                            <p:cond delay="0"/>
                                          </p:stCondLst>
                                        </p:cTn>
                                        <p:tgtEl>
                                          <p:spTgt spid="16416"/>
                                        </p:tgtEl>
                                        <p:attrNameLst>
                                          <p:attrName>style.visibility</p:attrName>
                                        </p:attrNameLst>
                                      </p:cBhvr>
                                      <p:to>
                                        <p:strVal val="visible"/>
                                      </p:to>
                                    </p:set>
                                    <p:anim calcmode="lin" valueType="num">
                                      <p:cBhvr>
                                        <p:cTn id="107" dur="500" fill="hold"/>
                                        <p:tgtEl>
                                          <p:spTgt spid="16416"/>
                                        </p:tgtEl>
                                        <p:attrNameLst>
                                          <p:attrName>ppt_w</p:attrName>
                                        </p:attrNameLst>
                                      </p:cBhvr>
                                      <p:tavLst>
                                        <p:tav tm="0">
                                          <p:val>
                                            <p:fltVal val="0"/>
                                          </p:val>
                                        </p:tav>
                                        <p:tav tm="100000">
                                          <p:val>
                                            <p:strVal val="#ppt_w"/>
                                          </p:val>
                                        </p:tav>
                                      </p:tavLst>
                                    </p:anim>
                                    <p:anim calcmode="lin" valueType="num">
                                      <p:cBhvr>
                                        <p:cTn id="108" dur="500" fill="hold"/>
                                        <p:tgtEl>
                                          <p:spTgt spid="164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P spid="16395" grpId="0" animBg="1"/>
      <p:bldP spid="16396" grpId="0" animBg="1"/>
      <p:bldP spid="16397" grpId="0" animBg="1"/>
      <p:bldP spid="16398" grpId="0" animBg="1"/>
      <p:bldP spid="16399" grpId="0" animBg="1"/>
      <p:bldP spid="16400" grpId="0" animBg="1"/>
      <p:bldP spid="16401" grpId="0" animBg="1"/>
      <p:bldP spid="16402" grpId="0" animBg="1"/>
      <p:bldP spid="16403" grpId="0" animBg="1"/>
      <p:bldP spid="16404" grpId="0" animBg="1"/>
      <p:bldP spid="16405" grpId="0" animBg="1"/>
      <p:bldP spid="16406" grpId="0" animBg="1"/>
      <p:bldP spid="16407" grpId="0" animBg="1"/>
      <p:bldP spid="16408" grpId="0" animBg="1"/>
      <p:bldP spid="16409" grpId="0" animBg="1"/>
      <p:bldP spid="16410" grpId="0" animBg="1"/>
      <p:bldP spid="16411" grpId="0" animBg="1"/>
      <p:bldP spid="16414" grpId="0" animBg="1"/>
      <p:bldP spid="16415" grpId="0" animBg="1"/>
      <p:bldP spid="164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609600" y="685800"/>
          <a:ext cx="79248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strip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741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Global Perspective</a:t>
            </a:r>
          </a:p>
        </p:txBody>
      </p:sp>
      <p:sp>
        <p:nvSpPr>
          <p:cNvPr id="17412"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7413"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pic>
        <p:nvPicPr>
          <p:cNvPr id="17417" name="Picture 9"/>
          <p:cNvPicPr>
            <a:picLocks noChangeAspect="1" noChangeArrowheads="1"/>
          </p:cNvPicPr>
          <p:nvPr/>
        </p:nvPicPr>
        <p:blipFill>
          <a:blip r:embed="rId3" cstate="print"/>
          <a:srcRect/>
          <a:stretch>
            <a:fillRect/>
          </a:stretch>
        </p:blipFill>
        <p:spPr bwMode="auto">
          <a:xfrm>
            <a:off x="2081213" y="1358900"/>
            <a:ext cx="4979987" cy="4140200"/>
          </a:xfrm>
          <a:prstGeom prst="rect">
            <a:avLst/>
          </a:prstGeom>
          <a:noFill/>
          <a:ln w="9525">
            <a:noFill/>
            <a:miter lim="800000"/>
            <a:headEnd/>
            <a:tailEnd/>
          </a:ln>
          <a:effectLst/>
        </p:spPr>
      </p:pic>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3629DAEB-EAE9-4E8D-BA59-5C3E97141C12}" type="slidenum">
              <a:rPr lang="en-US" sz="1400">
                <a:solidFill>
                  <a:schemeClr val="bg1"/>
                </a:solidFill>
                <a:ea typeface="ＭＳ Ｐゴシック" pitchFamily="34" charset="-128"/>
                <a:cs typeface="Arial" charset="0"/>
              </a:rPr>
              <a:pPr/>
              <a:t>32</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843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Problems, Criticisms, &amp; Complications</a:t>
            </a:r>
          </a:p>
        </p:txBody>
      </p:sp>
      <p:sp>
        <p:nvSpPr>
          <p:cNvPr id="18436" name="Rectangle 3"/>
          <p:cNvSpPr>
            <a:spLocks noGrp="1" noChangeArrowheads="1"/>
          </p:cNvSpPr>
          <p:nvPr>
            <p:ph type="body" idx="1"/>
          </p:nvPr>
        </p:nvSpPr>
        <p:spPr>
          <a:xfrm>
            <a:off x="533400" y="990600"/>
            <a:ext cx="8229600" cy="5410200"/>
          </a:xfrm>
        </p:spPr>
        <p:txBody>
          <a:bodyPr/>
          <a:lstStyle/>
          <a:p>
            <a:pPr eaLnBrk="1" hangingPunct="1">
              <a:buClr>
                <a:srgbClr val="3399FF"/>
              </a:buClr>
              <a:buSzPct val="125000"/>
            </a:pPr>
            <a:r>
              <a:rPr lang="en-US" sz="3600" smtClean="0"/>
              <a:t>Problems of Timing</a:t>
            </a:r>
          </a:p>
          <a:p>
            <a:pPr lvl="1" eaLnBrk="1" hangingPunct="1">
              <a:buClr>
                <a:srgbClr val="3399FF"/>
              </a:buClr>
              <a:buSzPct val="125000"/>
              <a:buFont typeface="Arial" charset="0"/>
              <a:buChar char="•"/>
            </a:pPr>
            <a:r>
              <a:rPr lang="en-US" sz="3600" smtClean="0"/>
              <a:t>Recognition lag</a:t>
            </a:r>
          </a:p>
          <a:p>
            <a:pPr lvl="1" eaLnBrk="1" hangingPunct="1">
              <a:buClr>
                <a:srgbClr val="3399FF"/>
              </a:buClr>
              <a:buSzPct val="125000"/>
              <a:buFont typeface="Arial" charset="0"/>
              <a:buChar char="•"/>
            </a:pPr>
            <a:r>
              <a:rPr lang="en-US" sz="3600" smtClean="0"/>
              <a:t>Administrative lag</a:t>
            </a:r>
          </a:p>
          <a:p>
            <a:pPr lvl="1" eaLnBrk="1" hangingPunct="1">
              <a:buClr>
                <a:srgbClr val="3399FF"/>
              </a:buClr>
              <a:buSzPct val="125000"/>
              <a:buFont typeface="Arial" charset="0"/>
              <a:buChar char="•"/>
            </a:pPr>
            <a:r>
              <a:rPr lang="en-US" sz="3600" smtClean="0"/>
              <a:t>Operational lag</a:t>
            </a:r>
          </a:p>
          <a:p>
            <a:pPr eaLnBrk="1" hangingPunct="1">
              <a:buClr>
                <a:srgbClr val="3399FF"/>
              </a:buClr>
              <a:buSzPct val="125000"/>
            </a:pPr>
            <a:r>
              <a:rPr lang="en-US" sz="3600" smtClean="0"/>
              <a:t>Political business cycles</a:t>
            </a:r>
          </a:p>
          <a:p>
            <a:pPr eaLnBrk="1" hangingPunct="1">
              <a:buClr>
                <a:srgbClr val="3399FF"/>
              </a:buClr>
              <a:buSzPct val="125000"/>
            </a:pPr>
            <a:r>
              <a:rPr lang="en-US" sz="3600" smtClean="0"/>
              <a:t>Future policy reversals</a:t>
            </a:r>
          </a:p>
          <a:p>
            <a:pPr eaLnBrk="1" hangingPunct="1">
              <a:buClr>
                <a:srgbClr val="3399FF"/>
              </a:buClr>
              <a:buSzPct val="125000"/>
            </a:pPr>
            <a:r>
              <a:rPr lang="en-US" sz="3600" smtClean="0"/>
              <a:t>Off-setting state and local finance</a:t>
            </a:r>
          </a:p>
          <a:p>
            <a:pPr eaLnBrk="1" hangingPunct="1">
              <a:buClr>
                <a:srgbClr val="3399FF"/>
              </a:buClr>
              <a:buSzPct val="125000"/>
            </a:pPr>
            <a:r>
              <a:rPr lang="en-US" sz="3600" smtClean="0"/>
              <a:t>Crowding-out effect</a:t>
            </a:r>
            <a:endParaRPr lang="en-US" sz="4000" smtClean="0"/>
          </a:p>
        </p:txBody>
      </p:sp>
      <p:sp>
        <p:nvSpPr>
          <p:cNvPr id="18437"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8438"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A16A229D-221A-4010-9181-AFA44A96CE0C}" type="slidenum">
              <a:rPr lang="en-US" sz="1400">
                <a:solidFill>
                  <a:schemeClr val="bg1"/>
                </a:solidFill>
                <a:ea typeface="ＭＳ Ｐゴシック" pitchFamily="34" charset="-128"/>
                <a:cs typeface="Arial" charset="0"/>
              </a:rPr>
              <a:pPr/>
              <a:t>33</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1945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Current Thinking on Fiscal Policy</a:t>
            </a:r>
          </a:p>
        </p:txBody>
      </p:sp>
      <p:sp>
        <p:nvSpPr>
          <p:cNvPr id="19460" name="Rectangle 3"/>
          <p:cNvSpPr>
            <a:spLocks noGrp="1" noChangeArrowheads="1"/>
          </p:cNvSpPr>
          <p:nvPr>
            <p:ph type="body" idx="1"/>
          </p:nvPr>
        </p:nvSpPr>
        <p:spPr>
          <a:xfrm>
            <a:off x="457200" y="1066800"/>
            <a:ext cx="8229600" cy="5181600"/>
          </a:xfrm>
        </p:spPr>
        <p:txBody>
          <a:bodyPr/>
          <a:lstStyle/>
          <a:p>
            <a:pPr eaLnBrk="1" hangingPunct="1">
              <a:buClr>
                <a:srgbClr val="3399FF"/>
              </a:buClr>
              <a:buSzPct val="125000"/>
            </a:pPr>
            <a:r>
              <a:rPr lang="en-US" sz="3600" smtClean="0"/>
              <a:t>Let the Federal Reserve handle short-term fluctuations</a:t>
            </a:r>
          </a:p>
          <a:p>
            <a:pPr eaLnBrk="1" hangingPunct="1">
              <a:buClr>
                <a:srgbClr val="3399FF"/>
              </a:buClr>
              <a:buSzPct val="125000"/>
            </a:pPr>
            <a:r>
              <a:rPr lang="en-US" sz="3600" smtClean="0"/>
              <a:t>Fiscal policy should be evaluated in terms of long-term effects</a:t>
            </a:r>
          </a:p>
          <a:p>
            <a:pPr eaLnBrk="1" hangingPunct="1">
              <a:buClr>
                <a:srgbClr val="3399FF"/>
              </a:buClr>
              <a:buSzPct val="125000"/>
            </a:pPr>
            <a:r>
              <a:rPr lang="en-US" sz="3600" smtClean="0"/>
              <a:t>Use tax cuts to enhance work effort, investment, and innovation</a:t>
            </a:r>
          </a:p>
          <a:p>
            <a:pPr eaLnBrk="1" hangingPunct="1">
              <a:buClr>
                <a:srgbClr val="3399FF"/>
              </a:buClr>
              <a:buSzPct val="125000"/>
            </a:pPr>
            <a:r>
              <a:rPr lang="en-US" sz="3600" smtClean="0"/>
              <a:t>Use government spending on public capital projects</a:t>
            </a:r>
          </a:p>
        </p:txBody>
      </p:sp>
      <p:sp>
        <p:nvSpPr>
          <p:cNvPr id="1946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9462"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AC8C7F84-69C5-40ED-8650-83ABF8FA1616}" type="slidenum">
              <a:rPr lang="en-US" sz="1400">
                <a:solidFill>
                  <a:schemeClr val="bg1"/>
                </a:solidFill>
                <a:ea typeface="ＭＳ Ｐゴシック" pitchFamily="34" charset="-128"/>
                <a:cs typeface="Arial" charset="0"/>
              </a:rPr>
              <a:pPr/>
              <a:t>34</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048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The U.S. Public Debt</a:t>
            </a:r>
          </a:p>
        </p:txBody>
      </p:sp>
      <p:sp>
        <p:nvSpPr>
          <p:cNvPr id="20484" name="Rectangle 3"/>
          <p:cNvSpPr>
            <a:spLocks noGrp="1" noChangeArrowheads="1"/>
          </p:cNvSpPr>
          <p:nvPr>
            <p:ph type="body" idx="1"/>
          </p:nvPr>
        </p:nvSpPr>
        <p:spPr>
          <a:xfrm>
            <a:off x="457200" y="1066800"/>
            <a:ext cx="8229600" cy="5181600"/>
          </a:xfrm>
        </p:spPr>
        <p:txBody>
          <a:bodyPr/>
          <a:lstStyle/>
          <a:p>
            <a:pPr eaLnBrk="1" hangingPunct="1">
              <a:buClr>
                <a:srgbClr val="3399FF"/>
              </a:buClr>
              <a:buSzPct val="125000"/>
            </a:pPr>
            <a:r>
              <a:rPr lang="en-US" sz="3600" smtClean="0"/>
              <a:t>$11.9 trillion in 2009</a:t>
            </a:r>
          </a:p>
          <a:p>
            <a:pPr lvl="1" eaLnBrk="1" hangingPunct="1">
              <a:buClr>
                <a:srgbClr val="3399FF"/>
              </a:buClr>
              <a:buSzPct val="125000"/>
              <a:buFont typeface="Arial" charset="0"/>
              <a:buChar char="•"/>
            </a:pPr>
            <a:r>
              <a:rPr lang="en-US" sz="3600" smtClean="0"/>
              <a:t>The accumulation of years of federal deficits and surpluses</a:t>
            </a:r>
          </a:p>
          <a:p>
            <a:pPr eaLnBrk="1" hangingPunct="1">
              <a:buClr>
                <a:srgbClr val="3399FF"/>
              </a:buClr>
              <a:buSzPct val="125000"/>
            </a:pPr>
            <a:r>
              <a:rPr lang="en-US" sz="3600" smtClean="0"/>
              <a:t>Owed to the holders of U.S. securities</a:t>
            </a:r>
          </a:p>
          <a:p>
            <a:pPr lvl="1" eaLnBrk="1" hangingPunct="1">
              <a:buClr>
                <a:srgbClr val="3399FF"/>
              </a:buClr>
              <a:buSzPct val="125000"/>
              <a:buFont typeface="Arial" charset="0"/>
              <a:buChar char="•"/>
            </a:pPr>
            <a:r>
              <a:rPr lang="en-US" sz="3600" smtClean="0"/>
              <a:t>Treasury bills</a:t>
            </a:r>
          </a:p>
          <a:p>
            <a:pPr lvl="1" eaLnBrk="1" hangingPunct="1">
              <a:buClr>
                <a:srgbClr val="3399FF"/>
              </a:buClr>
              <a:buSzPct val="125000"/>
              <a:buFont typeface="Arial" charset="0"/>
              <a:buChar char="•"/>
            </a:pPr>
            <a:r>
              <a:rPr lang="en-US" sz="3600" smtClean="0"/>
              <a:t>Treasury notes</a:t>
            </a:r>
          </a:p>
          <a:p>
            <a:pPr lvl="1" eaLnBrk="1" hangingPunct="1">
              <a:buClr>
                <a:srgbClr val="3399FF"/>
              </a:buClr>
              <a:buSzPct val="125000"/>
              <a:buFont typeface="Arial" charset="0"/>
              <a:buChar char="•"/>
            </a:pPr>
            <a:r>
              <a:rPr lang="en-US" sz="3600" smtClean="0"/>
              <a:t>Treasury bonds</a:t>
            </a:r>
          </a:p>
          <a:p>
            <a:pPr lvl="1" eaLnBrk="1" hangingPunct="1">
              <a:buClr>
                <a:srgbClr val="3399FF"/>
              </a:buClr>
              <a:buSzPct val="125000"/>
              <a:buFont typeface="Arial" charset="0"/>
              <a:buChar char="•"/>
            </a:pPr>
            <a:r>
              <a:rPr lang="en-US" sz="3600" smtClean="0"/>
              <a:t>U.S. savings bonds</a:t>
            </a:r>
          </a:p>
          <a:p>
            <a:pPr lvl="1" eaLnBrk="1" hangingPunct="1">
              <a:buClr>
                <a:srgbClr val="3399FF"/>
              </a:buClr>
              <a:buSzPct val="125000"/>
            </a:pPr>
            <a:endParaRPr lang="en-US" sz="2400" smtClean="0"/>
          </a:p>
        </p:txBody>
      </p:sp>
      <p:sp>
        <p:nvSpPr>
          <p:cNvPr id="2048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0486"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2F28FA43-F820-4006-832B-D431B03BE0A2}" type="slidenum">
              <a:rPr lang="en-US" sz="1400">
                <a:solidFill>
                  <a:schemeClr val="bg1"/>
                </a:solidFill>
                <a:ea typeface="ＭＳ Ｐゴシック" pitchFamily="34" charset="-128"/>
                <a:cs typeface="Arial" charset="0"/>
              </a:rPr>
              <a:pPr/>
              <a:t>35</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The image “http://www.economagic.com/gif/g147097013903125016364167032543420.gif” cannot be displayed, because it contains erro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066800"/>
            <a:ext cx="8448675"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Box 3"/>
          <p:cNvSpPr txBox="1">
            <a:spLocks noChangeArrowheads="1"/>
          </p:cNvSpPr>
          <p:nvPr/>
        </p:nvSpPr>
        <p:spPr bwMode="auto">
          <a:xfrm>
            <a:off x="838200" y="457200"/>
            <a:ext cx="6096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For updated information, check the </a:t>
            </a:r>
            <a:r>
              <a:rPr lang="en-US">
                <a:latin typeface="Calibri" pitchFamily="34" charset="0"/>
                <a:hlinkClick r:id="rId3"/>
              </a:rPr>
              <a:t>National Debt Clock</a:t>
            </a:r>
            <a:endParaRPr lang="en-US">
              <a:latin typeface="Calibri" pitchFamily="34" charset="0"/>
            </a:endParaRPr>
          </a:p>
        </p:txBody>
      </p:sp>
    </p:spTree>
  </p:cSld>
  <p:clrMapOvr>
    <a:masterClrMapping/>
  </p:clrMapOvr>
  <p:transition spd="med">
    <p:strip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914400" y="304800"/>
            <a:ext cx="6019800" cy="51911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ahoma" pitchFamily="34" charset="0"/>
              </a:rPr>
              <a:t>Is a large national debt a bad thing?</a:t>
            </a:r>
          </a:p>
        </p:txBody>
      </p:sp>
      <p:pic>
        <p:nvPicPr>
          <p:cNvPr id="32771" name="Picture 3" descr="j019631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81800" y="609600"/>
            <a:ext cx="2055813"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Text Box 4"/>
          <p:cNvSpPr txBox="1">
            <a:spLocks noChangeArrowheads="1"/>
          </p:cNvSpPr>
          <p:nvPr/>
        </p:nvSpPr>
        <p:spPr bwMode="auto">
          <a:xfrm>
            <a:off x="609600" y="1676400"/>
            <a:ext cx="647700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Times New Roman" pitchFamily="18" charset="0"/>
              </a:rPr>
              <a:t>Arguments against a large national debt include:</a:t>
            </a:r>
          </a:p>
          <a:p>
            <a:pPr eaLnBrk="1" hangingPunct="1">
              <a:spcBef>
                <a:spcPct val="50000"/>
              </a:spcBef>
              <a:buFontTx/>
              <a:buChar char="•"/>
            </a:pPr>
            <a:r>
              <a:rPr lang="en-US" sz="2400">
                <a:latin typeface="Times New Roman" pitchFamily="18" charset="0"/>
              </a:rPr>
              <a:t>The “burden on future generations” argument.</a:t>
            </a:r>
          </a:p>
          <a:p>
            <a:pPr eaLnBrk="1" hangingPunct="1">
              <a:spcBef>
                <a:spcPct val="50000"/>
              </a:spcBef>
              <a:buFontTx/>
              <a:buChar char="•"/>
            </a:pPr>
            <a:r>
              <a:rPr lang="en-US" sz="2400">
                <a:latin typeface="Times New Roman" pitchFamily="18" charset="0"/>
              </a:rPr>
              <a:t>A large national debt means that a significant share of federal spending must be allocated for interest payments—leaving less for other priorities.</a:t>
            </a:r>
          </a:p>
          <a:p>
            <a:pPr eaLnBrk="1" hangingPunct="1">
              <a:spcBef>
                <a:spcPct val="50000"/>
              </a:spcBef>
              <a:buFontTx/>
              <a:buChar char="•"/>
            </a:pPr>
            <a:r>
              <a:rPr lang="en-US" sz="2400">
                <a:latin typeface="Times New Roman" pitchFamily="18" charset="0"/>
              </a:rPr>
              <a:t>A large national debt makes the U.S. too dependent on foreign financial inflows.</a:t>
            </a:r>
          </a:p>
          <a:p>
            <a:pPr eaLnBrk="1" hangingPunct="1">
              <a:spcBef>
                <a:spcPct val="50000"/>
              </a:spcBef>
              <a:buFontTx/>
              <a:buChar char="•"/>
            </a:pPr>
            <a:r>
              <a:rPr lang="en-US" sz="2400">
                <a:latin typeface="Times New Roman" pitchFamily="18" charset="0"/>
              </a:rPr>
              <a:t>Federal borrowing “crowds out” private sector borrowing units—i.e., firms and households.</a:t>
            </a: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additive="base">
                                        <p:cTn id="7" dur="500" fill="hold"/>
                                        <p:tgtEl>
                                          <p:spTgt spid="512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4">
                                            <p:txEl>
                                              <p:pRg st="2" end="2"/>
                                            </p:txEl>
                                          </p:spTgt>
                                        </p:tgtEl>
                                        <p:attrNameLst>
                                          <p:attrName>style.visibility</p:attrName>
                                        </p:attrNameLst>
                                      </p:cBhvr>
                                      <p:to>
                                        <p:strVal val="visible"/>
                                      </p:to>
                                    </p:set>
                                    <p:anim calcmode="lin" valueType="num">
                                      <p:cBhvr additive="base">
                                        <p:cTn id="19" dur="500" fill="hold"/>
                                        <p:tgtEl>
                                          <p:spTgt spid="5120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4">
                                            <p:txEl>
                                              <p:pRg st="3" end="3"/>
                                            </p:txEl>
                                          </p:spTgt>
                                        </p:tgtEl>
                                        <p:attrNameLst>
                                          <p:attrName>style.visibility</p:attrName>
                                        </p:attrNameLst>
                                      </p:cBhvr>
                                      <p:to>
                                        <p:strVal val="visible"/>
                                      </p:to>
                                    </p:set>
                                    <p:anim calcmode="lin" valueType="num">
                                      <p:cBhvr additive="base">
                                        <p:cTn id="25" dur="500" fill="hold"/>
                                        <p:tgtEl>
                                          <p:spTgt spid="5120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4">
                                            <p:txEl>
                                              <p:pRg st="4" end="4"/>
                                            </p:txEl>
                                          </p:spTgt>
                                        </p:tgtEl>
                                        <p:attrNameLst>
                                          <p:attrName>style.visibility</p:attrName>
                                        </p:attrNameLst>
                                      </p:cBhvr>
                                      <p:to>
                                        <p:strVal val="visible"/>
                                      </p:to>
                                    </p:set>
                                    <p:anim calcmode="lin" valueType="num">
                                      <p:cBhvr additive="base">
                                        <p:cTn id="31" dur="500" fill="hold"/>
                                        <p:tgtEl>
                                          <p:spTgt spid="5120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828800"/>
            <a:ext cx="4724400"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latin typeface="Tahoma" pitchFamily="34" charset="0"/>
              </a:rPr>
              <a:t>     </a:t>
            </a:r>
            <a:r>
              <a:rPr lang="en-US" sz="2800">
                <a:solidFill>
                  <a:schemeClr val="tx2"/>
                </a:solidFill>
                <a:latin typeface="Tahoma" pitchFamily="34" charset="0"/>
              </a:rPr>
              <a:t>“[W]e (the U.S.) owe $5.7 trillion in debt and if we don’t pay it off, our children and our grandchildren are going to have to.”</a:t>
            </a:r>
            <a:r>
              <a:rPr lang="en-US" sz="2800">
                <a:solidFill>
                  <a:schemeClr val="accent2"/>
                </a:solidFill>
                <a:latin typeface="Tahoma" pitchFamily="34" charset="0"/>
              </a:rPr>
              <a:t>  </a:t>
            </a:r>
          </a:p>
        </p:txBody>
      </p:sp>
      <p:sp>
        <p:nvSpPr>
          <p:cNvPr id="33795" name="Text Box 3"/>
          <p:cNvSpPr txBox="1">
            <a:spLocks noChangeArrowheads="1"/>
          </p:cNvSpPr>
          <p:nvPr/>
        </p:nvSpPr>
        <p:spPr bwMode="auto">
          <a:xfrm>
            <a:off x="2362200" y="4267200"/>
            <a:ext cx="48768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chemeClr val="tx2"/>
                </a:solidFill>
                <a:latin typeface="Tahoma" pitchFamily="34" charset="0"/>
              </a:rPr>
              <a:t>Congressman Marion Berry, in a speech to the Jonesboro Lions Club on April 16, 2001.</a:t>
            </a:r>
          </a:p>
        </p:txBody>
      </p:sp>
      <p:pic>
        <p:nvPicPr>
          <p:cNvPr id="33796" name="Picture 4" descr="j012836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304800"/>
            <a:ext cx="29718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914400"/>
          <a:ext cx="7924800" cy="5486399"/>
        </p:xfrm>
        <a:graphic>
          <a:graphicData uri="http://schemas.openxmlformats.org/drawingml/2006/chart">
            <c:chart xmlns:c="http://schemas.openxmlformats.org/drawingml/2006/chart" xmlns:r="http://schemas.openxmlformats.org/officeDocument/2006/relationships" r:id="rId2"/>
          </a:graphicData>
        </a:graphic>
      </p:graphicFrame>
      <p:sp>
        <p:nvSpPr>
          <p:cNvPr id="34819" name="TextBox 2"/>
          <p:cNvSpPr txBox="1">
            <a:spLocks noChangeArrowheads="1"/>
          </p:cNvSpPr>
          <p:nvPr/>
        </p:nvSpPr>
        <p:spPr bwMode="auto">
          <a:xfrm>
            <a:off x="1143000" y="304800"/>
            <a:ext cx="6858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Interest payments as a Percent of Federal Expenditures (Annual)</a:t>
            </a:r>
          </a:p>
        </p:txBody>
      </p:sp>
      <p:sp>
        <p:nvSpPr>
          <p:cNvPr id="34820" name="TextBox 3"/>
          <p:cNvSpPr txBox="1">
            <a:spLocks noChangeArrowheads="1"/>
          </p:cNvSpPr>
          <p:nvPr/>
        </p:nvSpPr>
        <p:spPr bwMode="auto">
          <a:xfrm>
            <a:off x="838200" y="6096000"/>
            <a:ext cx="2479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www.economagic.com</a:t>
            </a:r>
          </a:p>
        </p:txBody>
      </p:sp>
    </p:spTree>
  </p:cSld>
  <p:clrMapOvr>
    <a:masterClrMapping/>
  </p:clrMapOvr>
  <p:transition spd="med">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307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Fiscal Policy</a:t>
            </a:r>
          </a:p>
        </p:txBody>
      </p:sp>
      <p:sp>
        <p:nvSpPr>
          <p:cNvPr id="3076" name="Rectangle 3"/>
          <p:cNvSpPr>
            <a:spLocks noGrp="1" noChangeArrowheads="1"/>
          </p:cNvSpPr>
          <p:nvPr>
            <p:ph type="body" idx="1"/>
          </p:nvPr>
        </p:nvSpPr>
        <p:spPr>
          <a:xfrm>
            <a:off x="685800" y="1066800"/>
            <a:ext cx="8229600" cy="4525963"/>
          </a:xfrm>
        </p:spPr>
        <p:txBody>
          <a:bodyPr/>
          <a:lstStyle/>
          <a:p>
            <a:pPr eaLnBrk="1" hangingPunct="1">
              <a:buClr>
                <a:srgbClr val="3399FF"/>
              </a:buClr>
              <a:buSzPct val="125000"/>
            </a:pPr>
            <a:r>
              <a:rPr lang="en-US" sz="3600" smtClean="0"/>
              <a:t>Deliberate changes in:</a:t>
            </a:r>
          </a:p>
          <a:p>
            <a:pPr lvl="1" eaLnBrk="1" hangingPunct="1">
              <a:buClr>
                <a:srgbClr val="3399FF"/>
              </a:buClr>
              <a:buSzPct val="125000"/>
              <a:buFont typeface="Arial" charset="0"/>
              <a:buChar char="•"/>
            </a:pPr>
            <a:r>
              <a:rPr lang="en-US" sz="3600" smtClean="0"/>
              <a:t>Government spending</a:t>
            </a:r>
          </a:p>
          <a:p>
            <a:pPr lvl="1" eaLnBrk="1" hangingPunct="1">
              <a:buClr>
                <a:srgbClr val="3399FF"/>
              </a:buClr>
              <a:buSzPct val="125000"/>
              <a:buFont typeface="Arial" charset="0"/>
              <a:buChar char="•"/>
            </a:pPr>
            <a:r>
              <a:rPr lang="en-US" sz="3600" smtClean="0"/>
              <a:t>Taxes</a:t>
            </a:r>
          </a:p>
          <a:p>
            <a:pPr eaLnBrk="1" hangingPunct="1">
              <a:buClr>
                <a:srgbClr val="3399FF"/>
              </a:buClr>
              <a:buSzPct val="125000"/>
            </a:pPr>
            <a:r>
              <a:rPr lang="en-US" sz="3600" smtClean="0"/>
              <a:t>Designed to:</a:t>
            </a:r>
          </a:p>
          <a:p>
            <a:pPr lvl="1" eaLnBrk="1" hangingPunct="1">
              <a:buClr>
                <a:srgbClr val="3399FF"/>
              </a:buClr>
              <a:buSzPct val="125000"/>
              <a:buFont typeface="Arial" charset="0"/>
              <a:buChar char="•"/>
            </a:pPr>
            <a:r>
              <a:rPr lang="en-US" sz="3600" smtClean="0"/>
              <a:t>Achieve full-employment</a:t>
            </a:r>
          </a:p>
          <a:p>
            <a:pPr lvl="1" eaLnBrk="1" hangingPunct="1">
              <a:buClr>
                <a:srgbClr val="3399FF"/>
              </a:buClr>
              <a:buSzPct val="125000"/>
              <a:buFont typeface="Arial" charset="0"/>
              <a:buChar char="•"/>
            </a:pPr>
            <a:r>
              <a:rPr lang="en-US" sz="3600" smtClean="0"/>
              <a:t>Control inflation</a:t>
            </a:r>
          </a:p>
          <a:p>
            <a:pPr lvl="1" eaLnBrk="1" hangingPunct="1">
              <a:buClr>
                <a:srgbClr val="3399FF"/>
              </a:buClr>
              <a:buSzPct val="125000"/>
              <a:buFont typeface="Arial" charset="0"/>
              <a:buChar char="•"/>
            </a:pPr>
            <a:r>
              <a:rPr lang="en-US" sz="3600" smtClean="0"/>
              <a:t>Encourage economic growth</a:t>
            </a:r>
          </a:p>
        </p:txBody>
      </p:sp>
      <p:sp>
        <p:nvSpPr>
          <p:cNvPr id="3077"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3078"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LO1</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25D19109-B5BF-44C4-8578-5E25FDC1EFE6}" type="slidenum">
              <a:rPr lang="en-US" sz="1400">
                <a:solidFill>
                  <a:schemeClr val="bg1"/>
                </a:solidFill>
                <a:ea typeface="ＭＳ Ｐゴシック" pitchFamily="34" charset="-128"/>
                <a:cs typeface="Arial" charset="0"/>
              </a:rPr>
              <a:pPr/>
              <a:t>4</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85800" y="2209800"/>
            <a:ext cx="784860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latin typeface="Book Antiqua" pitchFamily="18" charset="0"/>
              </a:rPr>
              <a:t>   </a:t>
            </a:r>
            <a:r>
              <a:rPr lang="en-US" sz="2800">
                <a:latin typeface="Book Antiqua" pitchFamily="18" charset="0"/>
              </a:rPr>
              <a:t>As long as the debt grows by the same percentage as nominal GDP, the ratios of debt to GDP will remain constant. In this case, the government can continue to pay interest on its rising debt without increasing the average tax rate in the economy.</a:t>
            </a:r>
          </a:p>
        </p:txBody>
      </p:sp>
      <p:sp>
        <p:nvSpPr>
          <p:cNvPr id="35843" name="WordArt 3"/>
          <p:cNvSpPr>
            <a:spLocks noChangeArrowheads="1" noChangeShapeType="1" noTextEdit="1"/>
          </p:cNvSpPr>
          <p:nvPr/>
        </p:nvSpPr>
        <p:spPr bwMode="auto">
          <a:xfrm>
            <a:off x="1676400" y="762000"/>
            <a:ext cx="5181600" cy="428625"/>
          </a:xfrm>
          <a:prstGeom prst="rect">
            <a:avLst/>
          </a:prstGeom>
          <a:extLst>
            <a:ext uri="{909E8E84-426E-40DD-AFC4-6F175D3DCCD1}">
              <a14:hiddenFill xmlns:a14="http://schemas.microsoft.com/office/drawing/2010/main" xmlns="">
                <a:solidFill>
                  <a:srgbClr val="FFFFFF"/>
                </a:solidFill>
              </a14:hiddenFill>
            </a:ext>
          </a:extLst>
        </p:spPr>
        <p:txBody>
          <a:bodyPr wrap="none" fromWordArt="1">
            <a:prstTxWarp prst="textPlain">
              <a:avLst>
                <a:gd name="adj" fmla="val 50000"/>
              </a:avLst>
            </a:prstTxWarp>
          </a:bodyPr>
          <a:lstStyle/>
          <a:p>
            <a:pPr algn="ctr"/>
            <a:r>
              <a:rPr lang="en-US" sz="2400" b="1" kern="10" dirty="0">
                <a:ln w="18000">
                  <a:solidFill>
                    <a:srgbClr val="D73A36"/>
                  </a:solidFill>
                  <a:miter lim="800000"/>
                  <a:headEnd/>
                  <a:tailEnd/>
                </a:ln>
                <a:noFill/>
                <a:effectLst>
                  <a:outerShdw dist="23000" dir="7020039" algn="tl" rotWithShape="0">
                    <a:srgbClr val="000000">
                      <a:alpha val="50000"/>
                    </a:srgbClr>
                  </a:outerShdw>
                </a:effectLst>
                <a:latin typeface="Arial Black"/>
              </a:rPr>
              <a:t>Hall &amp; </a:t>
            </a:r>
            <a:r>
              <a:rPr lang="en-US" sz="2400" b="1" kern="10" dirty="0" err="1">
                <a:ln w="18000">
                  <a:solidFill>
                    <a:srgbClr val="D73A36"/>
                  </a:solidFill>
                  <a:miter lim="800000"/>
                  <a:headEnd/>
                  <a:tailEnd/>
                </a:ln>
                <a:noFill/>
                <a:effectLst>
                  <a:outerShdw dist="23000" dir="7020039" algn="tl" rotWithShape="0">
                    <a:srgbClr val="000000">
                      <a:alpha val="50000"/>
                    </a:srgbClr>
                  </a:outerShdw>
                </a:effectLst>
                <a:latin typeface="Arial Black"/>
              </a:rPr>
              <a:t>Liberman</a:t>
            </a:r>
            <a:r>
              <a:rPr lang="en-US" sz="2400" b="1" kern="10" dirty="0">
                <a:ln w="18000">
                  <a:solidFill>
                    <a:srgbClr val="D73A36"/>
                  </a:solidFill>
                  <a:miter lim="800000"/>
                  <a:headEnd/>
                  <a:tailEnd/>
                </a:ln>
                <a:noFill/>
                <a:effectLst>
                  <a:outerShdw dist="23000" dir="7020039" algn="tl" rotWithShape="0">
                    <a:srgbClr val="000000">
                      <a:alpha val="50000"/>
                    </a:srgbClr>
                  </a:outerShdw>
                </a:effectLst>
                <a:latin typeface="Arial Black"/>
              </a:rPr>
              <a:t> Rule-of-Thumb</a:t>
            </a:r>
          </a:p>
        </p:txBody>
      </p:sp>
    </p:spTree>
  </p:cSld>
  <p:clrMapOvr>
    <a:masterClrMapping/>
  </p:clrMapOvr>
  <p:transition spd="med">
    <p:strip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3292475"/>
          <a:ext cx="6096000" cy="274638"/>
        </p:xfrm>
        <a:graphic>
          <a:graphicData uri="http://schemas.openxmlformats.org/drawingml/2006/table">
            <a:tbl>
              <a:tblPr/>
              <a:tblGrid>
                <a:gridCol w="6000750"/>
                <a:gridCol w="95250"/>
              </a:tblGrid>
              <a:tr h="274638">
                <a:tc>
                  <a:txBody>
                    <a:bodyPr/>
                    <a:lstStyle/>
                    <a:p>
                      <a:r>
                        <a:rPr lang="en-US" sz="1800"/>
                        <a:t>National Debt Graph (2007 Budget data)</a:t>
                      </a:r>
                    </a:p>
                  </a:txBody>
                  <a:tcPr marL="0" marR="0" marT="0" marB="0" anchor="ctr">
                    <a:lnL>
                      <a:noFill/>
                    </a:lnL>
                    <a:lnR>
                      <a:noFill/>
                    </a:lnR>
                    <a:lnT>
                      <a:noFill/>
                    </a:lnT>
                    <a:lnB>
                      <a:noFill/>
                    </a:lnB>
                  </a:tcPr>
                </a:tc>
                <a:tc>
                  <a:txBody>
                    <a:bodyPr/>
                    <a:lstStyle/>
                    <a:p>
                      <a:r>
                        <a:rPr lang="en-US" sz="1800"/>
                        <a:t> </a:t>
                      </a:r>
                    </a:p>
                  </a:txBody>
                  <a:tcPr marL="0" marR="0" marT="0" marB="0" anchor="ctr">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1524000" y="3116263"/>
          <a:ext cx="6096000" cy="625476"/>
        </p:xfrm>
        <a:graphic>
          <a:graphicData uri="http://schemas.openxmlformats.org/drawingml/2006/table">
            <a:tbl>
              <a:tblPr/>
              <a:tblGrid>
                <a:gridCol w="6096000"/>
              </a:tblGrid>
              <a:tr h="312738">
                <a:tc>
                  <a:txBody>
                    <a:bodyPr/>
                    <a:lstStyle/>
                    <a:p>
                      <a:r>
                        <a:rPr lang="en-US" sz="1800" b="1" dirty="0"/>
                        <a:t>Click image below to enlarge.</a:t>
                      </a:r>
                      <a:endParaRPr lang="en-US" sz="1800" dirty="0"/>
                    </a:p>
                  </a:txBody>
                  <a:tcPr marL="19050" marR="19050" marT="19069" marB="19069" anchor="ctr">
                    <a:lnL>
                      <a:noFill/>
                    </a:lnL>
                    <a:lnR>
                      <a:noFill/>
                    </a:lnR>
                    <a:lnT>
                      <a:noFill/>
                    </a:lnT>
                    <a:lnB>
                      <a:noFill/>
                    </a:lnB>
                  </a:tcPr>
                </a:tc>
              </a:tr>
              <a:tr h="312738">
                <a:tc>
                  <a:txBody>
                    <a:bodyPr/>
                    <a:lstStyle/>
                    <a:p>
                      <a:pPr algn="ctr"/>
                      <a:endParaRPr lang="en-US" sz="1800" dirty="0"/>
                    </a:p>
                  </a:txBody>
                  <a:tcPr marL="19050" marR="19050" marT="19069" marB="19069" anchor="ctr">
                    <a:lnL>
                      <a:noFill/>
                    </a:lnL>
                    <a:lnR>
                      <a:noFill/>
                    </a:lnR>
                    <a:lnT>
                      <a:noFill/>
                    </a:lnT>
                    <a:lnB>
                      <a:noFill/>
                    </a:lnB>
                    <a:solidFill>
                      <a:srgbClr val="FFFFFF"/>
                    </a:solidFill>
                  </a:tcPr>
                </a:tc>
              </a:tr>
            </a:tbl>
          </a:graphicData>
        </a:graphic>
      </p:graphicFrame>
      <p:pic>
        <p:nvPicPr>
          <p:cNvPr id="36872" name="Picture 2" descr="http://zfacts.com/metaPage/lib/National-Debt-GDP.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5500" y="554038"/>
            <a:ext cx="7753350" cy="485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trip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upload.wikimedia.org/wikipedia/commons/b/b8/US_Federal_Debt_as_Percent_of_GDP_by_Preside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09600"/>
            <a:ext cx="8324850" cy="511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150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The U.S. Public Debt</a:t>
            </a:r>
          </a:p>
        </p:txBody>
      </p:sp>
      <p:sp>
        <p:nvSpPr>
          <p:cNvPr id="21508"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1509"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pic>
        <p:nvPicPr>
          <p:cNvPr id="21514" name="Picture 10"/>
          <p:cNvPicPr>
            <a:picLocks noChangeAspect="1" noChangeArrowheads="1"/>
          </p:cNvPicPr>
          <p:nvPr/>
        </p:nvPicPr>
        <p:blipFill>
          <a:blip r:embed="rId3" cstate="print"/>
          <a:srcRect/>
          <a:stretch>
            <a:fillRect/>
          </a:stretch>
        </p:blipFill>
        <p:spPr bwMode="auto">
          <a:xfrm>
            <a:off x="1744663" y="985838"/>
            <a:ext cx="5653087" cy="5186362"/>
          </a:xfrm>
          <a:prstGeom prst="rect">
            <a:avLst/>
          </a:prstGeom>
          <a:noFill/>
          <a:ln w="9525">
            <a:noFill/>
            <a:miter lim="800000"/>
            <a:headEnd/>
            <a:tailEnd/>
          </a:ln>
          <a:effectLst/>
        </p:spPr>
      </p:pic>
      <p:sp>
        <p:nvSpPr>
          <p:cNvPr id="21511" name="TextBox 39"/>
          <p:cNvSpPr txBox="1">
            <a:spLocks noChangeArrowheads="1"/>
          </p:cNvSpPr>
          <p:nvPr/>
        </p:nvSpPr>
        <p:spPr bwMode="auto">
          <a:xfrm>
            <a:off x="152400" y="1295400"/>
            <a:ext cx="1828800" cy="2289175"/>
          </a:xfrm>
          <a:prstGeom prst="rect">
            <a:avLst/>
          </a:prstGeom>
          <a:noFill/>
          <a:ln w="9525">
            <a:noFill/>
            <a:miter lim="800000"/>
            <a:headEnd/>
            <a:tailEnd/>
          </a:ln>
        </p:spPr>
        <p:txBody>
          <a:bodyPr>
            <a:spAutoFit/>
          </a:bodyPr>
          <a:lstStyle/>
          <a:p>
            <a:r>
              <a:rPr lang="en-US" b="1"/>
              <a:t>Debt held outside</a:t>
            </a:r>
          </a:p>
          <a:p>
            <a:r>
              <a:rPr lang="en-US" b="1"/>
              <a:t>the Federal </a:t>
            </a:r>
          </a:p>
          <a:p>
            <a:r>
              <a:rPr lang="en-US" b="1"/>
              <a:t>government and the</a:t>
            </a:r>
          </a:p>
          <a:p>
            <a:r>
              <a:rPr lang="en-US" b="1"/>
              <a:t>Federal Reserve:</a:t>
            </a:r>
          </a:p>
          <a:p>
            <a:r>
              <a:rPr lang="en-US" b="1"/>
              <a:t>57%</a:t>
            </a:r>
          </a:p>
        </p:txBody>
      </p:sp>
      <p:sp>
        <p:nvSpPr>
          <p:cNvPr id="21512" name="TextBox 40"/>
          <p:cNvSpPr txBox="1">
            <a:spLocks noChangeArrowheads="1"/>
          </p:cNvSpPr>
          <p:nvPr/>
        </p:nvSpPr>
        <p:spPr bwMode="auto">
          <a:xfrm>
            <a:off x="7253288" y="1295400"/>
            <a:ext cx="1890712" cy="2014538"/>
          </a:xfrm>
          <a:prstGeom prst="rect">
            <a:avLst/>
          </a:prstGeom>
          <a:noFill/>
          <a:ln w="9525">
            <a:noFill/>
            <a:miter lim="800000"/>
            <a:headEnd/>
            <a:tailEnd/>
          </a:ln>
        </p:spPr>
        <p:txBody>
          <a:bodyPr>
            <a:spAutoFit/>
          </a:bodyPr>
          <a:lstStyle/>
          <a:p>
            <a:r>
              <a:rPr lang="en-US" b="1"/>
              <a:t>Debt held by</a:t>
            </a:r>
          </a:p>
          <a:p>
            <a:r>
              <a:rPr lang="en-US" b="1"/>
              <a:t>the Federal </a:t>
            </a:r>
          </a:p>
          <a:p>
            <a:r>
              <a:rPr lang="en-US" b="1"/>
              <a:t>government and the </a:t>
            </a:r>
          </a:p>
          <a:p>
            <a:r>
              <a:rPr lang="en-US" b="1"/>
              <a:t>Federal Reserve:</a:t>
            </a:r>
          </a:p>
          <a:p>
            <a:r>
              <a:rPr lang="en-US" b="1"/>
              <a:t>43%</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B9E3CE8E-089A-4403-85AD-9F3C009061D8}" type="slidenum">
              <a:rPr lang="en-US" sz="1400">
                <a:solidFill>
                  <a:schemeClr val="bg1"/>
                </a:solidFill>
                <a:ea typeface="ＭＳ Ｐゴシック" pitchFamily="34" charset="-128"/>
                <a:cs typeface="Arial" charset="0"/>
              </a:rPr>
              <a:pPr/>
              <a:t>43</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457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The U.S. Public Debt</a:t>
            </a:r>
          </a:p>
        </p:txBody>
      </p:sp>
      <p:sp>
        <p:nvSpPr>
          <p:cNvPr id="24580" name="Rectangle 3"/>
          <p:cNvSpPr>
            <a:spLocks noGrp="1" noChangeArrowheads="1"/>
          </p:cNvSpPr>
          <p:nvPr>
            <p:ph type="body" idx="1"/>
          </p:nvPr>
        </p:nvSpPr>
        <p:spPr>
          <a:xfrm>
            <a:off x="457200" y="1066800"/>
            <a:ext cx="8229600" cy="5257800"/>
          </a:xfrm>
        </p:spPr>
        <p:txBody>
          <a:bodyPr/>
          <a:lstStyle/>
          <a:p>
            <a:pPr eaLnBrk="1" hangingPunct="1">
              <a:buClr>
                <a:srgbClr val="3399FF"/>
              </a:buClr>
              <a:buSzPct val="125000"/>
            </a:pPr>
            <a:r>
              <a:rPr lang="en-US" sz="3600" smtClean="0"/>
              <a:t>Interest charges on debt</a:t>
            </a:r>
          </a:p>
          <a:p>
            <a:pPr lvl="1" eaLnBrk="1" hangingPunct="1">
              <a:buClr>
                <a:srgbClr val="3399FF"/>
              </a:buClr>
              <a:buSzPct val="125000"/>
              <a:buFont typeface="Arial" charset="0"/>
              <a:buChar char="•"/>
            </a:pPr>
            <a:r>
              <a:rPr lang="en-US" sz="3600" smtClean="0"/>
              <a:t>Largest burden of the debt</a:t>
            </a:r>
          </a:p>
          <a:p>
            <a:pPr lvl="1" eaLnBrk="1" hangingPunct="1">
              <a:buClr>
                <a:srgbClr val="3399FF"/>
              </a:buClr>
              <a:buSzPct val="125000"/>
              <a:buFont typeface="Arial" charset="0"/>
              <a:buChar char="•"/>
            </a:pPr>
            <a:r>
              <a:rPr lang="en-US" sz="3600" smtClean="0"/>
              <a:t>1.3% of GDP in 2009</a:t>
            </a:r>
          </a:p>
          <a:p>
            <a:pPr eaLnBrk="1" hangingPunct="1">
              <a:buClr>
                <a:srgbClr val="3399FF"/>
              </a:buClr>
              <a:buSzPct val="125000"/>
            </a:pPr>
            <a:r>
              <a:rPr lang="en-US" sz="3600" smtClean="0"/>
              <a:t>False Concerns</a:t>
            </a:r>
          </a:p>
          <a:p>
            <a:pPr lvl="1" eaLnBrk="1" hangingPunct="1">
              <a:buClr>
                <a:srgbClr val="3399FF"/>
              </a:buClr>
              <a:buSzPct val="125000"/>
              <a:buFont typeface="Arial" charset="0"/>
              <a:buChar char="•"/>
            </a:pPr>
            <a:r>
              <a:rPr lang="en-US" sz="3600" smtClean="0"/>
              <a:t>Bankruptcy</a:t>
            </a:r>
          </a:p>
          <a:p>
            <a:pPr lvl="2" eaLnBrk="1" hangingPunct="1">
              <a:buClr>
                <a:srgbClr val="3399FF"/>
              </a:buClr>
              <a:buSzPct val="125000"/>
            </a:pPr>
            <a:r>
              <a:rPr lang="en-US" sz="3600" smtClean="0"/>
              <a:t>Refinancing</a:t>
            </a:r>
          </a:p>
          <a:p>
            <a:pPr lvl="2" eaLnBrk="1" hangingPunct="1">
              <a:buClr>
                <a:srgbClr val="3399FF"/>
              </a:buClr>
              <a:buSzPct val="125000"/>
            </a:pPr>
            <a:r>
              <a:rPr lang="en-US" sz="3600" smtClean="0"/>
              <a:t>Taxation</a:t>
            </a:r>
          </a:p>
          <a:p>
            <a:pPr lvl="1" eaLnBrk="1" hangingPunct="1">
              <a:buClr>
                <a:srgbClr val="3399FF"/>
              </a:buClr>
              <a:buSzPct val="125000"/>
              <a:buFont typeface="Arial" charset="0"/>
              <a:buChar char="•"/>
            </a:pPr>
            <a:r>
              <a:rPr lang="en-US" sz="3600" smtClean="0"/>
              <a:t>Burdening future generations</a:t>
            </a:r>
          </a:p>
        </p:txBody>
      </p:sp>
      <p:sp>
        <p:nvSpPr>
          <p:cNvPr id="2458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4582"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F70F8B3D-0FA7-4B8D-84C1-5BC19EBF45E4}" type="slidenum">
              <a:rPr lang="en-US" sz="1400">
                <a:solidFill>
                  <a:schemeClr val="bg1"/>
                </a:solidFill>
                <a:ea typeface="ＭＳ Ｐゴシック" pitchFamily="34" charset="-128"/>
                <a:cs typeface="Arial" charset="0"/>
              </a:rPr>
              <a:pPr/>
              <a:t>44</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560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Substantive Issues</a:t>
            </a:r>
          </a:p>
        </p:txBody>
      </p:sp>
      <p:sp>
        <p:nvSpPr>
          <p:cNvPr id="25604" name="Rectangle 3"/>
          <p:cNvSpPr>
            <a:spLocks noGrp="1" noChangeArrowheads="1"/>
          </p:cNvSpPr>
          <p:nvPr>
            <p:ph type="body" idx="1"/>
          </p:nvPr>
        </p:nvSpPr>
        <p:spPr>
          <a:xfrm>
            <a:off x="457200" y="1143000"/>
            <a:ext cx="8229600" cy="4525963"/>
          </a:xfrm>
        </p:spPr>
        <p:txBody>
          <a:bodyPr/>
          <a:lstStyle/>
          <a:p>
            <a:pPr eaLnBrk="1" hangingPunct="1">
              <a:buClr>
                <a:srgbClr val="3399FF"/>
              </a:buClr>
              <a:buSzPct val="125000"/>
            </a:pPr>
            <a:r>
              <a:rPr lang="en-US" sz="3600" smtClean="0"/>
              <a:t>Income distribution</a:t>
            </a:r>
          </a:p>
          <a:p>
            <a:pPr eaLnBrk="1" hangingPunct="1">
              <a:buClr>
                <a:srgbClr val="3399FF"/>
              </a:buClr>
              <a:buSzPct val="125000"/>
            </a:pPr>
            <a:r>
              <a:rPr lang="en-US" sz="3600" smtClean="0"/>
              <a:t>Incentives</a:t>
            </a:r>
          </a:p>
          <a:p>
            <a:pPr eaLnBrk="1" hangingPunct="1">
              <a:buClr>
                <a:srgbClr val="3399FF"/>
              </a:buClr>
              <a:buSzPct val="125000"/>
            </a:pPr>
            <a:r>
              <a:rPr lang="en-US" sz="3600" smtClean="0"/>
              <a:t>Foreign-owned public debt</a:t>
            </a:r>
          </a:p>
          <a:p>
            <a:pPr eaLnBrk="1" hangingPunct="1">
              <a:buClr>
                <a:srgbClr val="3399FF"/>
              </a:buClr>
              <a:buSzPct val="125000"/>
            </a:pPr>
            <a:r>
              <a:rPr lang="en-US" sz="3600" smtClean="0"/>
              <a:t>Crowding-out effect revisited</a:t>
            </a:r>
          </a:p>
          <a:p>
            <a:pPr lvl="1" eaLnBrk="1" hangingPunct="1">
              <a:buClr>
                <a:srgbClr val="3399FF"/>
              </a:buClr>
              <a:buSzPct val="125000"/>
              <a:buFont typeface="Arial" charset="0"/>
              <a:buChar char="•"/>
            </a:pPr>
            <a:r>
              <a:rPr lang="en-US" sz="3600" smtClean="0"/>
              <a:t>Future generations</a:t>
            </a:r>
          </a:p>
          <a:p>
            <a:pPr lvl="1" eaLnBrk="1" hangingPunct="1">
              <a:buClr>
                <a:srgbClr val="3399FF"/>
              </a:buClr>
              <a:buSzPct val="125000"/>
              <a:buFont typeface="Arial" charset="0"/>
              <a:buChar char="•"/>
            </a:pPr>
            <a:r>
              <a:rPr lang="en-US" sz="3600" smtClean="0"/>
              <a:t>Public investment</a:t>
            </a:r>
          </a:p>
        </p:txBody>
      </p:sp>
      <p:sp>
        <p:nvSpPr>
          <p:cNvPr id="25605"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25606"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89D19FA8-C2A5-457C-9D12-DE64287CDBBF}" type="slidenum">
              <a:rPr lang="en-US" sz="1400">
                <a:solidFill>
                  <a:schemeClr val="bg1"/>
                </a:solidFill>
                <a:ea typeface="ＭＳ Ｐゴシック" pitchFamily="34" charset="-128"/>
                <a:cs typeface="Arial" charset="0"/>
              </a:rPr>
              <a:pPr/>
              <a:t>45</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662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Crowding-Out Effect</a:t>
            </a:r>
          </a:p>
        </p:txBody>
      </p:sp>
      <p:sp>
        <p:nvSpPr>
          <p:cNvPr id="26628"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grpSp>
        <p:nvGrpSpPr>
          <p:cNvPr id="2" name="Group 35"/>
          <p:cNvGrpSpPr>
            <a:grpSpLocks/>
          </p:cNvGrpSpPr>
          <p:nvPr/>
        </p:nvGrpSpPr>
        <p:grpSpPr bwMode="auto">
          <a:xfrm>
            <a:off x="1998662" y="1558925"/>
            <a:ext cx="4887913" cy="3768725"/>
            <a:chOff x="1914" y="1350"/>
            <a:chExt cx="3079" cy="2374"/>
          </a:xfrm>
          <a:noFill/>
        </p:grpSpPr>
        <p:grpSp>
          <p:nvGrpSpPr>
            <p:cNvPr id="3" name="Group 10"/>
            <p:cNvGrpSpPr>
              <a:grpSpLocks/>
            </p:cNvGrpSpPr>
            <p:nvPr/>
          </p:nvGrpSpPr>
          <p:grpSpPr bwMode="auto">
            <a:xfrm>
              <a:off x="1914" y="1350"/>
              <a:ext cx="3079" cy="2374"/>
              <a:chOff x="1920" y="1344"/>
              <a:chExt cx="3079" cy="2374"/>
            </a:xfrm>
            <a:grpFill/>
          </p:grpSpPr>
          <p:sp>
            <p:nvSpPr>
              <p:cNvPr id="25" name="Rectangle 7"/>
              <p:cNvSpPr>
                <a:spLocks noChangeArrowheads="1"/>
              </p:cNvSpPr>
              <p:nvPr/>
            </p:nvSpPr>
            <p:spPr bwMode="auto">
              <a:xfrm>
                <a:off x="1924" y="1350"/>
                <a:ext cx="3072" cy="2368"/>
              </a:xfrm>
              <a:prstGeom prst="rect">
                <a:avLst/>
              </a:prstGeom>
              <a:grpFill/>
              <a:ln w="9525">
                <a:solidFill>
                  <a:schemeClr val="tx1"/>
                </a:solidFill>
                <a:miter lim="800000"/>
                <a:headEnd/>
                <a:tailEnd/>
              </a:ln>
            </p:spPr>
            <p:txBody>
              <a:bodyPr wrap="none" anchor="ctr"/>
              <a:lstStyle/>
              <a:p>
                <a:pPr>
                  <a:defRPr/>
                </a:pPr>
                <a:endParaRPr lang="en-US"/>
              </a:p>
            </p:txBody>
          </p:sp>
          <p:sp>
            <p:nvSpPr>
              <p:cNvPr id="26" name="Line 8"/>
              <p:cNvSpPr>
                <a:spLocks noChangeShapeType="1"/>
              </p:cNvSpPr>
              <p:nvPr/>
            </p:nvSpPr>
            <p:spPr bwMode="auto">
              <a:xfrm>
                <a:off x="1930" y="1344"/>
                <a:ext cx="0" cy="2368"/>
              </a:xfrm>
              <a:prstGeom prst="line">
                <a:avLst/>
              </a:prstGeom>
              <a:grpFill/>
              <a:ln w="38100">
                <a:solidFill>
                  <a:schemeClr val="tx1"/>
                </a:solidFill>
                <a:round/>
                <a:headEnd/>
                <a:tailEnd/>
              </a:ln>
            </p:spPr>
            <p:txBody>
              <a:bodyPr/>
              <a:lstStyle/>
              <a:p>
                <a:pPr>
                  <a:defRPr/>
                </a:pPr>
                <a:endParaRPr lang="en-US"/>
              </a:p>
            </p:txBody>
          </p:sp>
          <p:sp>
            <p:nvSpPr>
              <p:cNvPr id="27" name="Line 9"/>
              <p:cNvSpPr>
                <a:spLocks noChangeShapeType="1"/>
              </p:cNvSpPr>
              <p:nvPr/>
            </p:nvSpPr>
            <p:spPr bwMode="auto">
              <a:xfrm>
                <a:off x="1920" y="3714"/>
                <a:ext cx="3079" cy="0"/>
              </a:xfrm>
              <a:prstGeom prst="line">
                <a:avLst/>
              </a:prstGeom>
              <a:grpFill/>
              <a:ln w="38100">
                <a:solidFill>
                  <a:schemeClr val="tx1"/>
                </a:solidFill>
                <a:round/>
                <a:headEnd/>
                <a:tailEnd/>
              </a:ln>
            </p:spPr>
            <p:txBody>
              <a:bodyPr/>
              <a:lstStyle/>
              <a:p>
                <a:pPr>
                  <a:defRPr/>
                </a:pPr>
                <a:endParaRPr lang="en-US"/>
              </a:p>
            </p:txBody>
          </p:sp>
        </p:grpSp>
        <p:grpSp>
          <p:nvGrpSpPr>
            <p:cNvPr id="4" name="Group 34"/>
            <p:cNvGrpSpPr>
              <a:grpSpLocks/>
            </p:cNvGrpSpPr>
            <p:nvPr/>
          </p:nvGrpSpPr>
          <p:grpSpPr bwMode="auto">
            <a:xfrm>
              <a:off x="2265" y="1350"/>
              <a:ext cx="2478" cy="2356"/>
              <a:chOff x="2265" y="1350"/>
              <a:chExt cx="2478" cy="2356"/>
            </a:xfrm>
            <a:grpFill/>
          </p:grpSpPr>
          <p:sp>
            <p:nvSpPr>
              <p:cNvPr id="17" name="Line 11"/>
              <p:cNvSpPr>
                <a:spLocks noChangeShapeType="1"/>
              </p:cNvSpPr>
              <p:nvPr/>
            </p:nvSpPr>
            <p:spPr bwMode="auto">
              <a:xfrm>
                <a:off x="2265" y="1350"/>
                <a:ext cx="0" cy="2356"/>
              </a:xfrm>
              <a:prstGeom prst="line">
                <a:avLst/>
              </a:prstGeom>
              <a:grpFill/>
              <a:ln w="28575">
                <a:solidFill>
                  <a:srgbClr val="C0C0C0"/>
                </a:solidFill>
                <a:round/>
                <a:headEnd/>
                <a:tailEnd/>
              </a:ln>
            </p:spPr>
            <p:txBody>
              <a:bodyPr/>
              <a:lstStyle/>
              <a:p>
                <a:pPr>
                  <a:defRPr/>
                </a:pPr>
                <a:endParaRPr lang="en-US"/>
              </a:p>
            </p:txBody>
          </p:sp>
          <p:sp>
            <p:nvSpPr>
              <p:cNvPr id="18" name="Line 12"/>
              <p:cNvSpPr>
                <a:spLocks noChangeShapeType="1"/>
              </p:cNvSpPr>
              <p:nvPr/>
            </p:nvSpPr>
            <p:spPr bwMode="auto">
              <a:xfrm>
                <a:off x="2619" y="1350"/>
                <a:ext cx="0" cy="2356"/>
              </a:xfrm>
              <a:prstGeom prst="line">
                <a:avLst/>
              </a:prstGeom>
              <a:grpFill/>
              <a:ln w="28575">
                <a:solidFill>
                  <a:srgbClr val="C0C0C0"/>
                </a:solidFill>
                <a:round/>
                <a:headEnd/>
                <a:tailEnd/>
              </a:ln>
            </p:spPr>
            <p:txBody>
              <a:bodyPr/>
              <a:lstStyle/>
              <a:p>
                <a:pPr>
                  <a:defRPr/>
                </a:pPr>
                <a:endParaRPr lang="en-US"/>
              </a:p>
            </p:txBody>
          </p:sp>
          <p:sp>
            <p:nvSpPr>
              <p:cNvPr id="19" name="Line 13"/>
              <p:cNvSpPr>
                <a:spLocks noChangeShapeType="1"/>
              </p:cNvSpPr>
              <p:nvPr/>
            </p:nvSpPr>
            <p:spPr bwMode="auto">
              <a:xfrm>
                <a:off x="2973" y="1350"/>
                <a:ext cx="0" cy="2356"/>
              </a:xfrm>
              <a:prstGeom prst="line">
                <a:avLst/>
              </a:prstGeom>
              <a:grpFill/>
              <a:ln w="28575">
                <a:solidFill>
                  <a:srgbClr val="C0C0C0"/>
                </a:solidFill>
                <a:round/>
                <a:headEnd/>
                <a:tailEnd/>
              </a:ln>
            </p:spPr>
            <p:txBody>
              <a:bodyPr/>
              <a:lstStyle/>
              <a:p>
                <a:pPr>
                  <a:defRPr/>
                </a:pPr>
                <a:endParaRPr lang="en-US"/>
              </a:p>
            </p:txBody>
          </p:sp>
          <p:sp>
            <p:nvSpPr>
              <p:cNvPr id="20" name="Line 14"/>
              <p:cNvSpPr>
                <a:spLocks noChangeShapeType="1"/>
              </p:cNvSpPr>
              <p:nvPr/>
            </p:nvSpPr>
            <p:spPr bwMode="auto">
              <a:xfrm>
                <a:off x="3327" y="1350"/>
                <a:ext cx="0" cy="2356"/>
              </a:xfrm>
              <a:prstGeom prst="line">
                <a:avLst/>
              </a:prstGeom>
              <a:grpFill/>
              <a:ln w="28575">
                <a:solidFill>
                  <a:srgbClr val="C0C0C0"/>
                </a:solidFill>
                <a:round/>
                <a:headEnd/>
                <a:tailEnd/>
              </a:ln>
            </p:spPr>
            <p:txBody>
              <a:bodyPr/>
              <a:lstStyle/>
              <a:p>
                <a:pPr>
                  <a:defRPr/>
                </a:pPr>
                <a:endParaRPr lang="en-US"/>
              </a:p>
            </p:txBody>
          </p:sp>
          <p:sp>
            <p:nvSpPr>
              <p:cNvPr id="21" name="Line 15"/>
              <p:cNvSpPr>
                <a:spLocks noChangeShapeType="1"/>
              </p:cNvSpPr>
              <p:nvPr/>
            </p:nvSpPr>
            <p:spPr bwMode="auto">
              <a:xfrm>
                <a:off x="3681" y="1350"/>
                <a:ext cx="0" cy="2356"/>
              </a:xfrm>
              <a:prstGeom prst="line">
                <a:avLst/>
              </a:prstGeom>
              <a:grpFill/>
              <a:ln w="28575">
                <a:solidFill>
                  <a:srgbClr val="C0C0C0"/>
                </a:solidFill>
                <a:round/>
                <a:headEnd/>
                <a:tailEnd/>
              </a:ln>
            </p:spPr>
            <p:txBody>
              <a:bodyPr/>
              <a:lstStyle/>
              <a:p>
                <a:pPr>
                  <a:defRPr/>
                </a:pPr>
                <a:endParaRPr lang="en-US"/>
              </a:p>
            </p:txBody>
          </p:sp>
          <p:sp>
            <p:nvSpPr>
              <p:cNvPr id="22" name="Line 16"/>
              <p:cNvSpPr>
                <a:spLocks noChangeShapeType="1"/>
              </p:cNvSpPr>
              <p:nvPr/>
            </p:nvSpPr>
            <p:spPr bwMode="auto">
              <a:xfrm>
                <a:off x="4035" y="1350"/>
                <a:ext cx="0" cy="2356"/>
              </a:xfrm>
              <a:prstGeom prst="line">
                <a:avLst/>
              </a:prstGeom>
              <a:grpFill/>
              <a:ln w="28575">
                <a:solidFill>
                  <a:srgbClr val="C0C0C0"/>
                </a:solidFill>
                <a:round/>
                <a:headEnd/>
                <a:tailEnd/>
              </a:ln>
            </p:spPr>
            <p:txBody>
              <a:bodyPr/>
              <a:lstStyle/>
              <a:p>
                <a:pPr>
                  <a:defRPr/>
                </a:pPr>
                <a:endParaRPr lang="en-US"/>
              </a:p>
            </p:txBody>
          </p:sp>
          <p:sp>
            <p:nvSpPr>
              <p:cNvPr id="23" name="Line 17"/>
              <p:cNvSpPr>
                <a:spLocks noChangeShapeType="1"/>
              </p:cNvSpPr>
              <p:nvPr/>
            </p:nvSpPr>
            <p:spPr bwMode="auto">
              <a:xfrm>
                <a:off x="4389" y="1350"/>
                <a:ext cx="0" cy="2356"/>
              </a:xfrm>
              <a:prstGeom prst="line">
                <a:avLst/>
              </a:prstGeom>
              <a:grpFill/>
              <a:ln w="28575">
                <a:solidFill>
                  <a:srgbClr val="C0C0C0"/>
                </a:solidFill>
                <a:round/>
                <a:headEnd/>
                <a:tailEnd/>
              </a:ln>
            </p:spPr>
            <p:txBody>
              <a:bodyPr/>
              <a:lstStyle/>
              <a:p>
                <a:pPr>
                  <a:defRPr/>
                </a:pPr>
                <a:endParaRPr lang="en-US"/>
              </a:p>
            </p:txBody>
          </p:sp>
          <p:sp>
            <p:nvSpPr>
              <p:cNvPr id="24" name="Line 18"/>
              <p:cNvSpPr>
                <a:spLocks noChangeShapeType="1"/>
              </p:cNvSpPr>
              <p:nvPr/>
            </p:nvSpPr>
            <p:spPr bwMode="auto">
              <a:xfrm>
                <a:off x="4743" y="1350"/>
                <a:ext cx="0" cy="2356"/>
              </a:xfrm>
              <a:prstGeom prst="line">
                <a:avLst/>
              </a:prstGeom>
              <a:grpFill/>
              <a:ln w="28575">
                <a:solidFill>
                  <a:srgbClr val="C0C0C0"/>
                </a:solidFill>
                <a:round/>
                <a:headEnd/>
                <a:tailEnd/>
              </a:ln>
            </p:spPr>
            <p:txBody>
              <a:bodyPr/>
              <a:lstStyle/>
              <a:p>
                <a:pPr>
                  <a:defRPr/>
                </a:pPr>
                <a:endParaRPr lang="en-US"/>
              </a:p>
            </p:txBody>
          </p:sp>
        </p:grpSp>
        <p:grpSp>
          <p:nvGrpSpPr>
            <p:cNvPr id="5" name="Group 33"/>
            <p:cNvGrpSpPr>
              <a:grpSpLocks/>
            </p:cNvGrpSpPr>
            <p:nvPr/>
          </p:nvGrpSpPr>
          <p:grpSpPr bwMode="auto">
            <a:xfrm>
              <a:off x="1933" y="1408"/>
              <a:ext cx="3053" cy="2016"/>
              <a:chOff x="1933" y="1408"/>
              <a:chExt cx="3053" cy="2016"/>
            </a:xfrm>
            <a:grpFill/>
          </p:grpSpPr>
          <p:sp>
            <p:nvSpPr>
              <p:cNvPr id="9" name="Line 19"/>
              <p:cNvSpPr>
                <a:spLocks noChangeShapeType="1"/>
              </p:cNvSpPr>
              <p:nvPr/>
            </p:nvSpPr>
            <p:spPr bwMode="auto">
              <a:xfrm>
                <a:off x="1933" y="3424"/>
                <a:ext cx="3053" cy="0"/>
              </a:xfrm>
              <a:prstGeom prst="line">
                <a:avLst/>
              </a:prstGeom>
              <a:grpFill/>
              <a:ln w="28575">
                <a:solidFill>
                  <a:srgbClr val="C0C0C0"/>
                </a:solidFill>
                <a:round/>
                <a:headEnd/>
                <a:tailEnd/>
              </a:ln>
            </p:spPr>
            <p:txBody>
              <a:bodyPr/>
              <a:lstStyle/>
              <a:p>
                <a:pPr>
                  <a:defRPr/>
                </a:pPr>
                <a:endParaRPr lang="en-US"/>
              </a:p>
            </p:txBody>
          </p:sp>
          <p:sp>
            <p:nvSpPr>
              <p:cNvPr id="10" name="Line 26"/>
              <p:cNvSpPr>
                <a:spLocks noChangeShapeType="1"/>
              </p:cNvSpPr>
              <p:nvPr/>
            </p:nvSpPr>
            <p:spPr bwMode="auto">
              <a:xfrm>
                <a:off x="1933" y="3136"/>
                <a:ext cx="3053" cy="0"/>
              </a:xfrm>
              <a:prstGeom prst="line">
                <a:avLst/>
              </a:prstGeom>
              <a:grpFill/>
              <a:ln w="28575">
                <a:solidFill>
                  <a:srgbClr val="C0C0C0"/>
                </a:solidFill>
                <a:round/>
                <a:headEnd/>
                <a:tailEnd/>
              </a:ln>
            </p:spPr>
            <p:txBody>
              <a:bodyPr/>
              <a:lstStyle/>
              <a:p>
                <a:pPr>
                  <a:defRPr/>
                </a:pPr>
                <a:endParaRPr lang="en-US"/>
              </a:p>
            </p:txBody>
          </p:sp>
          <p:sp>
            <p:nvSpPr>
              <p:cNvPr id="11" name="Line 27"/>
              <p:cNvSpPr>
                <a:spLocks noChangeShapeType="1"/>
              </p:cNvSpPr>
              <p:nvPr/>
            </p:nvSpPr>
            <p:spPr bwMode="auto">
              <a:xfrm>
                <a:off x="1933" y="2848"/>
                <a:ext cx="3053" cy="0"/>
              </a:xfrm>
              <a:prstGeom prst="line">
                <a:avLst/>
              </a:prstGeom>
              <a:grpFill/>
              <a:ln w="28575">
                <a:solidFill>
                  <a:srgbClr val="C0C0C0"/>
                </a:solidFill>
                <a:round/>
                <a:headEnd/>
                <a:tailEnd/>
              </a:ln>
            </p:spPr>
            <p:txBody>
              <a:bodyPr/>
              <a:lstStyle/>
              <a:p>
                <a:pPr>
                  <a:defRPr/>
                </a:pPr>
                <a:endParaRPr lang="en-US"/>
              </a:p>
            </p:txBody>
          </p:sp>
          <p:sp>
            <p:nvSpPr>
              <p:cNvPr id="12" name="Line 28"/>
              <p:cNvSpPr>
                <a:spLocks noChangeShapeType="1"/>
              </p:cNvSpPr>
              <p:nvPr/>
            </p:nvSpPr>
            <p:spPr bwMode="auto">
              <a:xfrm>
                <a:off x="1933" y="2560"/>
                <a:ext cx="3053" cy="0"/>
              </a:xfrm>
              <a:prstGeom prst="line">
                <a:avLst/>
              </a:prstGeom>
              <a:grpFill/>
              <a:ln w="28575">
                <a:solidFill>
                  <a:srgbClr val="C0C0C0"/>
                </a:solidFill>
                <a:round/>
                <a:headEnd/>
                <a:tailEnd/>
              </a:ln>
            </p:spPr>
            <p:txBody>
              <a:bodyPr/>
              <a:lstStyle/>
              <a:p>
                <a:pPr>
                  <a:defRPr/>
                </a:pPr>
                <a:endParaRPr lang="en-US"/>
              </a:p>
            </p:txBody>
          </p:sp>
          <p:sp>
            <p:nvSpPr>
              <p:cNvPr id="13" name="Line 29"/>
              <p:cNvSpPr>
                <a:spLocks noChangeShapeType="1"/>
              </p:cNvSpPr>
              <p:nvPr/>
            </p:nvSpPr>
            <p:spPr bwMode="auto">
              <a:xfrm>
                <a:off x="1933" y="2272"/>
                <a:ext cx="3053" cy="0"/>
              </a:xfrm>
              <a:prstGeom prst="line">
                <a:avLst/>
              </a:prstGeom>
              <a:grpFill/>
              <a:ln w="28575">
                <a:solidFill>
                  <a:srgbClr val="C0C0C0"/>
                </a:solidFill>
                <a:round/>
                <a:headEnd/>
                <a:tailEnd/>
              </a:ln>
            </p:spPr>
            <p:txBody>
              <a:bodyPr/>
              <a:lstStyle/>
              <a:p>
                <a:pPr>
                  <a:defRPr/>
                </a:pPr>
                <a:endParaRPr lang="en-US"/>
              </a:p>
            </p:txBody>
          </p:sp>
          <p:sp>
            <p:nvSpPr>
              <p:cNvPr id="14" name="Line 30"/>
              <p:cNvSpPr>
                <a:spLocks noChangeShapeType="1"/>
              </p:cNvSpPr>
              <p:nvPr/>
            </p:nvSpPr>
            <p:spPr bwMode="auto">
              <a:xfrm>
                <a:off x="1933" y="1984"/>
                <a:ext cx="3053" cy="0"/>
              </a:xfrm>
              <a:prstGeom prst="line">
                <a:avLst/>
              </a:prstGeom>
              <a:grpFill/>
              <a:ln w="28575">
                <a:solidFill>
                  <a:srgbClr val="C0C0C0"/>
                </a:solidFill>
                <a:round/>
                <a:headEnd/>
                <a:tailEnd/>
              </a:ln>
            </p:spPr>
            <p:txBody>
              <a:bodyPr/>
              <a:lstStyle/>
              <a:p>
                <a:pPr>
                  <a:defRPr/>
                </a:pPr>
                <a:endParaRPr lang="en-US"/>
              </a:p>
            </p:txBody>
          </p:sp>
          <p:sp>
            <p:nvSpPr>
              <p:cNvPr id="15" name="Line 31"/>
              <p:cNvSpPr>
                <a:spLocks noChangeShapeType="1"/>
              </p:cNvSpPr>
              <p:nvPr/>
            </p:nvSpPr>
            <p:spPr bwMode="auto">
              <a:xfrm>
                <a:off x="1933" y="1696"/>
                <a:ext cx="3053" cy="0"/>
              </a:xfrm>
              <a:prstGeom prst="line">
                <a:avLst/>
              </a:prstGeom>
              <a:grpFill/>
              <a:ln w="28575">
                <a:solidFill>
                  <a:srgbClr val="C0C0C0"/>
                </a:solidFill>
                <a:round/>
                <a:headEnd/>
                <a:tailEnd/>
              </a:ln>
            </p:spPr>
            <p:txBody>
              <a:bodyPr/>
              <a:lstStyle/>
              <a:p>
                <a:pPr>
                  <a:defRPr/>
                </a:pPr>
                <a:endParaRPr lang="en-US"/>
              </a:p>
            </p:txBody>
          </p:sp>
          <p:sp>
            <p:nvSpPr>
              <p:cNvPr id="16" name="Line 32"/>
              <p:cNvSpPr>
                <a:spLocks noChangeShapeType="1"/>
              </p:cNvSpPr>
              <p:nvPr/>
            </p:nvSpPr>
            <p:spPr bwMode="auto">
              <a:xfrm>
                <a:off x="1933" y="1408"/>
                <a:ext cx="3053" cy="0"/>
              </a:xfrm>
              <a:prstGeom prst="line">
                <a:avLst/>
              </a:prstGeom>
              <a:grpFill/>
              <a:ln w="28575">
                <a:solidFill>
                  <a:srgbClr val="C0C0C0"/>
                </a:solidFill>
                <a:round/>
                <a:headEnd/>
                <a:tailEnd/>
              </a:ln>
            </p:spPr>
            <p:txBody>
              <a:bodyPr/>
              <a:lstStyle/>
              <a:p>
                <a:pPr>
                  <a:defRPr/>
                </a:pPr>
                <a:endParaRPr lang="en-US"/>
              </a:p>
            </p:txBody>
          </p:sp>
        </p:grpSp>
      </p:grpSp>
      <p:grpSp>
        <p:nvGrpSpPr>
          <p:cNvPr id="6" name="Group 54"/>
          <p:cNvGrpSpPr>
            <a:grpSpLocks/>
          </p:cNvGrpSpPr>
          <p:nvPr/>
        </p:nvGrpSpPr>
        <p:grpSpPr bwMode="auto">
          <a:xfrm>
            <a:off x="1871663" y="5283200"/>
            <a:ext cx="4879975" cy="369888"/>
            <a:chOff x="1834" y="3696"/>
            <a:chExt cx="3074" cy="233"/>
          </a:xfrm>
        </p:grpSpPr>
        <p:sp>
          <p:nvSpPr>
            <p:cNvPr id="26666" name="Text Box 36"/>
            <p:cNvSpPr txBox="1">
              <a:spLocks noChangeArrowheads="1"/>
            </p:cNvSpPr>
            <p:nvPr/>
          </p:nvSpPr>
          <p:spPr bwMode="auto">
            <a:xfrm>
              <a:off x="2170" y="3696"/>
              <a:ext cx="197" cy="233"/>
            </a:xfrm>
            <a:prstGeom prst="rect">
              <a:avLst/>
            </a:prstGeom>
            <a:noFill/>
            <a:ln w="9525">
              <a:noFill/>
              <a:miter lim="800000"/>
              <a:headEnd/>
              <a:tailEnd/>
            </a:ln>
          </p:spPr>
          <p:txBody>
            <a:bodyPr wrap="none">
              <a:spAutoFit/>
            </a:bodyPr>
            <a:lstStyle/>
            <a:p>
              <a:r>
                <a:rPr lang="en-US" b="1"/>
                <a:t>5</a:t>
              </a:r>
            </a:p>
          </p:txBody>
        </p:sp>
        <p:sp>
          <p:nvSpPr>
            <p:cNvPr id="26667" name="Text Box 37"/>
            <p:cNvSpPr txBox="1">
              <a:spLocks noChangeArrowheads="1"/>
            </p:cNvSpPr>
            <p:nvPr/>
          </p:nvSpPr>
          <p:spPr bwMode="auto">
            <a:xfrm>
              <a:off x="2500" y="3696"/>
              <a:ext cx="278" cy="233"/>
            </a:xfrm>
            <a:prstGeom prst="rect">
              <a:avLst/>
            </a:prstGeom>
            <a:noFill/>
            <a:ln w="9525">
              <a:noFill/>
              <a:miter lim="800000"/>
              <a:headEnd/>
              <a:tailEnd/>
            </a:ln>
          </p:spPr>
          <p:txBody>
            <a:bodyPr wrap="none">
              <a:spAutoFit/>
            </a:bodyPr>
            <a:lstStyle/>
            <a:p>
              <a:r>
                <a:rPr lang="en-US" b="1"/>
                <a:t>10</a:t>
              </a:r>
            </a:p>
          </p:txBody>
        </p:sp>
        <p:sp>
          <p:nvSpPr>
            <p:cNvPr id="26668" name="Text Box 38"/>
            <p:cNvSpPr txBox="1">
              <a:spLocks noChangeArrowheads="1"/>
            </p:cNvSpPr>
            <p:nvPr/>
          </p:nvSpPr>
          <p:spPr bwMode="auto">
            <a:xfrm>
              <a:off x="2848" y="3696"/>
              <a:ext cx="278" cy="233"/>
            </a:xfrm>
            <a:prstGeom prst="rect">
              <a:avLst/>
            </a:prstGeom>
            <a:noFill/>
            <a:ln w="9525">
              <a:noFill/>
              <a:miter lim="800000"/>
              <a:headEnd/>
              <a:tailEnd/>
            </a:ln>
          </p:spPr>
          <p:txBody>
            <a:bodyPr wrap="none">
              <a:spAutoFit/>
            </a:bodyPr>
            <a:lstStyle/>
            <a:p>
              <a:r>
                <a:rPr lang="en-US" b="1"/>
                <a:t>15</a:t>
              </a:r>
            </a:p>
          </p:txBody>
        </p:sp>
        <p:sp>
          <p:nvSpPr>
            <p:cNvPr id="26669" name="Text Box 39"/>
            <p:cNvSpPr txBox="1">
              <a:spLocks noChangeArrowheads="1"/>
            </p:cNvSpPr>
            <p:nvPr/>
          </p:nvSpPr>
          <p:spPr bwMode="auto">
            <a:xfrm>
              <a:off x="3208" y="3696"/>
              <a:ext cx="278" cy="233"/>
            </a:xfrm>
            <a:prstGeom prst="rect">
              <a:avLst/>
            </a:prstGeom>
            <a:noFill/>
            <a:ln w="9525">
              <a:noFill/>
              <a:miter lim="800000"/>
              <a:headEnd/>
              <a:tailEnd/>
            </a:ln>
          </p:spPr>
          <p:txBody>
            <a:bodyPr wrap="none">
              <a:spAutoFit/>
            </a:bodyPr>
            <a:lstStyle/>
            <a:p>
              <a:r>
                <a:rPr lang="en-US" b="1"/>
                <a:t>20</a:t>
              </a:r>
            </a:p>
          </p:txBody>
        </p:sp>
        <p:sp>
          <p:nvSpPr>
            <p:cNvPr id="26670" name="Text Box 40"/>
            <p:cNvSpPr txBox="1">
              <a:spLocks noChangeArrowheads="1"/>
            </p:cNvSpPr>
            <p:nvPr/>
          </p:nvSpPr>
          <p:spPr bwMode="auto">
            <a:xfrm>
              <a:off x="3556" y="3696"/>
              <a:ext cx="278" cy="233"/>
            </a:xfrm>
            <a:prstGeom prst="rect">
              <a:avLst/>
            </a:prstGeom>
            <a:noFill/>
            <a:ln w="9525">
              <a:noFill/>
              <a:miter lim="800000"/>
              <a:headEnd/>
              <a:tailEnd/>
            </a:ln>
          </p:spPr>
          <p:txBody>
            <a:bodyPr wrap="none">
              <a:spAutoFit/>
            </a:bodyPr>
            <a:lstStyle/>
            <a:p>
              <a:r>
                <a:rPr lang="en-US" b="1"/>
                <a:t>25</a:t>
              </a:r>
            </a:p>
          </p:txBody>
        </p:sp>
        <p:sp>
          <p:nvSpPr>
            <p:cNvPr id="26671" name="Text Box 41"/>
            <p:cNvSpPr txBox="1">
              <a:spLocks noChangeArrowheads="1"/>
            </p:cNvSpPr>
            <p:nvPr/>
          </p:nvSpPr>
          <p:spPr bwMode="auto">
            <a:xfrm>
              <a:off x="3910" y="3696"/>
              <a:ext cx="278" cy="233"/>
            </a:xfrm>
            <a:prstGeom prst="rect">
              <a:avLst/>
            </a:prstGeom>
            <a:noFill/>
            <a:ln w="9525">
              <a:noFill/>
              <a:miter lim="800000"/>
              <a:headEnd/>
              <a:tailEnd/>
            </a:ln>
          </p:spPr>
          <p:txBody>
            <a:bodyPr wrap="none">
              <a:spAutoFit/>
            </a:bodyPr>
            <a:lstStyle/>
            <a:p>
              <a:r>
                <a:rPr lang="en-US" b="1"/>
                <a:t>30</a:t>
              </a:r>
            </a:p>
          </p:txBody>
        </p:sp>
        <p:sp>
          <p:nvSpPr>
            <p:cNvPr id="26672" name="Text Box 42"/>
            <p:cNvSpPr txBox="1">
              <a:spLocks noChangeArrowheads="1"/>
            </p:cNvSpPr>
            <p:nvPr/>
          </p:nvSpPr>
          <p:spPr bwMode="auto">
            <a:xfrm>
              <a:off x="4264" y="3696"/>
              <a:ext cx="278" cy="233"/>
            </a:xfrm>
            <a:prstGeom prst="rect">
              <a:avLst/>
            </a:prstGeom>
            <a:noFill/>
            <a:ln w="9525">
              <a:noFill/>
              <a:miter lim="800000"/>
              <a:headEnd/>
              <a:tailEnd/>
            </a:ln>
          </p:spPr>
          <p:txBody>
            <a:bodyPr wrap="none">
              <a:spAutoFit/>
            </a:bodyPr>
            <a:lstStyle/>
            <a:p>
              <a:r>
                <a:rPr lang="en-US" b="1"/>
                <a:t>35</a:t>
              </a:r>
            </a:p>
          </p:txBody>
        </p:sp>
        <p:sp>
          <p:nvSpPr>
            <p:cNvPr id="26673" name="Text Box 43"/>
            <p:cNvSpPr txBox="1">
              <a:spLocks noChangeArrowheads="1"/>
            </p:cNvSpPr>
            <p:nvPr/>
          </p:nvSpPr>
          <p:spPr bwMode="auto">
            <a:xfrm>
              <a:off x="4630" y="3696"/>
              <a:ext cx="278" cy="233"/>
            </a:xfrm>
            <a:prstGeom prst="rect">
              <a:avLst/>
            </a:prstGeom>
            <a:noFill/>
            <a:ln w="9525">
              <a:noFill/>
              <a:miter lim="800000"/>
              <a:headEnd/>
              <a:tailEnd/>
            </a:ln>
          </p:spPr>
          <p:txBody>
            <a:bodyPr wrap="none">
              <a:spAutoFit/>
            </a:bodyPr>
            <a:lstStyle/>
            <a:p>
              <a:r>
                <a:rPr lang="en-US" b="1"/>
                <a:t>40</a:t>
              </a:r>
            </a:p>
          </p:txBody>
        </p:sp>
        <p:sp>
          <p:nvSpPr>
            <p:cNvPr id="26674" name="Text Box 44"/>
            <p:cNvSpPr txBox="1">
              <a:spLocks noChangeArrowheads="1"/>
            </p:cNvSpPr>
            <p:nvPr/>
          </p:nvSpPr>
          <p:spPr bwMode="auto">
            <a:xfrm>
              <a:off x="1834" y="3696"/>
              <a:ext cx="197" cy="233"/>
            </a:xfrm>
            <a:prstGeom prst="rect">
              <a:avLst/>
            </a:prstGeom>
            <a:noFill/>
            <a:ln w="9525">
              <a:noFill/>
              <a:miter lim="800000"/>
              <a:headEnd/>
              <a:tailEnd/>
            </a:ln>
          </p:spPr>
          <p:txBody>
            <a:bodyPr wrap="none">
              <a:spAutoFit/>
            </a:bodyPr>
            <a:lstStyle/>
            <a:p>
              <a:r>
                <a:rPr lang="en-US" b="1"/>
                <a:t>0</a:t>
              </a:r>
            </a:p>
          </p:txBody>
        </p:sp>
      </p:grpSp>
      <p:grpSp>
        <p:nvGrpSpPr>
          <p:cNvPr id="7" name="Group 53"/>
          <p:cNvGrpSpPr>
            <a:grpSpLocks/>
          </p:cNvGrpSpPr>
          <p:nvPr/>
        </p:nvGrpSpPr>
        <p:grpSpPr bwMode="auto">
          <a:xfrm>
            <a:off x="1562100" y="1501775"/>
            <a:ext cx="441325" cy="3570288"/>
            <a:chOff x="1702" y="1314"/>
            <a:chExt cx="278" cy="2249"/>
          </a:xfrm>
        </p:grpSpPr>
        <p:sp>
          <p:nvSpPr>
            <p:cNvPr id="26658" name="Text Box 45"/>
            <p:cNvSpPr txBox="1">
              <a:spLocks noChangeArrowheads="1"/>
            </p:cNvSpPr>
            <p:nvPr/>
          </p:nvSpPr>
          <p:spPr bwMode="auto">
            <a:xfrm>
              <a:off x="1764" y="3330"/>
              <a:ext cx="197" cy="233"/>
            </a:xfrm>
            <a:prstGeom prst="rect">
              <a:avLst/>
            </a:prstGeom>
            <a:noFill/>
            <a:ln w="9525">
              <a:noFill/>
              <a:miter lim="800000"/>
              <a:headEnd/>
              <a:tailEnd/>
            </a:ln>
          </p:spPr>
          <p:txBody>
            <a:bodyPr wrap="none">
              <a:spAutoFit/>
            </a:bodyPr>
            <a:lstStyle/>
            <a:p>
              <a:r>
                <a:rPr lang="en-US" b="1"/>
                <a:t>2</a:t>
              </a:r>
            </a:p>
          </p:txBody>
        </p:sp>
        <p:sp>
          <p:nvSpPr>
            <p:cNvPr id="26659" name="Text Box 46"/>
            <p:cNvSpPr txBox="1">
              <a:spLocks noChangeArrowheads="1"/>
            </p:cNvSpPr>
            <p:nvPr/>
          </p:nvSpPr>
          <p:spPr bwMode="auto">
            <a:xfrm>
              <a:off x="1764" y="3042"/>
              <a:ext cx="197" cy="233"/>
            </a:xfrm>
            <a:prstGeom prst="rect">
              <a:avLst/>
            </a:prstGeom>
            <a:noFill/>
            <a:ln w="9525">
              <a:noFill/>
              <a:miter lim="800000"/>
              <a:headEnd/>
              <a:tailEnd/>
            </a:ln>
          </p:spPr>
          <p:txBody>
            <a:bodyPr wrap="none">
              <a:spAutoFit/>
            </a:bodyPr>
            <a:lstStyle/>
            <a:p>
              <a:r>
                <a:rPr lang="en-US" b="1"/>
                <a:t>4</a:t>
              </a:r>
            </a:p>
          </p:txBody>
        </p:sp>
        <p:sp>
          <p:nvSpPr>
            <p:cNvPr id="26660" name="Text Box 47"/>
            <p:cNvSpPr txBox="1">
              <a:spLocks noChangeArrowheads="1"/>
            </p:cNvSpPr>
            <p:nvPr/>
          </p:nvSpPr>
          <p:spPr bwMode="auto">
            <a:xfrm>
              <a:off x="1764" y="2748"/>
              <a:ext cx="197" cy="233"/>
            </a:xfrm>
            <a:prstGeom prst="rect">
              <a:avLst/>
            </a:prstGeom>
            <a:noFill/>
            <a:ln w="9525">
              <a:noFill/>
              <a:miter lim="800000"/>
              <a:headEnd/>
              <a:tailEnd/>
            </a:ln>
          </p:spPr>
          <p:txBody>
            <a:bodyPr wrap="none">
              <a:spAutoFit/>
            </a:bodyPr>
            <a:lstStyle/>
            <a:p>
              <a:r>
                <a:rPr lang="en-US" b="1"/>
                <a:t>6</a:t>
              </a:r>
            </a:p>
          </p:txBody>
        </p:sp>
        <p:sp>
          <p:nvSpPr>
            <p:cNvPr id="26661" name="Text Box 48"/>
            <p:cNvSpPr txBox="1">
              <a:spLocks noChangeArrowheads="1"/>
            </p:cNvSpPr>
            <p:nvPr/>
          </p:nvSpPr>
          <p:spPr bwMode="auto">
            <a:xfrm>
              <a:off x="1764" y="2460"/>
              <a:ext cx="197" cy="233"/>
            </a:xfrm>
            <a:prstGeom prst="rect">
              <a:avLst/>
            </a:prstGeom>
            <a:noFill/>
            <a:ln w="9525">
              <a:noFill/>
              <a:miter lim="800000"/>
              <a:headEnd/>
              <a:tailEnd/>
            </a:ln>
          </p:spPr>
          <p:txBody>
            <a:bodyPr wrap="none">
              <a:spAutoFit/>
            </a:bodyPr>
            <a:lstStyle/>
            <a:p>
              <a:r>
                <a:rPr lang="en-US" b="1"/>
                <a:t>8</a:t>
              </a:r>
            </a:p>
          </p:txBody>
        </p:sp>
        <p:sp>
          <p:nvSpPr>
            <p:cNvPr id="26662" name="Text Box 49"/>
            <p:cNvSpPr txBox="1">
              <a:spLocks noChangeArrowheads="1"/>
            </p:cNvSpPr>
            <p:nvPr/>
          </p:nvSpPr>
          <p:spPr bwMode="auto">
            <a:xfrm>
              <a:off x="1702" y="2172"/>
              <a:ext cx="278" cy="233"/>
            </a:xfrm>
            <a:prstGeom prst="rect">
              <a:avLst/>
            </a:prstGeom>
            <a:noFill/>
            <a:ln w="9525">
              <a:noFill/>
              <a:miter lim="800000"/>
              <a:headEnd/>
              <a:tailEnd/>
            </a:ln>
          </p:spPr>
          <p:txBody>
            <a:bodyPr wrap="none">
              <a:spAutoFit/>
            </a:bodyPr>
            <a:lstStyle/>
            <a:p>
              <a:r>
                <a:rPr lang="en-US" b="1"/>
                <a:t>10</a:t>
              </a:r>
            </a:p>
          </p:txBody>
        </p:sp>
        <p:sp>
          <p:nvSpPr>
            <p:cNvPr id="26663" name="Text Box 50"/>
            <p:cNvSpPr txBox="1">
              <a:spLocks noChangeArrowheads="1"/>
            </p:cNvSpPr>
            <p:nvPr/>
          </p:nvSpPr>
          <p:spPr bwMode="auto">
            <a:xfrm>
              <a:off x="1702" y="1884"/>
              <a:ext cx="278" cy="233"/>
            </a:xfrm>
            <a:prstGeom prst="rect">
              <a:avLst/>
            </a:prstGeom>
            <a:noFill/>
            <a:ln w="9525">
              <a:noFill/>
              <a:miter lim="800000"/>
              <a:headEnd/>
              <a:tailEnd/>
            </a:ln>
          </p:spPr>
          <p:txBody>
            <a:bodyPr wrap="none">
              <a:spAutoFit/>
            </a:bodyPr>
            <a:lstStyle/>
            <a:p>
              <a:r>
                <a:rPr lang="en-US" b="1"/>
                <a:t>12</a:t>
              </a:r>
            </a:p>
          </p:txBody>
        </p:sp>
        <p:sp>
          <p:nvSpPr>
            <p:cNvPr id="26664" name="Text Box 51"/>
            <p:cNvSpPr txBox="1">
              <a:spLocks noChangeArrowheads="1"/>
            </p:cNvSpPr>
            <p:nvPr/>
          </p:nvSpPr>
          <p:spPr bwMode="auto">
            <a:xfrm>
              <a:off x="1702" y="1596"/>
              <a:ext cx="278" cy="233"/>
            </a:xfrm>
            <a:prstGeom prst="rect">
              <a:avLst/>
            </a:prstGeom>
            <a:noFill/>
            <a:ln w="9525">
              <a:noFill/>
              <a:miter lim="800000"/>
              <a:headEnd/>
              <a:tailEnd/>
            </a:ln>
          </p:spPr>
          <p:txBody>
            <a:bodyPr wrap="none">
              <a:spAutoFit/>
            </a:bodyPr>
            <a:lstStyle/>
            <a:p>
              <a:r>
                <a:rPr lang="en-US" b="1"/>
                <a:t>14</a:t>
              </a:r>
            </a:p>
          </p:txBody>
        </p:sp>
        <p:sp>
          <p:nvSpPr>
            <p:cNvPr id="26665" name="Text Box 52"/>
            <p:cNvSpPr txBox="1">
              <a:spLocks noChangeArrowheads="1"/>
            </p:cNvSpPr>
            <p:nvPr/>
          </p:nvSpPr>
          <p:spPr bwMode="auto">
            <a:xfrm>
              <a:off x="1702" y="1314"/>
              <a:ext cx="278" cy="233"/>
            </a:xfrm>
            <a:prstGeom prst="rect">
              <a:avLst/>
            </a:prstGeom>
            <a:noFill/>
            <a:ln w="9525">
              <a:noFill/>
              <a:miter lim="800000"/>
              <a:headEnd/>
              <a:tailEnd/>
            </a:ln>
          </p:spPr>
          <p:txBody>
            <a:bodyPr wrap="none">
              <a:spAutoFit/>
            </a:bodyPr>
            <a:lstStyle/>
            <a:p>
              <a:r>
                <a:rPr lang="en-US" b="1"/>
                <a:t>16</a:t>
              </a:r>
            </a:p>
          </p:txBody>
        </p:sp>
      </p:grpSp>
      <p:sp>
        <p:nvSpPr>
          <p:cNvPr id="47" name="Text Box 55"/>
          <p:cNvSpPr txBox="1">
            <a:spLocks noChangeArrowheads="1"/>
          </p:cNvSpPr>
          <p:nvPr/>
        </p:nvSpPr>
        <p:spPr bwMode="auto">
          <a:xfrm rot="-5400000">
            <a:off x="-150019" y="3259932"/>
            <a:ext cx="3108325" cy="369888"/>
          </a:xfrm>
          <a:prstGeom prst="rect">
            <a:avLst/>
          </a:prstGeom>
          <a:noFill/>
          <a:ln w="9525">
            <a:noFill/>
            <a:miter lim="800000"/>
            <a:headEnd/>
            <a:tailEnd/>
          </a:ln>
        </p:spPr>
        <p:txBody>
          <a:bodyPr wrap="none">
            <a:spAutoFit/>
          </a:bodyPr>
          <a:lstStyle/>
          <a:p>
            <a:r>
              <a:rPr lang="en-US" b="1"/>
              <a:t>Real interest rate (percent)</a:t>
            </a:r>
          </a:p>
        </p:txBody>
      </p:sp>
      <p:sp>
        <p:nvSpPr>
          <p:cNvPr id="48" name="Line 59"/>
          <p:cNvSpPr>
            <a:spLocks noChangeShapeType="1"/>
          </p:cNvSpPr>
          <p:nvPr/>
        </p:nvSpPr>
        <p:spPr bwMode="auto">
          <a:xfrm>
            <a:off x="2486025" y="2038350"/>
            <a:ext cx="3494088" cy="2843213"/>
          </a:xfrm>
          <a:prstGeom prst="line">
            <a:avLst/>
          </a:prstGeom>
          <a:noFill/>
          <a:ln w="57150">
            <a:solidFill>
              <a:srgbClr val="0000FF"/>
            </a:solidFill>
            <a:round/>
            <a:headEnd/>
            <a:tailEnd/>
          </a:ln>
        </p:spPr>
        <p:txBody>
          <a:bodyPr/>
          <a:lstStyle/>
          <a:p>
            <a:endParaRPr lang="en-US"/>
          </a:p>
        </p:txBody>
      </p:sp>
      <p:sp>
        <p:nvSpPr>
          <p:cNvPr id="49" name="Line 60"/>
          <p:cNvSpPr>
            <a:spLocks noChangeShapeType="1"/>
          </p:cNvSpPr>
          <p:nvPr/>
        </p:nvSpPr>
        <p:spPr bwMode="auto">
          <a:xfrm>
            <a:off x="3238500" y="1752600"/>
            <a:ext cx="3494088" cy="2843213"/>
          </a:xfrm>
          <a:prstGeom prst="line">
            <a:avLst/>
          </a:prstGeom>
          <a:noFill/>
          <a:ln w="57150">
            <a:solidFill>
              <a:schemeClr val="accent2"/>
            </a:solidFill>
            <a:round/>
            <a:headEnd/>
            <a:tailEnd/>
          </a:ln>
        </p:spPr>
        <p:txBody>
          <a:bodyPr/>
          <a:lstStyle/>
          <a:p>
            <a:endParaRPr lang="en-US"/>
          </a:p>
        </p:txBody>
      </p:sp>
      <p:sp>
        <p:nvSpPr>
          <p:cNvPr id="50" name="Text Box 61"/>
          <p:cNvSpPr txBox="1">
            <a:spLocks noChangeArrowheads="1"/>
          </p:cNvSpPr>
          <p:nvPr/>
        </p:nvSpPr>
        <p:spPr bwMode="auto">
          <a:xfrm>
            <a:off x="2463800" y="5562600"/>
            <a:ext cx="3532188" cy="369888"/>
          </a:xfrm>
          <a:prstGeom prst="rect">
            <a:avLst/>
          </a:prstGeom>
          <a:noFill/>
          <a:ln w="9525">
            <a:noFill/>
            <a:miter lim="800000"/>
            <a:headEnd/>
            <a:tailEnd/>
          </a:ln>
        </p:spPr>
        <p:txBody>
          <a:bodyPr wrap="none">
            <a:spAutoFit/>
          </a:bodyPr>
          <a:lstStyle/>
          <a:p>
            <a:r>
              <a:rPr lang="en-US" b="1"/>
              <a:t>Investment (billions of dollars)</a:t>
            </a:r>
          </a:p>
        </p:txBody>
      </p:sp>
      <p:sp>
        <p:nvSpPr>
          <p:cNvPr id="51" name="Text Box 65"/>
          <p:cNvSpPr txBox="1">
            <a:spLocks noChangeArrowheads="1"/>
          </p:cNvSpPr>
          <p:nvPr/>
        </p:nvSpPr>
        <p:spPr bwMode="auto">
          <a:xfrm>
            <a:off x="5754688" y="4852988"/>
            <a:ext cx="500062" cy="369887"/>
          </a:xfrm>
          <a:prstGeom prst="rect">
            <a:avLst/>
          </a:prstGeom>
          <a:noFill/>
          <a:ln w="9525">
            <a:noFill/>
            <a:miter lim="800000"/>
            <a:headEnd/>
            <a:tailEnd/>
          </a:ln>
        </p:spPr>
        <p:txBody>
          <a:bodyPr wrap="none">
            <a:spAutoFit/>
          </a:bodyPr>
          <a:lstStyle/>
          <a:p>
            <a:r>
              <a:rPr lang="en-US" b="1" i="1"/>
              <a:t>ID</a:t>
            </a:r>
            <a:r>
              <a:rPr lang="en-US" b="1" i="1" baseline="-25000"/>
              <a:t>1</a:t>
            </a:r>
          </a:p>
        </p:txBody>
      </p:sp>
      <p:sp>
        <p:nvSpPr>
          <p:cNvPr id="52" name="Text Box 66"/>
          <p:cNvSpPr txBox="1">
            <a:spLocks noChangeArrowheads="1"/>
          </p:cNvSpPr>
          <p:nvPr/>
        </p:nvSpPr>
        <p:spPr bwMode="auto">
          <a:xfrm>
            <a:off x="6469063" y="4567238"/>
            <a:ext cx="500062" cy="369887"/>
          </a:xfrm>
          <a:prstGeom prst="rect">
            <a:avLst/>
          </a:prstGeom>
          <a:noFill/>
          <a:ln w="9525">
            <a:noFill/>
            <a:miter lim="800000"/>
            <a:headEnd/>
            <a:tailEnd/>
          </a:ln>
        </p:spPr>
        <p:txBody>
          <a:bodyPr wrap="none">
            <a:spAutoFit/>
          </a:bodyPr>
          <a:lstStyle/>
          <a:p>
            <a:r>
              <a:rPr lang="en-US" b="1" i="1"/>
              <a:t>ID</a:t>
            </a:r>
            <a:r>
              <a:rPr lang="en-US" b="1" i="1" baseline="-25000"/>
              <a:t>2</a:t>
            </a:r>
          </a:p>
        </p:txBody>
      </p:sp>
      <p:sp>
        <p:nvSpPr>
          <p:cNvPr id="53" name="Text Box 67"/>
          <p:cNvSpPr txBox="1">
            <a:spLocks noChangeArrowheads="1"/>
          </p:cNvSpPr>
          <p:nvPr/>
        </p:nvSpPr>
        <p:spPr bwMode="auto">
          <a:xfrm>
            <a:off x="4810125" y="3636963"/>
            <a:ext cx="312738" cy="369887"/>
          </a:xfrm>
          <a:prstGeom prst="rect">
            <a:avLst/>
          </a:prstGeom>
          <a:noFill/>
          <a:ln w="9525">
            <a:noFill/>
            <a:miter lim="800000"/>
            <a:headEnd/>
            <a:tailEnd/>
          </a:ln>
        </p:spPr>
        <p:txBody>
          <a:bodyPr wrap="none">
            <a:spAutoFit/>
          </a:bodyPr>
          <a:lstStyle/>
          <a:p>
            <a:r>
              <a:rPr lang="en-US" b="1" i="1"/>
              <a:t>a</a:t>
            </a:r>
          </a:p>
        </p:txBody>
      </p:sp>
      <p:sp>
        <p:nvSpPr>
          <p:cNvPr id="54" name="Text Box 68"/>
          <p:cNvSpPr txBox="1">
            <a:spLocks noChangeArrowheads="1"/>
          </p:cNvSpPr>
          <p:nvPr/>
        </p:nvSpPr>
        <p:spPr bwMode="auto">
          <a:xfrm>
            <a:off x="3676650" y="2713038"/>
            <a:ext cx="325438" cy="369887"/>
          </a:xfrm>
          <a:prstGeom prst="rect">
            <a:avLst/>
          </a:prstGeom>
          <a:noFill/>
          <a:ln w="9525">
            <a:noFill/>
            <a:miter lim="800000"/>
            <a:headEnd/>
            <a:tailEnd/>
          </a:ln>
        </p:spPr>
        <p:txBody>
          <a:bodyPr wrap="none">
            <a:spAutoFit/>
          </a:bodyPr>
          <a:lstStyle/>
          <a:p>
            <a:r>
              <a:rPr lang="en-US" b="1" i="1"/>
              <a:t>b</a:t>
            </a:r>
          </a:p>
        </p:txBody>
      </p:sp>
      <p:sp>
        <p:nvSpPr>
          <p:cNvPr id="55" name="Text Box 69"/>
          <p:cNvSpPr txBox="1">
            <a:spLocks noChangeArrowheads="1"/>
          </p:cNvSpPr>
          <p:nvPr/>
        </p:nvSpPr>
        <p:spPr bwMode="auto">
          <a:xfrm>
            <a:off x="4800600" y="2713038"/>
            <a:ext cx="312738" cy="369887"/>
          </a:xfrm>
          <a:prstGeom prst="rect">
            <a:avLst/>
          </a:prstGeom>
          <a:noFill/>
          <a:ln w="9525">
            <a:noFill/>
            <a:miter lim="800000"/>
            <a:headEnd/>
            <a:tailEnd/>
          </a:ln>
        </p:spPr>
        <p:txBody>
          <a:bodyPr wrap="none">
            <a:spAutoFit/>
          </a:bodyPr>
          <a:lstStyle/>
          <a:p>
            <a:r>
              <a:rPr lang="en-US" b="1" i="1"/>
              <a:t>c</a:t>
            </a:r>
          </a:p>
        </p:txBody>
      </p:sp>
      <p:sp>
        <p:nvSpPr>
          <p:cNvPr id="56" name="Line 70"/>
          <p:cNvSpPr>
            <a:spLocks noChangeShapeType="1"/>
          </p:cNvSpPr>
          <p:nvPr/>
        </p:nvSpPr>
        <p:spPr bwMode="auto">
          <a:xfrm>
            <a:off x="4811713" y="2992438"/>
            <a:ext cx="0" cy="2316162"/>
          </a:xfrm>
          <a:prstGeom prst="line">
            <a:avLst/>
          </a:prstGeom>
          <a:noFill/>
          <a:ln w="28575">
            <a:solidFill>
              <a:schemeClr val="tx1"/>
            </a:solidFill>
            <a:round/>
            <a:headEnd/>
            <a:tailEnd/>
          </a:ln>
        </p:spPr>
        <p:txBody>
          <a:bodyPr/>
          <a:lstStyle/>
          <a:p>
            <a:endParaRPr lang="en-US"/>
          </a:p>
        </p:txBody>
      </p:sp>
      <p:sp>
        <p:nvSpPr>
          <p:cNvPr id="57" name="Line 71"/>
          <p:cNvSpPr>
            <a:spLocks noChangeShapeType="1"/>
          </p:cNvSpPr>
          <p:nvPr/>
        </p:nvSpPr>
        <p:spPr bwMode="auto">
          <a:xfrm>
            <a:off x="3678238" y="3001963"/>
            <a:ext cx="0" cy="914400"/>
          </a:xfrm>
          <a:prstGeom prst="line">
            <a:avLst/>
          </a:prstGeom>
          <a:noFill/>
          <a:ln w="28575">
            <a:solidFill>
              <a:schemeClr val="tx1"/>
            </a:solidFill>
            <a:round/>
            <a:headEnd/>
            <a:tailEnd/>
          </a:ln>
        </p:spPr>
        <p:txBody>
          <a:bodyPr/>
          <a:lstStyle/>
          <a:p>
            <a:endParaRPr lang="en-US"/>
          </a:p>
        </p:txBody>
      </p:sp>
      <p:sp>
        <p:nvSpPr>
          <p:cNvPr id="59" name="Line 72"/>
          <p:cNvSpPr>
            <a:spLocks noChangeShapeType="1"/>
          </p:cNvSpPr>
          <p:nvPr/>
        </p:nvSpPr>
        <p:spPr bwMode="auto">
          <a:xfrm flipH="1">
            <a:off x="2028825" y="3013075"/>
            <a:ext cx="2782888" cy="0"/>
          </a:xfrm>
          <a:prstGeom prst="line">
            <a:avLst/>
          </a:prstGeom>
          <a:noFill/>
          <a:ln w="28575">
            <a:solidFill>
              <a:schemeClr val="tx1"/>
            </a:solidFill>
            <a:round/>
            <a:headEnd/>
            <a:tailEnd/>
          </a:ln>
        </p:spPr>
        <p:txBody>
          <a:bodyPr/>
          <a:lstStyle/>
          <a:p>
            <a:endParaRPr lang="en-US"/>
          </a:p>
        </p:txBody>
      </p:sp>
      <p:sp>
        <p:nvSpPr>
          <p:cNvPr id="60" name="Oval 63"/>
          <p:cNvSpPr>
            <a:spLocks noChangeArrowheads="1"/>
          </p:cNvSpPr>
          <p:nvPr/>
        </p:nvSpPr>
        <p:spPr bwMode="auto">
          <a:xfrm>
            <a:off x="4740275" y="3868738"/>
            <a:ext cx="136525" cy="136525"/>
          </a:xfrm>
          <a:prstGeom prst="ellipse">
            <a:avLst/>
          </a:prstGeom>
          <a:solidFill>
            <a:schemeClr val="bg1"/>
          </a:solidFill>
          <a:ln w="28575">
            <a:solidFill>
              <a:schemeClr val="tx2"/>
            </a:solidFill>
            <a:round/>
            <a:headEnd/>
            <a:tailEnd/>
          </a:ln>
        </p:spPr>
        <p:txBody>
          <a:bodyPr wrap="none" anchor="ctr"/>
          <a:lstStyle/>
          <a:p>
            <a:endParaRPr lang="en-US"/>
          </a:p>
        </p:txBody>
      </p:sp>
      <p:sp>
        <p:nvSpPr>
          <p:cNvPr id="61" name="Oval 62"/>
          <p:cNvSpPr>
            <a:spLocks noChangeArrowheads="1"/>
          </p:cNvSpPr>
          <p:nvPr/>
        </p:nvSpPr>
        <p:spPr bwMode="auto">
          <a:xfrm>
            <a:off x="4722813" y="2944813"/>
            <a:ext cx="136525" cy="136525"/>
          </a:xfrm>
          <a:prstGeom prst="ellipse">
            <a:avLst/>
          </a:prstGeom>
          <a:solidFill>
            <a:schemeClr val="bg1"/>
          </a:solidFill>
          <a:ln w="28575">
            <a:solidFill>
              <a:schemeClr val="tx2"/>
            </a:solidFill>
            <a:round/>
            <a:headEnd/>
            <a:tailEnd/>
          </a:ln>
        </p:spPr>
        <p:txBody>
          <a:bodyPr wrap="none" anchor="ctr"/>
          <a:lstStyle/>
          <a:p>
            <a:endParaRPr lang="en-US"/>
          </a:p>
        </p:txBody>
      </p:sp>
      <p:sp>
        <p:nvSpPr>
          <p:cNvPr id="62" name="AutoShape 73"/>
          <p:cNvSpPr>
            <a:spLocks noChangeArrowheads="1"/>
          </p:cNvSpPr>
          <p:nvPr/>
        </p:nvSpPr>
        <p:spPr bwMode="auto">
          <a:xfrm>
            <a:off x="2165350" y="3032125"/>
            <a:ext cx="1117600" cy="893763"/>
          </a:xfrm>
          <a:prstGeom prst="upArrow">
            <a:avLst>
              <a:gd name="adj1" fmla="val 50000"/>
              <a:gd name="adj2" fmla="val 25000"/>
            </a:avLst>
          </a:prstGeom>
          <a:solidFill>
            <a:srgbClr val="3366FF"/>
          </a:solidFill>
          <a:ln w="9525">
            <a:solidFill>
              <a:schemeClr val="tx1"/>
            </a:solidFill>
            <a:miter lim="800000"/>
            <a:headEnd/>
            <a:tailEnd/>
          </a:ln>
        </p:spPr>
        <p:txBody>
          <a:bodyPr vert="eaVert" wrap="none" anchor="ctr"/>
          <a:lstStyle/>
          <a:p>
            <a:pPr algn="ctr"/>
            <a:endParaRPr lang="en-US"/>
          </a:p>
        </p:txBody>
      </p:sp>
      <p:sp>
        <p:nvSpPr>
          <p:cNvPr id="64" name="AutoShape 75"/>
          <p:cNvSpPr>
            <a:spLocks noChangeArrowheads="1"/>
          </p:cNvSpPr>
          <p:nvPr/>
        </p:nvSpPr>
        <p:spPr bwMode="auto">
          <a:xfrm>
            <a:off x="3705225" y="4513263"/>
            <a:ext cx="1076325" cy="741362"/>
          </a:xfrm>
          <a:prstGeom prst="leftArrow">
            <a:avLst>
              <a:gd name="adj1" fmla="val 50000"/>
              <a:gd name="adj2" fmla="val 36296"/>
            </a:avLst>
          </a:prstGeom>
          <a:solidFill>
            <a:srgbClr val="3366FF"/>
          </a:solidFill>
          <a:ln w="9525">
            <a:solidFill>
              <a:schemeClr val="tx1"/>
            </a:solidFill>
            <a:miter lim="800000"/>
            <a:headEnd/>
            <a:tailEnd/>
          </a:ln>
        </p:spPr>
        <p:txBody>
          <a:bodyPr wrap="none" anchor="ctr"/>
          <a:lstStyle/>
          <a:p>
            <a:endParaRPr lang="en-US"/>
          </a:p>
        </p:txBody>
      </p:sp>
      <p:sp>
        <p:nvSpPr>
          <p:cNvPr id="66" name="Text Box 78"/>
          <p:cNvSpPr txBox="1">
            <a:spLocks noChangeArrowheads="1"/>
          </p:cNvSpPr>
          <p:nvPr/>
        </p:nvSpPr>
        <p:spPr bwMode="auto">
          <a:xfrm>
            <a:off x="5314950" y="2217738"/>
            <a:ext cx="1314450" cy="830262"/>
          </a:xfrm>
          <a:prstGeom prst="rect">
            <a:avLst/>
          </a:prstGeom>
          <a:noFill/>
          <a:ln w="9525">
            <a:noFill/>
            <a:miter lim="800000"/>
            <a:headEnd/>
            <a:tailEnd/>
          </a:ln>
        </p:spPr>
        <p:txBody>
          <a:bodyPr wrap="none">
            <a:spAutoFit/>
          </a:bodyPr>
          <a:lstStyle/>
          <a:p>
            <a:r>
              <a:rPr lang="en-US" sz="1600" b="1"/>
              <a:t>Increase  in</a:t>
            </a:r>
          </a:p>
          <a:p>
            <a:r>
              <a:rPr lang="en-US" sz="1600" b="1"/>
              <a:t>investment</a:t>
            </a:r>
          </a:p>
          <a:p>
            <a:r>
              <a:rPr lang="en-US" sz="1600" b="1"/>
              <a:t>demand</a:t>
            </a:r>
          </a:p>
        </p:txBody>
      </p:sp>
      <p:sp>
        <p:nvSpPr>
          <p:cNvPr id="67" name="AutoShape 79"/>
          <p:cNvSpPr>
            <a:spLocks noChangeArrowheads="1"/>
          </p:cNvSpPr>
          <p:nvPr/>
        </p:nvSpPr>
        <p:spPr bwMode="auto">
          <a:xfrm>
            <a:off x="3000375" y="1954213"/>
            <a:ext cx="558800" cy="558800"/>
          </a:xfrm>
          <a:prstGeom prst="right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en-US"/>
          </a:p>
        </p:txBody>
      </p:sp>
      <p:sp>
        <p:nvSpPr>
          <p:cNvPr id="68" name="AutoShape 80"/>
          <p:cNvSpPr>
            <a:spLocks noChangeArrowheads="1"/>
          </p:cNvSpPr>
          <p:nvPr/>
        </p:nvSpPr>
        <p:spPr bwMode="auto">
          <a:xfrm>
            <a:off x="5381625" y="3906838"/>
            <a:ext cx="558800" cy="558800"/>
          </a:xfrm>
          <a:prstGeom prst="rightArrow">
            <a:avLst>
              <a:gd name="adj1" fmla="val 50000"/>
              <a:gd name="adj2" fmla="val 25000"/>
            </a:avLst>
          </a:prstGeom>
          <a:solidFill>
            <a:srgbClr val="3366FF"/>
          </a:solidFill>
          <a:ln w="9525">
            <a:solidFill>
              <a:schemeClr val="tx1"/>
            </a:solidFill>
            <a:miter lim="800000"/>
            <a:headEnd/>
            <a:tailEnd/>
          </a:ln>
        </p:spPr>
        <p:txBody>
          <a:bodyPr wrap="none" anchor="ctr"/>
          <a:lstStyle/>
          <a:p>
            <a:endParaRPr lang="en-US"/>
          </a:p>
        </p:txBody>
      </p:sp>
      <p:sp>
        <p:nvSpPr>
          <p:cNvPr id="69" name="Oval 63"/>
          <p:cNvSpPr>
            <a:spLocks noChangeArrowheads="1"/>
          </p:cNvSpPr>
          <p:nvPr/>
        </p:nvSpPr>
        <p:spPr bwMode="auto">
          <a:xfrm>
            <a:off x="3581400" y="2971800"/>
            <a:ext cx="136525" cy="136525"/>
          </a:xfrm>
          <a:prstGeom prst="ellipse">
            <a:avLst/>
          </a:prstGeom>
          <a:solidFill>
            <a:schemeClr val="bg1"/>
          </a:solidFill>
          <a:ln w="28575">
            <a:solidFill>
              <a:schemeClr val="tx2"/>
            </a:solidFill>
            <a:round/>
            <a:headEnd/>
            <a:tailEnd/>
          </a:ln>
        </p:spPr>
        <p:txBody>
          <a:bodyPr wrap="none" anchor="ctr"/>
          <a:lstStyle/>
          <a:p>
            <a:endParaRPr lang="en-US"/>
          </a:p>
        </p:txBody>
      </p:sp>
      <p:cxnSp>
        <p:nvCxnSpPr>
          <p:cNvPr id="71" name="Straight Connector 70"/>
          <p:cNvCxnSpPr>
            <a:cxnSpLocks noChangeAspect="1"/>
          </p:cNvCxnSpPr>
          <p:nvPr/>
        </p:nvCxnSpPr>
        <p:spPr>
          <a:xfrm rot="5400000">
            <a:off x="5233988" y="3405187"/>
            <a:ext cx="914400" cy="20002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Text Box 76"/>
          <p:cNvSpPr txBox="1">
            <a:spLocks noChangeArrowheads="1"/>
          </p:cNvSpPr>
          <p:nvPr/>
        </p:nvSpPr>
        <p:spPr bwMode="auto">
          <a:xfrm>
            <a:off x="2819400" y="3990975"/>
            <a:ext cx="1576388" cy="549275"/>
          </a:xfrm>
          <a:prstGeom prst="rect">
            <a:avLst/>
          </a:prstGeom>
          <a:noFill/>
          <a:ln w="9525">
            <a:noFill/>
            <a:miter lim="800000"/>
            <a:headEnd/>
            <a:tailEnd/>
          </a:ln>
        </p:spPr>
        <p:txBody>
          <a:bodyPr wrap="none">
            <a:spAutoFit/>
          </a:bodyPr>
          <a:lstStyle/>
          <a:p>
            <a:r>
              <a:rPr lang="en-US" sz="1600" b="1"/>
              <a:t>Crowding-out </a:t>
            </a:r>
          </a:p>
          <a:p>
            <a:r>
              <a:rPr lang="en-US" sz="1600" b="1"/>
              <a:t>effect</a:t>
            </a:r>
          </a:p>
        </p:txBody>
      </p:sp>
      <p:cxnSp>
        <p:nvCxnSpPr>
          <p:cNvPr id="73" name="Straight Connector 72"/>
          <p:cNvCxnSpPr/>
          <p:nvPr/>
        </p:nvCxnSpPr>
        <p:spPr>
          <a:xfrm rot="16200000" flipH="1">
            <a:off x="3962400" y="4419600"/>
            <a:ext cx="3810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Line 71"/>
          <p:cNvSpPr>
            <a:spLocks noChangeShapeType="1"/>
          </p:cNvSpPr>
          <p:nvPr/>
        </p:nvSpPr>
        <p:spPr bwMode="auto">
          <a:xfrm>
            <a:off x="3684588" y="4419600"/>
            <a:ext cx="0" cy="914400"/>
          </a:xfrm>
          <a:prstGeom prst="line">
            <a:avLst/>
          </a:prstGeom>
          <a:noFill/>
          <a:ln w="28575">
            <a:solidFill>
              <a:schemeClr val="tx1"/>
            </a:solidFill>
            <a:round/>
            <a:headEnd/>
            <a:tailEnd/>
          </a:ln>
        </p:spPr>
        <p:txBody>
          <a:bodyPr/>
          <a:lstStyle/>
          <a:p>
            <a:endParaRPr lang="en-US"/>
          </a:p>
        </p:txBody>
      </p:sp>
      <p:sp>
        <p:nvSpPr>
          <p:cNvPr id="26657"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LO4</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44CA2F31-3F05-4805-AB82-4222C003BDBF}" type="slidenum">
              <a:rPr lang="en-US" sz="1400">
                <a:solidFill>
                  <a:schemeClr val="bg1"/>
                </a:solidFill>
                <a:ea typeface="ＭＳ Ｐゴシック" pitchFamily="34" charset="-128"/>
                <a:cs typeface="Arial" charset="0"/>
              </a:rPr>
              <a:pPr/>
              <a:t>46</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1000"/>
                                        <p:tgtEl>
                                          <p:spTgt spid="48"/>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par>
                          <p:cTn id="35" fill="hold">
                            <p:stCondLst>
                              <p:cond delay="2000"/>
                            </p:stCondLst>
                            <p:childTnLst>
                              <p:par>
                                <p:cTn id="36" presetID="22" presetClass="entr" presetSubtype="4"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down)">
                                      <p:cBhvr>
                                        <p:cTn id="38" dur="1000"/>
                                        <p:tgtEl>
                                          <p:spTgt spid="62"/>
                                        </p:tgtEl>
                                      </p:cBhvr>
                                    </p:animEffect>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childTnLst>
                                </p:cTn>
                              </p:par>
                              <p:par>
                                <p:cTn id="44" presetID="22" presetClass="entr" presetSubtype="1"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up)">
                                      <p:cBhvr>
                                        <p:cTn id="46" dur="500"/>
                                        <p:tgtEl>
                                          <p:spTgt spid="57"/>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up)">
                                      <p:cBhvr>
                                        <p:cTn id="49" dur="500"/>
                                        <p:tgtEl>
                                          <p:spTgt spid="74"/>
                                        </p:tgtEl>
                                      </p:cBhvr>
                                    </p:animEffect>
                                  </p:childTnLst>
                                </p:cTn>
                              </p:par>
                            </p:childTnLst>
                          </p:cTn>
                        </p:par>
                        <p:par>
                          <p:cTn id="50" fill="hold">
                            <p:stCondLst>
                              <p:cond delay="3500"/>
                            </p:stCondLst>
                            <p:childTnLst>
                              <p:par>
                                <p:cTn id="51" presetID="23" presetClass="entr" presetSubtype="16"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fltVal val="0"/>
                                          </p:val>
                                        </p:tav>
                                        <p:tav tm="100000">
                                          <p:val>
                                            <p:strVal val="#ppt_w"/>
                                          </p:val>
                                        </p:tav>
                                      </p:tavLst>
                                    </p:anim>
                                    <p:anim calcmode="lin" valueType="num">
                                      <p:cBhvr>
                                        <p:cTn id="54" dur="500" fill="hold"/>
                                        <p:tgtEl>
                                          <p:spTgt spid="65"/>
                                        </p:tgtEl>
                                        <p:attrNameLst>
                                          <p:attrName>ppt_h</p:attrName>
                                        </p:attrNameLst>
                                      </p:cBhvr>
                                      <p:tavLst>
                                        <p:tav tm="0">
                                          <p:val>
                                            <p:fltVal val="0"/>
                                          </p:val>
                                        </p:tav>
                                        <p:tav tm="100000">
                                          <p:val>
                                            <p:strVal val="#ppt_h"/>
                                          </p:val>
                                        </p:tav>
                                      </p:tavLst>
                                    </p:anim>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wipe(up)">
                                      <p:cBhvr>
                                        <p:cTn id="58" dur="1000"/>
                                        <p:tgtEl>
                                          <p:spTgt spid="73"/>
                                        </p:tgtEl>
                                      </p:cBhvr>
                                    </p:animEffect>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right)">
                                      <p:cBhvr>
                                        <p:cTn id="62" dur="2000"/>
                                        <p:tgtEl>
                                          <p:spTgt spid="64"/>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left)">
                                      <p:cBhvr>
                                        <p:cTn id="66" dur="1000"/>
                                        <p:tgtEl>
                                          <p:spTgt spid="6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1000"/>
                                        <p:tgtEl>
                                          <p:spTgt spid="68"/>
                                        </p:tgtEl>
                                      </p:cBhvr>
                                    </p:animEffect>
                                  </p:childTnLst>
                                </p:cTn>
                              </p:par>
                            </p:childTnLst>
                          </p:cTn>
                        </p:par>
                        <p:par>
                          <p:cTn id="70" fill="hold">
                            <p:stCondLst>
                              <p:cond delay="8000"/>
                            </p:stCondLst>
                            <p:childTnLst>
                              <p:par>
                                <p:cTn id="71" presetID="22" presetClass="entr" presetSubtype="8"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1000"/>
                                        <p:tgtEl>
                                          <p:spTgt spid="49"/>
                                        </p:tgtEl>
                                      </p:cBhvr>
                                    </p:animEffect>
                                  </p:childTnLst>
                                </p:cTn>
                              </p:par>
                            </p:childTnLst>
                          </p:cTn>
                        </p:par>
                        <p:par>
                          <p:cTn id="74" fill="hold">
                            <p:stCondLst>
                              <p:cond delay="9000"/>
                            </p:stCondLst>
                            <p:childTnLst>
                              <p:par>
                                <p:cTn id="75" presetID="1" presetClass="entr" presetSubtype="0"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childTnLst>
                          </p:cTn>
                        </p:par>
                        <p:par>
                          <p:cTn id="77" fill="hold">
                            <p:stCondLst>
                              <p:cond delay="9000"/>
                            </p:stCondLst>
                            <p:childTnLst>
                              <p:par>
                                <p:cTn id="78" presetID="23" presetClass="entr" presetSubtype="16" fill="hold" grpId="0" nodeType="afterEffect">
                                  <p:stCondLst>
                                    <p:cond delay="0"/>
                                  </p:stCondLst>
                                  <p:childTnLst>
                                    <p:set>
                                      <p:cBhvr>
                                        <p:cTn id="79" dur="1" fill="hold">
                                          <p:stCondLst>
                                            <p:cond delay="0"/>
                                          </p:stCondLst>
                                        </p:cTn>
                                        <p:tgtEl>
                                          <p:spTgt spid="66"/>
                                        </p:tgtEl>
                                        <p:attrNameLst>
                                          <p:attrName>style.visibility</p:attrName>
                                        </p:attrNameLst>
                                      </p:cBhvr>
                                      <p:to>
                                        <p:strVal val="visible"/>
                                      </p:to>
                                    </p:set>
                                    <p:anim calcmode="lin" valueType="num">
                                      <p:cBhvr>
                                        <p:cTn id="80" dur="500" fill="hold"/>
                                        <p:tgtEl>
                                          <p:spTgt spid="66"/>
                                        </p:tgtEl>
                                        <p:attrNameLst>
                                          <p:attrName>ppt_w</p:attrName>
                                        </p:attrNameLst>
                                      </p:cBhvr>
                                      <p:tavLst>
                                        <p:tav tm="0">
                                          <p:val>
                                            <p:fltVal val="0"/>
                                          </p:val>
                                        </p:tav>
                                        <p:tav tm="100000">
                                          <p:val>
                                            <p:strVal val="#ppt_w"/>
                                          </p:val>
                                        </p:tav>
                                      </p:tavLst>
                                    </p:anim>
                                    <p:anim calcmode="lin" valueType="num">
                                      <p:cBhvr>
                                        <p:cTn id="81" dur="500" fill="hold"/>
                                        <p:tgtEl>
                                          <p:spTgt spid="6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22" presetClass="entr" presetSubtype="1" fill="hold" nodeType="afterEffect">
                                  <p:stCondLst>
                                    <p:cond delay="0"/>
                                  </p:stCondLst>
                                  <p:childTnLst>
                                    <p:set>
                                      <p:cBhvr>
                                        <p:cTn id="84" dur="1" fill="hold">
                                          <p:stCondLst>
                                            <p:cond delay="0"/>
                                          </p:stCondLst>
                                        </p:cTn>
                                        <p:tgtEl>
                                          <p:spTgt spid="71"/>
                                        </p:tgtEl>
                                        <p:attrNameLst>
                                          <p:attrName>style.visibility</p:attrName>
                                        </p:attrNameLst>
                                      </p:cBhvr>
                                      <p:to>
                                        <p:strVal val="visible"/>
                                      </p:to>
                                    </p:set>
                                    <p:animEffect transition="in" filter="wipe(up)">
                                      <p:cBhvr>
                                        <p:cTn id="85" dur="1000"/>
                                        <p:tgtEl>
                                          <p:spTgt spid="71"/>
                                        </p:tgtEl>
                                      </p:cBhvr>
                                    </p:animEffect>
                                  </p:childTnLst>
                                </p:cTn>
                              </p:par>
                            </p:childTnLst>
                          </p:cTn>
                        </p:par>
                        <p:par>
                          <p:cTn id="86" fill="hold">
                            <p:stCondLst>
                              <p:cond delay="10500"/>
                            </p:stCondLst>
                            <p:childTnLst>
                              <p:par>
                                <p:cTn id="87" presetID="1" presetClass="entr" presetSubtype="0"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childTnLst>
                          </p:cTn>
                        </p:par>
                        <p:par>
                          <p:cTn id="91" fill="hold">
                            <p:stCondLst>
                              <p:cond delay="10500"/>
                            </p:stCondLst>
                            <p:childTnLst>
                              <p:par>
                                <p:cTn id="92" presetID="22" presetClass="entr" presetSubtype="2" fill="hold" grpId="0" nodeType="after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wipe(right)">
                                      <p:cBhvr>
                                        <p:cTn id="94" dur="500"/>
                                        <p:tgtEl>
                                          <p:spTgt spid="59"/>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P spid="50" grpId="0"/>
      <p:bldP spid="51" grpId="0"/>
      <p:bldP spid="52" grpId="0"/>
      <p:bldP spid="53" grpId="0"/>
      <p:bldP spid="54" grpId="0"/>
      <p:bldP spid="55" grpId="0"/>
      <p:bldP spid="56" grpId="0" animBg="1"/>
      <p:bldP spid="57" grpId="0" animBg="1"/>
      <p:bldP spid="59" grpId="0" animBg="1"/>
      <p:bldP spid="60" grpId="0" animBg="1"/>
      <p:bldP spid="61" grpId="0" animBg="1"/>
      <p:bldP spid="62" grpId="0" animBg="1"/>
      <p:bldP spid="64" grpId="0" animBg="1"/>
      <p:bldP spid="66" grpId="0"/>
      <p:bldP spid="67" grpId="0" animBg="1"/>
      <p:bldP spid="68" grpId="0" animBg="1"/>
      <p:bldP spid="69" grpId="0" animBg="1"/>
      <p:bldP spid="65" grpId="0"/>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765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Social Security, Medicare Shortfalls</a:t>
            </a:r>
          </a:p>
        </p:txBody>
      </p:sp>
      <p:sp>
        <p:nvSpPr>
          <p:cNvPr id="27652" name="Rectangle 3"/>
          <p:cNvSpPr>
            <a:spLocks noGrp="1" noChangeArrowheads="1"/>
          </p:cNvSpPr>
          <p:nvPr>
            <p:ph type="body" idx="1"/>
          </p:nvPr>
        </p:nvSpPr>
        <p:spPr>
          <a:xfrm>
            <a:off x="381000" y="1066800"/>
            <a:ext cx="8229600" cy="4525963"/>
          </a:xfrm>
        </p:spPr>
        <p:txBody>
          <a:bodyPr/>
          <a:lstStyle/>
          <a:p>
            <a:pPr eaLnBrk="1" hangingPunct="1">
              <a:buClr>
                <a:srgbClr val="3399FF"/>
              </a:buClr>
              <a:buSzPct val="125000"/>
            </a:pPr>
            <a:r>
              <a:rPr lang="en-US" sz="3600" smtClean="0"/>
              <a:t>More Americans will be receiving benefits as they age</a:t>
            </a:r>
          </a:p>
          <a:p>
            <a:pPr eaLnBrk="1" hangingPunct="1">
              <a:buClr>
                <a:srgbClr val="3399FF"/>
              </a:buClr>
              <a:buSzPct val="125000"/>
            </a:pPr>
            <a:r>
              <a:rPr lang="en-US" sz="3600" smtClean="0"/>
              <a:t>Social security shortfalls</a:t>
            </a:r>
          </a:p>
          <a:p>
            <a:pPr lvl="1" eaLnBrk="1" hangingPunct="1">
              <a:buClr>
                <a:srgbClr val="3399FF"/>
              </a:buClr>
              <a:buSzPct val="125000"/>
              <a:buFont typeface="Arial" charset="0"/>
              <a:buChar char="•"/>
            </a:pPr>
            <a:r>
              <a:rPr lang="en-US" sz="3600" smtClean="0"/>
              <a:t>Income during retirement</a:t>
            </a:r>
          </a:p>
          <a:p>
            <a:pPr lvl="1" eaLnBrk="1" hangingPunct="1">
              <a:buClr>
                <a:srgbClr val="3399FF"/>
              </a:buClr>
              <a:buSzPct val="125000"/>
              <a:buFont typeface="Arial" charset="0"/>
              <a:buChar char="•"/>
            </a:pPr>
            <a:r>
              <a:rPr lang="en-US" sz="3600" smtClean="0"/>
              <a:t>Funds will be depleted by 2037</a:t>
            </a:r>
          </a:p>
          <a:p>
            <a:pPr eaLnBrk="1" hangingPunct="1">
              <a:buClr>
                <a:srgbClr val="3399FF"/>
              </a:buClr>
              <a:buSzPct val="125000"/>
            </a:pPr>
            <a:r>
              <a:rPr lang="en-US" sz="3600" smtClean="0"/>
              <a:t>Medicare shortfalls</a:t>
            </a:r>
          </a:p>
          <a:p>
            <a:pPr lvl="1" eaLnBrk="1" hangingPunct="1">
              <a:buClr>
                <a:srgbClr val="3399FF"/>
              </a:buClr>
              <a:buSzPct val="125000"/>
              <a:buFont typeface="Arial" charset="0"/>
              <a:buChar char="•"/>
            </a:pPr>
            <a:r>
              <a:rPr lang="en-US" sz="3600" smtClean="0"/>
              <a:t>Medical care during retirement</a:t>
            </a:r>
          </a:p>
          <a:p>
            <a:pPr lvl="1" eaLnBrk="1" hangingPunct="1">
              <a:buClr>
                <a:srgbClr val="3399FF"/>
              </a:buClr>
              <a:buSzPct val="125000"/>
              <a:buFont typeface="Arial" charset="0"/>
              <a:buChar char="•"/>
            </a:pPr>
            <a:r>
              <a:rPr lang="en-US" sz="3600" smtClean="0"/>
              <a:t>Funds will be depleted by 2017</a:t>
            </a:r>
          </a:p>
        </p:txBody>
      </p:sp>
      <p:sp>
        <p:nvSpPr>
          <p:cNvPr id="27653"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A8D5EA50-243D-42BC-B606-DDD5428248A4}" type="slidenum">
              <a:rPr lang="en-US" sz="1400">
                <a:solidFill>
                  <a:schemeClr val="bg1"/>
                </a:solidFill>
                <a:ea typeface="ＭＳ Ｐゴシック" pitchFamily="34" charset="-128"/>
                <a:cs typeface="Arial" charset="0"/>
              </a:rPr>
              <a:pPr/>
              <a:t>47</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2867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Social Security, Medicare Shortfalls</a:t>
            </a:r>
          </a:p>
        </p:txBody>
      </p:sp>
      <p:sp>
        <p:nvSpPr>
          <p:cNvPr id="28676" name="Rectangle 3"/>
          <p:cNvSpPr>
            <a:spLocks noGrp="1" noChangeArrowheads="1"/>
          </p:cNvSpPr>
          <p:nvPr>
            <p:ph type="body" idx="1"/>
          </p:nvPr>
        </p:nvSpPr>
        <p:spPr>
          <a:xfrm>
            <a:off x="457200" y="990600"/>
            <a:ext cx="8229600" cy="4525963"/>
          </a:xfrm>
        </p:spPr>
        <p:txBody>
          <a:bodyPr/>
          <a:lstStyle/>
          <a:p>
            <a:pPr eaLnBrk="1" hangingPunct="1">
              <a:buClr>
                <a:srgbClr val="3399FF"/>
              </a:buClr>
              <a:buSzPct val="125000"/>
            </a:pPr>
            <a:r>
              <a:rPr lang="en-US" sz="3600" smtClean="0"/>
              <a:t>Possible options “to fix” include:</a:t>
            </a:r>
          </a:p>
          <a:p>
            <a:pPr lvl="1" eaLnBrk="1" hangingPunct="1">
              <a:buClr>
                <a:srgbClr val="3399FF"/>
              </a:buClr>
              <a:buSzPct val="125000"/>
              <a:buFont typeface="Arial" charset="0"/>
              <a:buChar char="•"/>
            </a:pPr>
            <a:r>
              <a:rPr lang="en-US" sz="3600" smtClean="0"/>
              <a:t>Increasing the retirement age</a:t>
            </a:r>
          </a:p>
          <a:p>
            <a:pPr lvl="1" eaLnBrk="1" hangingPunct="1">
              <a:buClr>
                <a:srgbClr val="3399FF"/>
              </a:buClr>
              <a:buSzPct val="125000"/>
              <a:buFont typeface="Arial" charset="0"/>
              <a:buChar char="•"/>
            </a:pPr>
            <a:r>
              <a:rPr lang="en-US" sz="3600" smtClean="0"/>
              <a:t>Increasing the portion of earnings subject to the social security tax</a:t>
            </a:r>
          </a:p>
          <a:p>
            <a:pPr lvl="1" eaLnBrk="1" hangingPunct="1">
              <a:buClr>
                <a:srgbClr val="3399FF"/>
              </a:buClr>
              <a:buSzPct val="125000"/>
              <a:buFont typeface="Arial" charset="0"/>
              <a:buChar char="•"/>
            </a:pPr>
            <a:r>
              <a:rPr lang="en-US" sz="3600" smtClean="0"/>
              <a:t>Disqualifying wealthy individuals</a:t>
            </a:r>
          </a:p>
          <a:p>
            <a:pPr lvl="1" eaLnBrk="1" hangingPunct="1">
              <a:buClr>
                <a:srgbClr val="3399FF"/>
              </a:buClr>
              <a:buSzPct val="125000"/>
              <a:buFont typeface="Arial" charset="0"/>
              <a:buChar char="•"/>
            </a:pPr>
            <a:r>
              <a:rPr lang="en-US" sz="3600" smtClean="0"/>
              <a:t>Redirecting low-skilled immigrants to higher-skilled, higher paying work</a:t>
            </a:r>
          </a:p>
          <a:p>
            <a:pPr lvl="1" eaLnBrk="1" hangingPunct="1">
              <a:buClr>
                <a:srgbClr val="3399FF"/>
              </a:buClr>
              <a:buSzPct val="125000"/>
              <a:buFont typeface="Arial" charset="0"/>
              <a:buChar char="•"/>
            </a:pPr>
            <a:r>
              <a:rPr lang="en-US" sz="3600" smtClean="0"/>
              <a:t>Defined contribution plans owned by individuals</a:t>
            </a:r>
          </a:p>
        </p:txBody>
      </p:sp>
      <p:sp>
        <p:nvSpPr>
          <p:cNvPr id="28677"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D29FCFF9-424B-46AB-BDE7-3471C7BD0E73}" type="slidenum">
              <a:rPr lang="en-US" sz="1400">
                <a:solidFill>
                  <a:schemeClr val="bg1"/>
                </a:solidFill>
                <a:ea typeface="ＭＳ Ｐゴシック" pitchFamily="34" charset="-128"/>
                <a:cs typeface="Arial" charset="0"/>
              </a:rPr>
              <a:pPr/>
              <a:t>48</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4099"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Expansionary Fiscal Policy</a:t>
            </a:r>
          </a:p>
        </p:txBody>
      </p:sp>
      <p:sp>
        <p:nvSpPr>
          <p:cNvPr id="4100" name="Rectangle 3"/>
          <p:cNvSpPr>
            <a:spLocks noGrp="1" noChangeArrowheads="1"/>
          </p:cNvSpPr>
          <p:nvPr>
            <p:ph type="body" idx="1"/>
          </p:nvPr>
        </p:nvSpPr>
        <p:spPr>
          <a:xfrm>
            <a:off x="533400" y="1143000"/>
            <a:ext cx="8229600" cy="4525963"/>
          </a:xfrm>
        </p:spPr>
        <p:txBody>
          <a:bodyPr/>
          <a:lstStyle/>
          <a:p>
            <a:pPr eaLnBrk="1" hangingPunct="1">
              <a:buClr>
                <a:srgbClr val="3399FF"/>
              </a:buClr>
              <a:buSzPct val="125000"/>
            </a:pPr>
            <a:r>
              <a:rPr lang="en-US" sz="3600" smtClean="0"/>
              <a:t>Use during a recession</a:t>
            </a:r>
          </a:p>
          <a:p>
            <a:pPr lvl="1" eaLnBrk="1" hangingPunct="1">
              <a:buClr>
                <a:srgbClr val="3399FF"/>
              </a:buClr>
              <a:buSzPct val="125000"/>
              <a:buFont typeface="Arial" charset="0"/>
              <a:buChar char="•"/>
            </a:pPr>
            <a:r>
              <a:rPr lang="en-US" sz="3600" smtClean="0"/>
              <a:t>Increase government spending</a:t>
            </a:r>
          </a:p>
          <a:p>
            <a:pPr lvl="1" eaLnBrk="1" hangingPunct="1">
              <a:buClr>
                <a:srgbClr val="3399FF"/>
              </a:buClr>
              <a:buSzPct val="125000"/>
              <a:buFont typeface="Arial" charset="0"/>
              <a:buChar char="•"/>
            </a:pPr>
            <a:r>
              <a:rPr lang="en-US" sz="3600" smtClean="0"/>
              <a:t>Decrease taxes</a:t>
            </a:r>
          </a:p>
          <a:p>
            <a:pPr lvl="1" eaLnBrk="1" hangingPunct="1">
              <a:buClr>
                <a:srgbClr val="3399FF"/>
              </a:buClr>
              <a:buSzPct val="125000"/>
              <a:buFont typeface="Arial" charset="0"/>
              <a:buChar char="•"/>
            </a:pPr>
            <a:r>
              <a:rPr lang="en-US" sz="3600" smtClean="0"/>
              <a:t>Combination of both</a:t>
            </a:r>
          </a:p>
          <a:p>
            <a:pPr lvl="1" eaLnBrk="1" hangingPunct="1">
              <a:buClr>
                <a:srgbClr val="3399FF"/>
              </a:buClr>
              <a:buSzPct val="125000"/>
              <a:buFont typeface="Arial" charset="0"/>
              <a:buChar char="•"/>
            </a:pPr>
            <a:r>
              <a:rPr lang="en-US" sz="3600" smtClean="0"/>
              <a:t>Create a deficit</a:t>
            </a:r>
          </a:p>
        </p:txBody>
      </p:sp>
      <p:sp>
        <p:nvSpPr>
          <p:cNvPr id="4101"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4102"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LO1</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4421761F-780A-41C1-8CC5-4F5382FA724A}" type="slidenum">
              <a:rPr lang="en-US" sz="1400">
                <a:solidFill>
                  <a:schemeClr val="bg1"/>
                </a:solidFill>
                <a:ea typeface="ＭＳ Ｐゴシック" pitchFamily="34" charset="-128"/>
                <a:cs typeface="Arial" charset="0"/>
              </a:rPr>
              <a:pPr/>
              <a:t>5</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8195"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Policy Options: G or T?</a:t>
            </a:r>
          </a:p>
        </p:txBody>
      </p:sp>
      <p:sp>
        <p:nvSpPr>
          <p:cNvPr id="8196" name="Rectangle 3"/>
          <p:cNvSpPr>
            <a:spLocks noGrp="1" noChangeArrowheads="1"/>
          </p:cNvSpPr>
          <p:nvPr>
            <p:ph type="body" idx="1"/>
          </p:nvPr>
        </p:nvSpPr>
        <p:spPr>
          <a:xfrm>
            <a:off x="533400" y="990600"/>
            <a:ext cx="8229600" cy="4525963"/>
          </a:xfrm>
        </p:spPr>
        <p:txBody>
          <a:bodyPr/>
          <a:lstStyle/>
          <a:p>
            <a:pPr eaLnBrk="1" hangingPunct="1">
              <a:buClr>
                <a:srgbClr val="3399FF"/>
              </a:buClr>
              <a:buSzPct val="125000"/>
            </a:pPr>
            <a:r>
              <a:rPr lang="en-US" sz="3600" smtClean="0"/>
              <a:t>To expand the size of government</a:t>
            </a:r>
          </a:p>
          <a:p>
            <a:pPr lvl="1" eaLnBrk="1" hangingPunct="1">
              <a:buClr>
                <a:srgbClr val="3399FF"/>
              </a:buClr>
              <a:buSzPct val="125000"/>
              <a:buFont typeface="Arial" charset="0"/>
              <a:buChar char="•"/>
            </a:pPr>
            <a:r>
              <a:rPr lang="en-US" sz="3600" smtClean="0"/>
              <a:t>If recession, then increase government spending</a:t>
            </a:r>
          </a:p>
          <a:p>
            <a:pPr lvl="1" eaLnBrk="1" hangingPunct="1">
              <a:buClr>
                <a:srgbClr val="3399FF"/>
              </a:buClr>
              <a:buSzPct val="125000"/>
              <a:buFont typeface="Arial" charset="0"/>
              <a:buChar char="•"/>
            </a:pPr>
            <a:r>
              <a:rPr lang="en-US" sz="3600" smtClean="0"/>
              <a:t>If inflation, then increase taxes</a:t>
            </a:r>
          </a:p>
          <a:p>
            <a:pPr eaLnBrk="1" hangingPunct="1">
              <a:buClr>
                <a:srgbClr val="3399FF"/>
              </a:buClr>
              <a:buSzPct val="125000"/>
            </a:pPr>
            <a:r>
              <a:rPr lang="en-US" sz="3600" smtClean="0"/>
              <a:t>To reduce the size of government</a:t>
            </a:r>
          </a:p>
          <a:p>
            <a:pPr lvl="1" eaLnBrk="1" hangingPunct="1">
              <a:buClr>
                <a:srgbClr val="3399FF"/>
              </a:buClr>
              <a:buSzPct val="125000"/>
              <a:buFont typeface="Arial" charset="0"/>
              <a:buChar char="•"/>
            </a:pPr>
            <a:r>
              <a:rPr lang="en-US" sz="3600" smtClean="0"/>
              <a:t>If recession, then decrease taxes</a:t>
            </a:r>
          </a:p>
          <a:p>
            <a:pPr lvl="1" eaLnBrk="1" hangingPunct="1">
              <a:buClr>
                <a:srgbClr val="3399FF"/>
              </a:buClr>
              <a:buSzPct val="125000"/>
              <a:buFont typeface="Arial" charset="0"/>
              <a:buChar char="•"/>
            </a:pPr>
            <a:r>
              <a:rPr lang="en-US" sz="3600" smtClean="0"/>
              <a:t>If inflation, then decrease government spending</a:t>
            </a:r>
          </a:p>
        </p:txBody>
      </p:sp>
      <p:sp>
        <p:nvSpPr>
          <p:cNvPr id="8197"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8198"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LO1</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C6694910-5B1B-4B29-B3A9-AD5DE6AB2F9B}" type="slidenum">
              <a:rPr lang="en-US" sz="1400">
                <a:solidFill>
                  <a:schemeClr val="bg1"/>
                </a:solidFill>
                <a:ea typeface="ＭＳ Ｐゴシック" pitchFamily="34" charset="-128"/>
                <a:cs typeface="Arial" charset="0"/>
              </a:rPr>
              <a:pPr/>
              <a:t>6</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5123"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Expansionary Fiscal Policy</a:t>
            </a:r>
          </a:p>
        </p:txBody>
      </p:sp>
      <p:sp>
        <p:nvSpPr>
          <p:cNvPr id="5124"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grpSp>
        <p:nvGrpSpPr>
          <p:cNvPr id="2" name="Group 31"/>
          <p:cNvGrpSpPr>
            <a:grpSpLocks/>
          </p:cNvGrpSpPr>
          <p:nvPr/>
        </p:nvGrpSpPr>
        <p:grpSpPr bwMode="auto">
          <a:xfrm>
            <a:off x="2078038" y="1250950"/>
            <a:ext cx="5116512" cy="4692650"/>
            <a:chOff x="2078030" y="1250976"/>
            <a:chExt cx="5116023" cy="4692623"/>
          </a:xfrm>
        </p:grpSpPr>
        <p:pic>
          <p:nvPicPr>
            <p:cNvPr id="5151" name="Picture 3"/>
            <p:cNvPicPr>
              <a:picLocks noChangeAspect="1"/>
            </p:cNvPicPr>
            <p:nvPr/>
          </p:nvPicPr>
          <p:blipFill>
            <a:blip r:embed="rId3" cstate="print"/>
            <a:srcRect/>
            <a:stretch>
              <a:fillRect/>
            </a:stretch>
          </p:blipFill>
          <p:spPr bwMode="auto">
            <a:xfrm>
              <a:off x="2083904" y="1250976"/>
              <a:ext cx="5110149" cy="4692623"/>
            </a:xfrm>
            <a:prstGeom prst="rect">
              <a:avLst/>
            </a:prstGeom>
            <a:noFill/>
            <a:ln w="9525">
              <a:noFill/>
              <a:miter lim="800000"/>
              <a:headEnd/>
              <a:tailEnd/>
            </a:ln>
          </p:spPr>
        </p:pic>
        <p:sp>
          <p:nvSpPr>
            <p:cNvPr id="5152" name="Rectangle 5"/>
            <p:cNvSpPr>
              <a:spLocks noChangeAspect="1" noChangeArrowheads="1"/>
            </p:cNvSpPr>
            <p:nvPr/>
          </p:nvSpPr>
          <p:spPr bwMode="auto">
            <a:xfrm>
              <a:off x="2078030" y="1250977"/>
              <a:ext cx="5089519" cy="4495800"/>
            </a:xfrm>
            <a:prstGeom prst="rect">
              <a:avLst/>
            </a:prstGeom>
            <a:noFill/>
            <a:ln w="9525">
              <a:solidFill>
                <a:schemeClr val="tx1"/>
              </a:solidFill>
              <a:miter lim="800000"/>
              <a:headEnd/>
              <a:tailEnd/>
            </a:ln>
          </p:spPr>
          <p:txBody>
            <a:bodyPr wrap="none" anchor="ctr"/>
            <a:lstStyle/>
            <a:p>
              <a:pPr algn="ctr"/>
              <a:endParaRPr lang="en-US"/>
            </a:p>
          </p:txBody>
        </p:sp>
      </p:grpSp>
      <p:sp>
        <p:nvSpPr>
          <p:cNvPr id="6" name="Text Box 6"/>
          <p:cNvSpPr txBox="1">
            <a:spLocks noChangeArrowheads="1"/>
          </p:cNvSpPr>
          <p:nvPr/>
        </p:nvSpPr>
        <p:spPr bwMode="auto">
          <a:xfrm>
            <a:off x="2917825" y="6018213"/>
            <a:ext cx="2257425" cy="369887"/>
          </a:xfrm>
          <a:prstGeom prst="rect">
            <a:avLst/>
          </a:prstGeom>
          <a:noFill/>
          <a:ln w="9525">
            <a:noFill/>
            <a:miter lim="800000"/>
            <a:headEnd/>
            <a:tailEnd/>
          </a:ln>
        </p:spPr>
        <p:txBody>
          <a:bodyPr wrap="none">
            <a:spAutoFit/>
          </a:bodyPr>
          <a:lstStyle/>
          <a:p>
            <a:r>
              <a:rPr lang="en-US" b="1"/>
              <a:t>Real GDP (billions)</a:t>
            </a:r>
          </a:p>
        </p:txBody>
      </p:sp>
      <p:sp>
        <p:nvSpPr>
          <p:cNvPr id="7" name="Text Box 7"/>
          <p:cNvSpPr txBox="1">
            <a:spLocks noChangeArrowheads="1"/>
          </p:cNvSpPr>
          <p:nvPr/>
        </p:nvSpPr>
        <p:spPr bwMode="auto">
          <a:xfrm rot="-5400000">
            <a:off x="864394" y="3244056"/>
            <a:ext cx="1327150" cy="369888"/>
          </a:xfrm>
          <a:prstGeom prst="rect">
            <a:avLst/>
          </a:prstGeom>
          <a:noFill/>
          <a:ln w="9525">
            <a:noFill/>
            <a:miter lim="800000"/>
            <a:headEnd/>
            <a:tailEnd/>
          </a:ln>
        </p:spPr>
        <p:txBody>
          <a:bodyPr wrap="none">
            <a:spAutoFit/>
          </a:bodyPr>
          <a:lstStyle/>
          <a:p>
            <a:r>
              <a:rPr lang="en-US" b="1"/>
              <a:t>Price level</a:t>
            </a:r>
          </a:p>
        </p:txBody>
      </p:sp>
      <p:sp>
        <p:nvSpPr>
          <p:cNvPr id="8" name="Text Box 8"/>
          <p:cNvSpPr txBox="1">
            <a:spLocks noChangeArrowheads="1"/>
          </p:cNvSpPr>
          <p:nvPr/>
        </p:nvSpPr>
        <p:spPr bwMode="auto">
          <a:xfrm>
            <a:off x="4733925" y="5078413"/>
            <a:ext cx="644525" cy="396875"/>
          </a:xfrm>
          <a:prstGeom prst="rect">
            <a:avLst/>
          </a:prstGeom>
          <a:noFill/>
          <a:ln w="9525">
            <a:noFill/>
            <a:miter lim="800000"/>
            <a:headEnd/>
            <a:tailEnd/>
          </a:ln>
        </p:spPr>
        <p:txBody>
          <a:bodyPr wrap="none">
            <a:spAutoFit/>
          </a:bodyPr>
          <a:lstStyle/>
          <a:p>
            <a:r>
              <a:rPr lang="en-US" sz="2000" b="1" i="1"/>
              <a:t>AD</a:t>
            </a:r>
            <a:r>
              <a:rPr lang="en-US" sz="2000" b="1" i="1" baseline="-25000"/>
              <a:t>2</a:t>
            </a:r>
          </a:p>
        </p:txBody>
      </p:sp>
      <p:sp>
        <p:nvSpPr>
          <p:cNvPr id="11" name="Arc 11"/>
          <p:cNvSpPr>
            <a:spLocks/>
          </p:cNvSpPr>
          <p:nvPr/>
        </p:nvSpPr>
        <p:spPr bwMode="auto">
          <a:xfrm rot="-1216564" flipH="1" flipV="1">
            <a:off x="3321050" y="1239838"/>
            <a:ext cx="3262313" cy="3743325"/>
          </a:xfrm>
          <a:custGeom>
            <a:avLst/>
            <a:gdLst>
              <a:gd name="T0" fmla="*/ 2147483647 w 21600"/>
              <a:gd name="T1" fmla="*/ 0 h 15790"/>
              <a:gd name="T2" fmla="*/ 2147483647 w 21600"/>
              <a:gd name="T3" fmla="*/ 2147483647 h 15790"/>
              <a:gd name="T4" fmla="*/ 0 w 21600"/>
              <a:gd name="T5" fmla="*/ 2147483647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close/>
              </a:path>
            </a:pathLst>
          </a:custGeom>
          <a:noFill/>
          <a:ln w="57150">
            <a:solidFill>
              <a:srgbClr val="669900"/>
            </a:solidFill>
            <a:prstDash val="dash"/>
            <a:round/>
            <a:headEnd/>
            <a:tailEnd/>
          </a:ln>
        </p:spPr>
        <p:txBody>
          <a:bodyPr wrap="none" anchor="ctr"/>
          <a:lstStyle/>
          <a:p>
            <a:endParaRPr lang="en-US"/>
          </a:p>
        </p:txBody>
      </p:sp>
      <p:sp>
        <p:nvSpPr>
          <p:cNvPr id="12" name="Arc 12"/>
          <p:cNvSpPr>
            <a:spLocks/>
          </p:cNvSpPr>
          <p:nvPr/>
        </p:nvSpPr>
        <p:spPr bwMode="auto">
          <a:xfrm rot="-1216564" flipH="1" flipV="1">
            <a:off x="3978275" y="982663"/>
            <a:ext cx="3262313" cy="3743325"/>
          </a:xfrm>
          <a:custGeom>
            <a:avLst/>
            <a:gdLst>
              <a:gd name="T0" fmla="*/ 2147483647 w 21600"/>
              <a:gd name="T1" fmla="*/ 0 h 15790"/>
              <a:gd name="T2" fmla="*/ 2147483647 w 21600"/>
              <a:gd name="T3" fmla="*/ 2147483647 h 15790"/>
              <a:gd name="T4" fmla="*/ 0 w 21600"/>
              <a:gd name="T5" fmla="*/ 2147483647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close/>
              </a:path>
            </a:pathLst>
          </a:custGeom>
          <a:noFill/>
          <a:ln w="57150">
            <a:solidFill>
              <a:srgbClr val="669900"/>
            </a:solidFill>
            <a:round/>
            <a:headEnd/>
            <a:tailEnd/>
          </a:ln>
        </p:spPr>
        <p:txBody>
          <a:bodyPr wrap="none" anchor="ctr"/>
          <a:lstStyle/>
          <a:p>
            <a:endParaRPr lang="en-US"/>
          </a:p>
        </p:txBody>
      </p:sp>
      <p:sp>
        <p:nvSpPr>
          <p:cNvPr id="13" name="Text Box 16"/>
          <p:cNvSpPr txBox="1">
            <a:spLocks noChangeArrowheads="1"/>
          </p:cNvSpPr>
          <p:nvPr/>
        </p:nvSpPr>
        <p:spPr bwMode="auto">
          <a:xfrm>
            <a:off x="5591175" y="4735513"/>
            <a:ext cx="644525" cy="396875"/>
          </a:xfrm>
          <a:prstGeom prst="rect">
            <a:avLst/>
          </a:prstGeom>
          <a:noFill/>
          <a:ln w="9525">
            <a:noFill/>
            <a:miter lim="800000"/>
            <a:headEnd/>
            <a:tailEnd/>
          </a:ln>
        </p:spPr>
        <p:txBody>
          <a:bodyPr wrap="none">
            <a:spAutoFit/>
          </a:bodyPr>
          <a:lstStyle/>
          <a:p>
            <a:r>
              <a:rPr lang="en-US" sz="2000" b="1" i="1"/>
              <a:t>AD</a:t>
            </a:r>
            <a:r>
              <a:rPr lang="en-US" sz="2000" b="1" i="1" baseline="-25000"/>
              <a:t>1</a:t>
            </a:r>
          </a:p>
        </p:txBody>
      </p:sp>
      <p:sp>
        <p:nvSpPr>
          <p:cNvPr id="14" name="Arc 17"/>
          <p:cNvSpPr>
            <a:spLocks/>
          </p:cNvSpPr>
          <p:nvPr/>
        </p:nvSpPr>
        <p:spPr bwMode="auto">
          <a:xfrm rot="-1216564" flipH="1" flipV="1">
            <a:off x="3140075" y="1335088"/>
            <a:ext cx="3262313" cy="3743325"/>
          </a:xfrm>
          <a:custGeom>
            <a:avLst/>
            <a:gdLst>
              <a:gd name="T0" fmla="*/ 2147483647 w 21600"/>
              <a:gd name="T1" fmla="*/ 0 h 15790"/>
              <a:gd name="T2" fmla="*/ 2147483647 w 21600"/>
              <a:gd name="T3" fmla="*/ 2147483647 h 15790"/>
              <a:gd name="T4" fmla="*/ 0 w 21600"/>
              <a:gd name="T5" fmla="*/ 2147483647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close/>
              </a:path>
            </a:pathLst>
          </a:custGeom>
          <a:noFill/>
          <a:ln w="57150">
            <a:solidFill>
              <a:schemeClr val="folHlink"/>
            </a:solidFill>
            <a:round/>
            <a:headEnd/>
            <a:tailEnd/>
          </a:ln>
        </p:spPr>
        <p:txBody>
          <a:bodyPr wrap="none" anchor="ctr"/>
          <a:lstStyle/>
          <a:p>
            <a:endParaRPr lang="en-US"/>
          </a:p>
        </p:txBody>
      </p:sp>
      <p:sp>
        <p:nvSpPr>
          <p:cNvPr id="15" name="AutoShape 20"/>
          <p:cNvSpPr>
            <a:spLocks noChangeArrowheads="1"/>
          </p:cNvSpPr>
          <p:nvPr/>
        </p:nvSpPr>
        <p:spPr bwMode="auto">
          <a:xfrm>
            <a:off x="4821238" y="4457700"/>
            <a:ext cx="523875" cy="512763"/>
          </a:xfrm>
          <a:prstGeom prst="rightArrow">
            <a:avLst>
              <a:gd name="adj1" fmla="val 50000"/>
              <a:gd name="adj2" fmla="val 25542"/>
            </a:avLst>
          </a:prstGeom>
          <a:solidFill>
            <a:srgbClr val="92D050"/>
          </a:solidFill>
          <a:ln w="9525">
            <a:solidFill>
              <a:schemeClr val="tx1"/>
            </a:solidFill>
            <a:miter lim="800000"/>
            <a:headEnd/>
            <a:tailEnd/>
          </a:ln>
        </p:spPr>
        <p:txBody>
          <a:bodyPr wrap="none" anchor="ctr"/>
          <a:lstStyle/>
          <a:p>
            <a:endParaRPr lang="en-US"/>
          </a:p>
        </p:txBody>
      </p:sp>
      <p:sp>
        <p:nvSpPr>
          <p:cNvPr id="16" name="Text Box 23"/>
          <p:cNvSpPr txBox="1">
            <a:spLocks noChangeArrowheads="1"/>
          </p:cNvSpPr>
          <p:nvPr/>
        </p:nvSpPr>
        <p:spPr bwMode="auto">
          <a:xfrm>
            <a:off x="609600" y="1303338"/>
            <a:ext cx="1522413" cy="830262"/>
          </a:xfrm>
          <a:prstGeom prst="rect">
            <a:avLst/>
          </a:prstGeom>
          <a:noFill/>
          <a:ln w="9525">
            <a:noFill/>
            <a:miter lim="800000"/>
            <a:headEnd/>
            <a:tailEnd/>
          </a:ln>
        </p:spPr>
        <p:txBody>
          <a:bodyPr wrap="none">
            <a:spAutoFit/>
          </a:bodyPr>
          <a:lstStyle/>
          <a:p>
            <a:pPr>
              <a:lnSpc>
                <a:spcPct val="80000"/>
              </a:lnSpc>
            </a:pPr>
            <a:r>
              <a:rPr lang="en-US" sz="2000" b="1" i="1"/>
              <a:t>$5 billion </a:t>
            </a:r>
          </a:p>
          <a:p>
            <a:pPr>
              <a:lnSpc>
                <a:spcPct val="80000"/>
              </a:lnSpc>
            </a:pPr>
            <a:r>
              <a:rPr lang="en-US" sz="2000" b="1" i="1"/>
              <a:t>increase in</a:t>
            </a:r>
          </a:p>
          <a:p>
            <a:pPr>
              <a:lnSpc>
                <a:spcPct val="80000"/>
              </a:lnSpc>
            </a:pPr>
            <a:r>
              <a:rPr lang="en-US" sz="2000" b="1" i="1"/>
              <a:t>spending </a:t>
            </a:r>
          </a:p>
        </p:txBody>
      </p:sp>
      <p:sp>
        <p:nvSpPr>
          <p:cNvPr id="17" name="Line 24"/>
          <p:cNvSpPr>
            <a:spLocks noChangeShapeType="1"/>
          </p:cNvSpPr>
          <p:nvPr/>
        </p:nvSpPr>
        <p:spPr bwMode="auto">
          <a:xfrm>
            <a:off x="2209800" y="1828800"/>
            <a:ext cx="566738" cy="296863"/>
          </a:xfrm>
          <a:prstGeom prst="line">
            <a:avLst/>
          </a:prstGeom>
          <a:noFill/>
          <a:ln w="28575">
            <a:solidFill>
              <a:schemeClr val="tx1"/>
            </a:solidFill>
            <a:round/>
            <a:headEnd/>
            <a:tailEnd/>
          </a:ln>
        </p:spPr>
        <p:txBody>
          <a:bodyPr/>
          <a:lstStyle/>
          <a:p>
            <a:endParaRPr lang="en-US"/>
          </a:p>
        </p:txBody>
      </p:sp>
      <p:sp>
        <p:nvSpPr>
          <p:cNvPr id="18" name="Text Box 25"/>
          <p:cNvSpPr txBox="1">
            <a:spLocks noChangeArrowheads="1"/>
          </p:cNvSpPr>
          <p:nvPr/>
        </p:nvSpPr>
        <p:spPr bwMode="auto">
          <a:xfrm>
            <a:off x="5840413" y="2819400"/>
            <a:ext cx="2465387" cy="830263"/>
          </a:xfrm>
          <a:prstGeom prst="rect">
            <a:avLst/>
          </a:prstGeom>
          <a:noFill/>
          <a:ln w="9525" algn="ctr">
            <a:noFill/>
            <a:miter lim="800000"/>
            <a:headEnd/>
            <a:tailEnd/>
          </a:ln>
        </p:spPr>
        <p:txBody>
          <a:bodyPr wrap="none">
            <a:spAutoFit/>
          </a:bodyPr>
          <a:lstStyle/>
          <a:p>
            <a:pPr>
              <a:lnSpc>
                <a:spcPct val="80000"/>
              </a:lnSpc>
            </a:pPr>
            <a:r>
              <a:rPr lang="en-US" sz="2000" b="1" i="1"/>
              <a:t>Full $20 billion </a:t>
            </a:r>
          </a:p>
          <a:p>
            <a:pPr>
              <a:lnSpc>
                <a:spcPct val="80000"/>
              </a:lnSpc>
            </a:pPr>
            <a:r>
              <a:rPr lang="en-US" sz="2000" b="1" i="1"/>
              <a:t>increase in</a:t>
            </a:r>
          </a:p>
          <a:p>
            <a:pPr>
              <a:lnSpc>
                <a:spcPct val="80000"/>
              </a:lnSpc>
            </a:pPr>
            <a:r>
              <a:rPr lang="en-US" sz="2000" b="1" i="1"/>
              <a:t>aggregate demand</a:t>
            </a:r>
          </a:p>
        </p:txBody>
      </p:sp>
      <p:sp>
        <p:nvSpPr>
          <p:cNvPr id="19" name="Line 26"/>
          <p:cNvSpPr>
            <a:spLocks noChangeShapeType="1"/>
          </p:cNvSpPr>
          <p:nvPr/>
        </p:nvSpPr>
        <p:spPr bwMode="auto">
          <a:xfrm flipH="1">
            <a:off x="4973638" y="3267075"/>
            <a:ext cx="893762" cy="771525"/>
          </a:xfrm>
          <a:prstGeom prst="line">
            <a:avLst/>
          </a:prstGeom>
          <a:noFill/>
          <a:ln w="28575">
            <a:solidFill>
              <a:schemeClr val="tx1"/>
            </a:solidFill>
            <a:round/>
            <a:headEnd/>
            <a:tailEnd/>
          </a:ln>
        </p:spPr>
        <p:txBody>
          <a:bodyPr/>
          <a:lstStyle/>
          <a:p>
            <a:endParaRPr lang="en-US"/>
          </a:p>
        </p:txBody>
      </p:sp>
      <p:sp>
        <p:nvSpPr>
          <p:cNvPr id="20" name="Arc 27"/>
          <p:cNvSpPr>
            <a:spLocks/>
          </p:cNvSpPr>
          <p:nvPr/>
        </p:nvSpPr>
        <p:spPr bwMode="auto">
          <a:xfrm rot="21312619" flipV="1">
            <a:off x="2305050" y="1768475"/>
            <a:ext cx="3087688" cy="2781300"/>
          </a:xfrm>
          <a:custGeom>
            <a:avLst/>
            <a:gdLst>
              <a:gd name="T0" fmla="*/ 0 w 21289"/>
              <a:gd name="T1" fmla="*/ 0 h 21600"/>
              <a:gd name="T2" fmla="*/ 2147483647 w 21289"/>
              <a:gd name="T3" fmla="*/ 2147483647 h 21600"/>
              <a:gd name="T4" fmla="*/ 0 w 21289"/>
              <a:gd name="T5" fmla="*/ 2147483647 h 21600"/>
              <a:gd name="T6" fmla="*/ 0 60000 65536"/>
              <a:gd name="T7" fmla="*/ 0 60000 65536"/>
              <a:gd name="T8" fmla="*/ 0 60000 65536"/>
              <a:gd name="T9" fmla="*/ 0 w 21289"/>
              <a:gd name="T10" fmla="*/ 0 h 21600"/>
              <a:gd name="T11" fmla="*/ 21289 w 21289"/>
              <a:gd name="T12" fmla="*/ 21600 h 21600"/>
            </a:gdLst>
            <a:ahLst/>
            <a:cxnLst>
              <a:cxn ang="T6">
                <a:pos x="T0" y="T1"/>
              </a:cxn>
              <a:cxn ang="T7">
                <a:pos x="T2" y="T3"/>
              </a:cxn>
              <a:cxn ang="T8">
                <a:pos x="T4" y="T5"/>
              </a:cxn>
            </a:cxnLst>
            <a:rect l="T9" t="T10" r="T11" b="T12"/>
            <a:pathLst>
              <a:path w="21289" h="21600" fill="none" extrusionOk="0">
                <a:moveTo>
                  <a:pt x="-1" y="0"/>
                </a:moveTo>
                <a:cubicBezTo>
                  <a:pt x="10520" y="0"/>
                  <a:pt x="19510" y="7579"/>
                  <a:pt x="21289" y="17947"/>
                </a:cubicBezTo>
              </a:path>
              <a:path w="21289" h="21600" stroke="0" extrusionOk="0">
                <a:moveTo>
                  <a:pt x="-1" y="0"/>
                </a:moveTo>
                <a:cubicBezTo>
                  <a:pt x="10520" y="0"/>
                  <a:pt x="19510" y="7579"/>
                  <a:pt x="21289" y="17947"/>
                </a:cubicBezTo>
                <a:lnTo>
                  <a:pt x="0" y="21600"/>
                </a:lnTo>
                <a:close/>
              </a:path>
            </a:pathLst>
          </a:custGeom>
          <a:noFill/>
          <a:ln w="57150">
            <a:solidFill>
              <a:srgbClr val="A50021"/>
            </a:solidFill>
            <a:round/>
            <a:headEnd/>
            <a:tailEnd/>
          </a:ln>
        </p:spPr>
        <p:txBody>
          <a:bodyPr wrap="none" anchor="ctr"/>
          <a:lstStyle/>
          <a:p>
            <a:endParaRPr lang="en-US"/>
          </a:p>
        </p:txBody>
      </p:sp>
      <p:sp>
        <p:nvSpPr>
          <p:cNvPr id="21" name="Text Box 28"/>
          <p:cNvSpPr txBox="1">
            <a:spLocks noChangeArrowheads="1"/>
          </p:cNvSpPr>
          <p:nvPr/>
        </p:nvSpPr>
        <p:spPr bwMode="auto">
          <a:xfrm>
            <a:off x="5270500" y="2103438"/>
            <a:ext cx="538163" cy="396875"/>
          </a:xfrm>
          <a:prstGeom prst="rect">
            <a:avLst/>
          </a:prstGeom>
          <a:noFill/>
          <a:ln w="9525">
            <a:noFill/>
            <a:miter lim="800000"/>
            <a:headEnd/>
            <a:tailEnd/>
          </a:ln>
        </p:spPr>
        <p:txBody>
          <a:bodyPr wrap="none">
            <a:spAutoFit/>
          </a:bodyPr>
          <a:lstStyle/>
          <a:p>
            <a:r>
              <a:rPr lang="en-US" sz="2000" b="1" i="1"/>
              <a:t>AS</a:t>
            </a:r>
            <a:endParaRPr lang="en-US" sz="2000" b="1" i="1" baseline="-25000"/>
          </a:p>
        </p:txBody>
      </p:sp>
      <p:sp>
        <p:nvSpPr>
          <p:cNvPr id="22" name="Line 31"/>
          <p:cNvSpPr>
            <a:spLocks noChangeShapeType="1"/>
          </p:cNvSpPr>
          <p:nvPr/>
        </p:nvSpPr>
        <p:spPr bwMode="auto">
          <a:xfrm flipH="1">
            <a:off x="2070100" y="3684588"/>
            <a:ext cx="2497138" cy="0"/>
          </a:xfrm>
          <a:prstGeom prst="line">
            <a:avLst/>
          </a:prstGeom>
          <a:noFill/>
          <a:ln w="28575">
            <a:solidFill>
              <a:schemeClr val="tx1"/>
            </a:solidFill>
            <a:prstDash val="dash"/>
            <a:round/>
            <a:headEnd/>
            <a:tailEnd/>
          </a:ln>
        </p:spPr>
        <p:txBody>
          <a:bodyPr/>
          <a:lstStyle/>
          <a:p>
            <a:endParaRPr lang="en-US"/>
          </a:p>
        </p:txBody>
      </p:sp>
      <p:sp>
        <p:nvSpPr>
          <p:cNvPr id="23" name="Line 32"/>
          <p:cNvSpPr>
            <a:spLocks noChangeShapeType="1"/>
          </p:cNvSpPr>
          <p:nvPr/>
        </p:nvSpPr>
        <p:spPr bwMode="auto">
          <a:xfrm>
            <a:off x="4578350" y="3676650"/>
            <a:ext cx="0" cy="2065338"/>
          </a:xfrm>
          <a:prstGeom prst="line">
            <a:avLst/>
          </a:prstGeom>
          <a:noFill/>
          <a:ln w="28575">
            <a:solidFill>
              <a:schemeClr val="tx1"/>
            </a:solidFill>
            <a:round/>
            <a:headEnd/>
            <a:tailEnd/>
          </a:ln>
        </p:spPr>
        <p:txBody>
          <a:bodyPr/>
          <a:lstStyle/>
          <a:p>
            <a:endParaRPr lang="en-US"/>
          </a:p>
        </p:txBody>
      </p:sp>
      <p:sp>
        <p:nvSpPr>
          <p:cNvPr id="24" name="Oval 29"/>
          <p:cNvSpPr>
            <a:spLocks noChangeArrowheads="1"/>
          </p:cNvSpPr>
          <p:nvPr/>
        </p:nvSpPr>
        <p:spPr bwMode="auto">
          <a:xfrm>
            <a:off x="4494213" y="3602038"/>
            <a:ext cx="136525" cy="136525"/>
          </a:xfrm>
          <a:prstGeom prst="ellipse">
            <a:avLst/>
          </a:prstGeom>
          <a:solidFill>
            <a:schemeClr val="bg1"/>
          </a:solidFill>
          <a:ln w="19050">
            <a:solidFill>
              <a:schemeClr val="tx1"/>
            </a:solidFill>
            <a:round/>
            <a:headEnd/>
            <a:tailEnd/>
          </a:ln>
        </p:spPr>
        <p:txBody>
          <a:bodyPr wrap="none" anchor="ctr"/>
          <a:lstStyle/>
          <a:p>
            <a:endParaRPr lang="en-US"/>
          </a:p>
        </p:txBody>
      </p:sp>
      <p:sp>
        <p:nvSpPr>
          <p:cNvPr id="25" name="Line 33"/>
          <p:cNvSpPr>
            <a:spLocks noChangeShapeType="1"/>
          </p:cNvSpPr>
          <p:nvPr/>
        </p:nvSpPr>
        <p:spPr bwMode="auto">
          <a:xfrm>
            <a:off x="3444875" y="3676650"/>
            <a:ext cx="0" cy="2065338"/>
          </a:xfrm>
          <a:prstGeom prst="line">
            <a:avLst/>
          </a:prstGeom>
          <a:noFill/>
          <a:ln w="28575">
            <a:solidFill>
              <a:schemeClr val="tx1"/>
            </a:solidFill>
            <a:round/>
            <a:headEnd/>
            <a:tailEnd/>
          </a:ln>
        </p:spPr>
        <p:txBody>
          <a:bodyPr/>
          <a:lstStyle/>
          <a:p>
            <a:endParaRPr lang="en-US"/>
          </a:p>
        </p:txBody>
      </p:sp>
      <p:sp>
        <p:nvSpPr>
          <p:cNvPr id="26" name="Oval 30"/>
          <p:cNvSpPr>
            <a:spLocks noChangeArrowheads="1"/>
          </p:cNvSpPr>
          <p:nvPr/>
        </p:nvSpPr>
        <p:spPr bwMode="auto">
          <a:xfrm>
            <a:off x="3370263" y="3602038"/>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27" name="Text Box 34"/>
          <p:cNvSpPr txBox="1">
            <a:spLocks noChangeArrowheads="1"/>
          </p:cNvSpPr>
          <p:nvPr/>
        </p:nvSpPr>
        <p:spPr bwMode="auto">
          <a:xfrm>
            <a:off x="3128963" y="5692775"/>
            <a:ext cx="635000" cy="336550"/>
          </a:xfrm>
          <a:prstGeom prst="rect">
            <a:avLst/>
          </a:prstGeom>
          <a:noFill/>
          <a:ln w="9525">
            <a:noFill/>
            <a:miter lim="800000"/>
            <a:headEnd/>
            <a:tailEnd/>
          </a:ln>
        </p:spPr>
        <p:txBody>
          <a:bodyPr wrap="none">
            <a:spAutoFit/>
          </a:bodyPr>
          <a:lstStyle/>
          <a:p>
            <a:r>
              <a:rPr lang="en-US" sz="1600" b="1"/>
              <a:t>$490</a:t>
            </a:r>
          </a:p>
        </p:txBody>
      </p:sp>
      <p:sp>
        <p:nvSpPr>
          <p:cNvPr id="28" name="Text Box 35"/>
          <p:cNvSpPr txBox="1">
            <a:spLocks noChangeArrowheads="1"/>
          </p:cNvSpPr>
          <p:nvPr/>
        </p:nvSpPr>
        <p:spPr bwMode="auto">
          <a:xfrm>
            <a:off x="4243388" y="5692775"/>
            <a:ext cx="635000" cy="336550"/>
          </a:xfrm>
          <a:prstGeom prst="rect">
            <a:avLst/>
          </a:prstGeom>
          <a:noFill/>
          <a:ln w="9525">
            <a:noFill/>
            <a:miter lim="800000"/>
            <a:headEnd/>
            <a:tailEnd/>
          </a:ln>
        </p:spPr>
        <p:txBody>
          <a:bodyPr wrap="none">
            <a:spAutoFit/>
          </a:bodyPr>
          <a:lstStyle/>
          <a:p>
            <a:r>
              <a:rPr lang="en-US" sz="1600" b="1"/>
              <a:t>$510</a:t>
            </a:r>
          </a:p>
        </p:txBody>
      </p:sp>
      <p:sp>
        <p:nvSpPr>
          <p:cNvPr id="29" name="Text Box 36"/>
          <p:cNvSpPr txBox="1">
            <a:spLocks noChangeArrowheads="1"/>
          </p:cNvSpPr>
          <p:nvPr/>
        </p:nvSpPr>
        <p:spPr bwMode="auto">
          <a:xfrm>
            <a:off x="1716088" y="3487738"/>
            <a:ext cx="420687" cy="366712"/>
          </a:xfrm>
          <a:prstGeom prst="rect">
            <a:avLst/>
          </a:prstGeom>
          <a:noFill/>
          <a:ln w="9525">
            <a:noFill/>
            <a:miter lim="800000"/>
            <a:headEnd/>
            <a:tailEnd/>
          </a:ln>
        </p:spPr>
        <p:txBody>
          <a:bodyPr wrap="none">
            <a:spAutoFit/>
          </a:bodyPr>
          <a:lstStyle/>
          <a:p>
            <a:r>
              <a:rPr lang="en-US" b="1" i="1"/>
              <a:t>P</a:t>
            </a:r>
            <a:r>
              <a:rPr lang="en-US" b="1" i="1" baseline="-25000"/>
              <a:t>1</a:t>
            </a:r>
          </a:p>
        </p:txBody>
      </p:sp>
      <p:sp>
        <p:nvSpPr>
          <p:cNvPr id="30" name="AutoShape 20"/>
          <p:cNvSpPr>
            <a:spLocks noChangeAspect="1" noChangeArrowheads="1"/>
          </p:cNvSpPr>
          <p:nvPr/>
        </p:nvSpPr>
        <p:spPr bwMode="auto">
          <a:xfrm>
            <a:off x="2667000" y="2230438"/>
            <a:ext cx="261938" cy="257175"/>
          </a:xfrm>
          <a:prstGeom prst="rightArrow">
            <a:avLst>
              <a:gd name="adj1" fmla="val 50000"/>
              <a:gd name="adj2" fmla="val 25463"/>
            </a:avLst>
          </a:prstGeom>
          <a:solidFill>
            <a:srgbClr val="92D050"/>
          </a:solidFill>
          <a:ln w="9525">
            <a:solidFill>
              <a:schemeClr val="tx1"/>
            </a:solidFill>
            <a:miter lim="800000"/>
            <a:headEnd/>
            <a:tailEnd/>
          </a:ln>
        </p:spPr>
        <p:txBody>
          <a:bodyPr wrap="none" anchor="ctr"/>
          <a:lstStyle/>
          <a:p>
            <a:endParaRPr lang="en-US"/>
          </a:p>
        </p:txBody>
      </p:sp>
      <p:sp>
        <p:nvSpPr>
          <p:cNvPr id="5149"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LO1</a:t>
            </a:r>
          </a:p>
        </p:txBody>
      </p:sp>
      <p:sp>
        <p:nvSpPr>
          <p:cNvPr id="32" name="TextBox 31"/>
          <p:cNvSpPr txBox="1">
            <a:spLocks noChangeArrowheads="1"/>
          </p:cNvSpPr>
          <p:nvPr/>
        </p:nvSpPr>
        <p:spPr bwMode="auto">
          <a:xfrm>
            <a:off x="7162800" y="1295400"/>
            <a:ext cx="1697038" cy="708025"/>
          </a:xfrm>
          <a:prstGeom prst="rect">
            <a:avLst/>
          </a:prstGeom>
          <a:noFill/>
          <a:ln w="9525">
            <a:noFill/>
            <a:miter lim="800000"/>
            <a:headEnd/>
            <a:tailEnd/>
          </a:ln>
        </p:spPr>
        <p:txBody>
          <a:bodyPr wrap="none">
            <a:spAutoFit/>
          </a:bodyPr>
          <a:lstStyle/>
          <a:p>
            <a:r>
              <a:rPr lang="en-US" sz="2000"/>
              <a:t>Recessions</a:t>
            </a:r>
          </a:p>
          <a:p>
            <a:r>
              <a:rPr lang="en-US" sz="2000"/>
              <a:t>Decrease AD</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024E175F-F94C-463A-9028-BC9DE0E995D4}" type="slidenum">
              <a:rPr lang="en-US" sz="1400">
                <a:solidFill>
                  <a:schemeClr val="bg1"/>
                </a:solidFill>
                <a:ea typeface="ＭＳ Ｐゴシック" pitchFamily="34" charset="-128"/>
                <a:cs typeface="Arial" charset="0"/>
              </a:rPr>
              <a:pPr/>
              <a:t>7</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 presetClass="entr" presetSubtype="0" fill="hold" grpId="1"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1000" fill="hold"/>
                                        <p:tgtEl>
                                          <p:spTgt spid="32"/>
                                        </p:tgtEl>
                                        <p:attrNameLst>
                                          <p:attrName>ppt_w</p:attrName>
                                        </p:attrNameLst>
                                      </p:cBhvr>
                                      <p:tavLst>
                                        <p:tav tm="0">
                                          <p:val>
                                            <p:fltVal val="0"/>
                                          </p:val>
                                        </p:tav>
                                        <p:tav tm="100000">
                                          <p:val>
                                            <p:strVal val="#ppt_w"/>
                                          </p:val>
                                        </p:tav>
                                      </p:tavLst>
                                    </p:anim>
                                    <p:anim calcmode="lin" valueType="num">
                                      <p:cBhvr>
                                        <p:cTn id="33" dur="1000" fill="hold"/>
                                        <p:tgtEl>
                                          <p:spTgt spid="32"/>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par>
                          <p:cTn id="54" fill="hold">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par>
                          <p:cTn id="58" fill="hold">
                            <p:stCondLst>
                              <p:cond delay="3500"/>
                            </p:stCondLst>
                            <p:childTnLst>
                              <p:par>
                                <p:cTn id="59" presetID="1"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par>
                          <p:cTn id="65" fill="hold">
                            <p:stCondLst>
                              <p:cond delay="4500"/>
                            </p:stCondLst>
                            <p:childTnLst>
                              <p:par>
                                <p:cTn id="66" presetID="22" presetClass="entr" presetSubtype="1"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1000"/>
                                        <p:tgtEl>
                                          <p:spTgt spid="11"/>
                                        </p:tgtEl>
                                      </p:cBhvr>
                                    </p:animEffect>
                                  </p:childTnLst>
                                </p:cTn>
                              </p:par>
                            </p:childTnLst>
                          </p:cTn>
                        </p:par>
                        <p:par>
                          <p:cTn id="69" fill="hold">
                            <p:stCondLst>
                              <p:cond delay="5500"/>
                            </p:stCondLst>
                            <p:childTnLst>
                              <p:par>
                                <p:cTn id="70" presetID="23" presetClass="entr" presetSubtype="16"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6500"/>
                            </p:stCondLst>
                            <p:childTnLst>
                              <p:par>
                                <p:cTn id="79" presetID="22" presetClass="entr" presetSubtype="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par>
                          <p:cTn id="82" fill="hold">
                            <p:stCondLst>
                              <p:cond delay="7000"/>
                            </p:stCondLst>
                            <p:childTnLst>
                              <p:par>
                                <p:cTn id="83" presetID="1" presetClass="entr" presetSubtype="0" fill="hold" grpId="0" nodeType="after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par>
                          <p:cTn id="85" fill="hold">
                            <p:stCondLst>
                              <p:cond delay="7000"/>
                            </p:stCondLst>
                            <p:childTnLst>
                              <p:par>
                                <p:cTn id="86" presetID="63" presetClass="path" presetSubtype="0" accel="50000" decel="50000" fill="hold" grpId="1" nodeType="afterEffect">
                                  <p:stCondLst>
                                    <p:cond delay="0"/>
                                  </p:stCondLst>
                                  <p:childTnLst>
                                    <p:animMotion origin="layout" path="M -0.06319 0.04279 L 0.00799 0.00092 " pathEditMode="relative" rAng="0" ptsTypes="AA">
                                      <p:cBhvr>
                                        <p:cTn id="87" dur="2000" fill="hold"/>
                                        <p:tgtEl>
                                          <p:spTgt spid="12"/>
                                        </p:tgtEl>
                                        <p:attrNameLst>
                                          <p:attrName>ppt_x</p:attrName>
                                          <p:attrName>ppt_y</p:attrName>
                                        </p:attrNameLst>
                                      </p:cBhvr>
                                      <p:rCtr x="3600" y="-2100"/>
                                    </p:animMotion>
                                  </p:childTnLst>
                                </p:cTn>
                              </p:par>
                            </p:childTnLst>
                          </p:cTn>
                        </p:par>
                        <p:par>
                          <p:cTn id="88" fill="hold">
                            <p:stCondLst>
                              <p:cond delay="9000"/>
                            </p:stCondLst>
                            <p:childTnLst>
                              <p:par>
                                <p:cTn id="89" presetID="1" presetClass="entr" presetSubtype="0"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par>
                          <p:cTn id="91" fill="hold">
                            <p:stCondLst>
                              <p:cond delay="9000"/>
                            </p:stCondLst>
                            <p:childTnLst>
                              <p:par>
                                <p:cTn id="92" presetID="23" presetClass="entr" presetSubtype="16"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childTnLst>
                                </p:cTn>
                              </p:par>
                            </p:childTnLst>
                          </p:cTn>
                        </p:par>
                        <p:par>
                          <p:cTn id="96" fill="hold">
                            <p:stCondLst>
                              <p:cond delay="9500"/>
                            </p:stCondLst>
                            <p:childTnLst>
                              <p:par>
                                <p:cTn id="97" presetID="22" presetClass="entr" presetSubtype="2"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right)">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animBg="1"/>
      <p:bldP spid="12" grpId="0" animBg="1"/>
      <p:bldP spid="12" grpId="1" animBg="1"/>
      <p:bldP spid="13" grpId="0"/>
      <p:bldP spid="13" grpId="1"/>
      <p:bldP spid="14" grpId="0" animBg="1"/>
      <p:bldP spid="15" grpId="0" animBg="1"/>
      <p:bldP spid="16" grpId="0"/>
      <p:bldP spid="17" grpId="0" animBg="1"/>
      <p:bldP spid="18" grpId="0"/>
      <p:bldP spid="19" grpId="0" animBg="1"/>
      <p:bldP spid="20" grpId="0" animBg="1"/>
      <p:bldP spid="21" grpId="0"/>
      <p:bldP spid="22" grpId="0" animBg="1"/>
      <p:bldP spid="23" grpId="0" animBg="1"/>
      <p:bldP spid="24" grpId="0" animBg="1"/>
      <p:bldP spid="25" grpId="0" animBg="1"/>
      <p:bldP spid="26" grpId="0" animBg="1"/>
      <p:bldP spid="27" grpId="0"/>
      <p:bldP spid="28" grpId="0"/>
      <p:bldP spid="29" grpId="0"/>
      <p:bldP spid="30"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6147"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Contractionary Fiscal Policy</a:t>
            </a:r>
          </a:p>
        </p:txBody>
      </p:sp>
      <p:sp>
        <p:nvSpPr>
          <p:cNvPr id="6148" name="Rectangle 3"/>
          <p:cNvSpPr>
            <a:spLocks noGrp="1" noChangeArrowheads="1"/>
          </p:cNvSpPr>
          <p:nvPr>
            <p:ph type="body" idx="1"/>
          </p:nvPr>
        </p:nvSpPr>
        <p:spPr>
          <a:xfrm>
            <a:off x="457200" y="1295400"/>
            <a:ext cx="8229600" cy="4525963"/>
          </a:xfrm>
        </p:spPr>
        <p:txBody>
          <a:bodyPr/>
          <a:lstStyle/>
          <a:p>
            <a:pPr eaLnBrk="1" hangingPunct="1">
              <a:buClr>
                <a:srgbClr val="3399FF"/>
              </a:buClr>
              <a:buSzPct val="125000"/>
            </a:pPr>
            <a:r>
              <a:rPr lang="en-US" sz="3600" smtClean="0"/>
              <a:t>Use during demand-pull inflation</a:t>
            </a:r>
          </a:p>
          <a:p>
            <a:pPr lvl="1" eaLnBrk="1" hangingPunct="1">
              <a:buClr>
                <a:srgbClr val="3399FF"/>
              </a:buClr>
              <a:buSzPct val="125000"/>
              <a:buFont typeface="Arial" charset="0"/>
              <a:buChar char="•"/>
            </a:pPr>
            <a:r>
              <a:rPr lang="en-US" sz="3600" smtClean="0"/>
              <a:t>Decrease government spending</a:t>
            </a:r>
          </a:p>
          <a:p>
            <a:pPr lvl="1" eaLnBrk="1" hangingPunct="1">
              <a:buClr>
                <a:srgbClr val="3399FF"/>
              </a:buClr>
              <a:buSzPct val="125000"/>
              <a:buFont typeface="Arial" charset="0"/>
              <a:buChar char="•"/>
            </a:pPr>
            <a:r>
              <a:rPr lang="en-US" sz="3600" smtClean="0"/>
              <a:t>Increase taxes</a:t>
            </a:r>
          </a:p>
          <a:p>
            <a:pPr lvl="1" eaLnBrk="1" hangingPunct="1">
              <a:buClr>
                <a:srgbClr val="3399FF"/>
              </a:buClr>
              <a:buSzPct val="125000"/>
              <a:buFont typeface="Arial" charset="0"/>
              <a:buChar char="•"/>
            </a:pPr>
            <a:r>
              <a:rPr lang="en-US" sz="3600" smtClean="0"/>
              <a:t>Combination of both</a:t>
            </a:r>
          </a:p>
          <a:p>
            <a:pPr lvl="1" eaLnBrk="1" hangingPunct="1">
              <a:buClr>
                <a:srgbClr val="3399FF"/>
              </a:buClr>
              <a:buSzPct val="125000"/>
              <a:buFont typeface="Arial" charset="0"/>
              <a:buChar char="•"/>
            </a:pPr>
            <a:r>
              <a:rPr lang="en-US" sz="3600" smtClean="0"/>
              <a:t>Create a surplus</a:t>
            </a:r>
          </a:p>
        </p:txBody>
      </p:sp>
      <p:sp>
        <p:nvSpPr>
          <p:cNvPr id="6149"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sp>
        <p:nvSpPr>
          <p:cNvPr id="6150"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LO1</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71CD681E-1B2F-4CF2-B6C5-C58C8F8C7CED}" type="slidenum">
              <a:rPr lang="en-US" sz="1400">
                <a:solidFill>
                  <a:schemeClr val="bg1"/>
                </a:solidFill>
                <a:ea typeface="ＭＳ Ｐゴシック" pitchFamily="34" charset="-128"/>
                <a:cs typeface="Arial" charset="0"/>
              </a:rPr>
              <a:pPr/>
              <a:t>8</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0"/>
            <a:ext cx="9144000" cy="838200"/>
          </a:xfrm>
          <a:prstGeom prst="rect">
            <a:avLst/>
          </a:prstGeom>
          <a:solidFill>
            <a:srgbClr val="20589C"/>
          </a:solidFill>
          <a:ln w="9525">
            <a:solidFill>
              <a:srgbClr val="20589C"/>
            </a:solidFill>
            <a:miter lim="800000"/>
            <a:headEnd/>
            <a:tailEnd/>
          </a:ln>
        </p:spPr>
        <p:txBody>
          <a:bodyPr wrap="none" anchor="ctr"/>
          <a:lstStyle/>
          <a:p>
            <a:pPr algn="ctr"/>
            <a:endParaRPr lang="en-US" b="1">
              <a:latin typeface="Dotum" pitchFamily="34" charset="-127"/>
            </a:endParaRPr>
          </a:p>
        </p:txBody>
      </p:sp>
      <p:sp>
        <p:nvSpPr>
          <p:cNvPr id="7171" name="Rectangle 2"/>
          <p:cNvSpPr>
            <a:spLocks noGrp="1" noChangeArrowheads="1"/>
          </p:cNvSpPr>
          <p:nvPr>
            <p:ph type="title"/>
          </p:nvPr>
        </p:nvSpPr>
        <p:spPr>
          <a:xfrm>
            <a:off x="0" y="0"/>
            <a:ext cx="9144000" cy="838200"/>
          </a:xfrm>
        </p:spPr>
        <p:txBody>
          <a:bodyPr/>
          <a:lstStyle/>
          <a:p>
            <a:pPr eaLnBrk="1" hangingPunct="1"/>
            <a:r>
              <a:rPr lang="en-US" sz="3600" b="1" smtClean="0">
                <a:solidFill>
                  <a:schemeClr val="bg1"/>
                </a:solidFill>
                <a:latin typeface="Tahoma" pitchFamily="34" charset="0"/>
              </a:rPr>
              <a:t>Contractionary Fiscal Policy</a:t>
            </a:r>
          </a:p>
        </p:txBody>
      </p:sp>
      <p:sp>
        <p:nvSpPr>
          <p:cNvPr id="7172" name="Rectangle 4"/>
          <p:cNvSpPr>
            <a:spLocks noChangeArrowheads="1"/>
          </p:cNvSpPr>
          <p:nvPr/>
        </p:nvSpPr>
        <p:spPr bwMode="auto">
          <a:xfrm rot="5400000">
            <a:off x="4457700" y="2171700"/>
            <a:ext cx="228600" cy="9144000"/>
          </a:xfrm>
          <a:prstGeom prst="rect">
            <a:avLst/>
          </a:prstGeom>
          <a:solidFill>
            <a:srgbClr val="522890"/>
          </a:solidFill>
          <a:ln w="9525">
            <a:solidFill>
              <a:srgbClr val="522890"/>
            </a:solidFill>
            <a:miter lim="800000"/>
            <a:headEnd/>
            <a:tailEnd/>
          </a:ln>
        </p:spPr>
        <p:txBody>
          <a:bodyPr wrap="none" anchor="ctr"/>
          <a:lstStyle/>
          <a:p>
            <a:endParaRPr lang="en-US"/>
          </a:p>
        </p:txBody>
      </p:sp>
      <p:grpSp>
        <p:nvGrpSpPr>
          <p:cNvPr id="2" name="Group 43"/>
          <p:cNvGrpSpPr>
            <a:grpSpLocks/>
          </p:cNvGrpSpPr>
          <p:nvPr/>
        </p:nvGrpSpPr>
        <p:grpSpPr bwMode="auto">
          <a:xfrm>
            <a:off x="2057400" y="1295400"/>
            <a:ext cx="5129213" cy="4640263"/>
            <a:chOff x="2057400" y="1295400"/>
            <a:chExt cx="5129213" cy="4640263"/>
          </a:xfrm>
        </p:grpSpPr>
        <p:pic>
          <p:nvPicPr>
            <p:cNvPr id="7210" name="Picture 1"/>
            <p:cNvPicPr>
              <a:picLocks noChangeAspect="1"/>
            </p:cNvPicPr>
            <p:nvPr/>
          </p:nvPicPr>
          <p:blipFill>
            <a:blip r:embed="rId3" cstate="print"/>
            <a:srcRect/>
            <a:stretch>
              <a:fillRect/>
            </a:stretch>
          </p:blipFill>
          <p:spPr bwMode="auto">
            <a:xfrm>
              <a:off x="2057400" y="1295400"/>
              <a:ext cx="5129213" cy="4640263"/>
            </a:xfrm>
            <a:prstGeom prst="rect">
              <a:avLst/>
            </a:prstGeom>
            <a:noFill/>
            <a:ln w="9525">
              <a:noFill/>
              <a:miter lim="800000"/>
              <a:headEnd/>
              <a:tailEnd/>
            </a:ln>
          </p:spPr>
        </p:pic>
        <p:sp>
          <p:nvSpPr>
            <p:cNvPr id="7211" name="Rectangle 3"/>
            <p:cNvSpPr>
              <a:spLocks noChangeArrowheads="1"/>
            </p:cNvSpPr>
            <p:nvPr/>
          </p:nvSpPr>
          <p:spPr bwMode="auto">
            <a:xfrm>
              <a:off x="2097088" y="1295400"/>
              <a:ext cx="5089525" cy="4495800"/>
            </a:xfrm>
            <a:prstGeom prst="rect">
              <a:avLst/>
            </a:prstGeom>
            <a:noFill/>
            <a:ln w="9525">
              <a:solidFill>
                <a:schemeClr val="tx1"/>
              </a:solidFill>
              <a:miter lim="800000"/>
              <a:headEnd/>
              <a:tailEnd/>
            </a:ln>
          </p:spPr>
          <p:txBody>
            <a:bodyPr wrap="none" anchor="ctr"/>
            <a:lstStyle/>
            <a:p>
              <a:pPr algn="ctr"/>
              <a:endParaRPr lang="en-US"/>
            </a:p>
          </p:txBody>
        </p:sp>
      </p:grpSp>
      <p:sp>
        <p:nvSpPr>
          <p:cNvPr id="6" name="Text Box 4"/>
          <p:cNvSpPr txBox="1">
            <a:spLocks noChangeArrowheads="1"/>
          </p:cNvSpPr>
          <p:nvPr/>
        </p:nvSpPr>
        <p:spPr bwMode="auto">
          <a:xfrm>
            <a:off x="2936875" y="6034088"/>
            <a:ext cx="2257425" cy="369887"/>
          </a:xfrm>
          <a:prstGeom prst="rect">
            <a:avLst/>
          </a:prstGeom>
          <a:noFill/>
          <a:ln w="9525">
            <a:noFill/>
            <a:miter lim="800000"/>
            <a:headEnd/>
            <a:tailEnd/>
          </a:ln>
        </p:spPr>
        <p:txBody>
          <a:bodyPr wrap="none">
            <a:spAutoFit/>
          </a:bodyPr>
          <a:lstStyle/>
          <a:p>
            <a:r>
              <a:rPr lang="en-US" b="1"/>
              <a:t>Real GDP (billions)</a:t>
            </a:r>
          </a:p>
        </p:txBody>
      </p:sp>
      <p:sp>
        <p:nvSpPr>
          <p:cNvPr id="7" name="Text Box 5"/>
          <p:cNvSpPr txBox="1">
            <a:spLocks noChangeArrowheads="1"/>
          </p:cNvSpPr>
          <p:nvPr/>
        </p:nvSpPr>
        <p:spPr bwMode="auto">
          <a:xfrm rot="-5400000">
            <a:off x="883444" y="3259931"/>
            <a:ext cx="1327150" cy="369888"/>
          </a:xfrm>
          <a:prstGeom prst="rect">
            <a:avLst/>
          </a:prstGeom>
          <a:noFill/>
          <a:ln w="9525">
            <a:noFill/>
            <a:miter lim="800000"/>
            <a:headEnd/>
            <a:tailEnd/>
          </a:ln>
        </p:spPr>
        <p:txBody>
          <a:bodyPr wrap="none">
            <a:spAutoFit/>
          </a:bodyPr>
          <a:lstStyle/>
          <a:p>
            <a:r>
              <a:rPr lang="en-US" b="1"/>
              <a:t>Price level</a:t>
            </a:r>
          </a:p>
        </p:txBody>
      </p:sp>
      <p:sp>
        <p:nvSpPr>
          <p:cNvPr id="8" name="Text Box 6"/>
          <p:cNvSpPr txBox="1">
            <a:spLocks noChangeArrowheads="1"/>
          </p:cNvSpPr>
          <p:nvPr/>
        </p:nvSpPr>
        <p:spPr bwMode="auto">
          <a:xfrm>
            <a:off x="4752975" y="5094288"/>
            <a:ext cx="644525" cy="396875"/>
          </a:xfrm>
          <a:prstGeom prst="rect">
            <a:avLst/>
          </a:prstGeom>
          <a:noFill/>
          <a:ln w="9525">
            <a:noFill/>
            <a:miter lim="800000"/>
            <a:headEnd/>
            <a:tailEnd/>
          </a:ln>
        </p:spPr>
        <p:txBody>
          <a:bodyPr wrap="none">
            <a:spAutoFit/>
          </a:bodyPr>
          <a:lstStyle/>
          <a:p>
            <a:r>
              <a:rPr lang="en-US" sz="2000" b="1" i="1"/>
              <a:t>AD</a:t>
            </a:r>
            <a:r>
              <a:rPr lang="en-US" sz="2000" b="1" i="1" baseline="-25000"/>
              <a:t>3</a:t>
            </a:r>
          </a:p>
        </p:txBody>
      </p:sp>
      <p:sp>
        <p:nvSpPr>
          <p:cNvPr id="11" name="Arc 9"/>
          <p:cNvSpPr>
            <a:spLocks/>
          </p:cNvSpPr>
          <p:nvPr/>
        </p:nvSpPr>
        <p:spPr bwMode="auto">
          <a:xfrm rot="-1216564" flipH="1" flipV="1">
            <a:off x="3808413" y="1023938"/>
            <a:ext cx="3262312" cy="3743325"/>
          </a:xfrm>
          <a:custGeom>
            <a:avLst/>
            <a:gdLst>
              <a:gd name="T0" fmla="*/ 2147483647 w 21600"/>
              <a:gd name="T1" fmla="*/ 0 h 15790"/>
              <a:gd name="T2" fmla="*/ 2147483647 w 21600"/>
              <a:gd name="T3" fmla="*/ 2147483647 h 15790"/>
              <a:gd name="T4" fmla="*/ 0 w 21600"/>
              <a:gd name="T5" fmla="*/ 2147483647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close/>
              </a:path>
            </a:pathLst>
          </a:custGeom>
          <a:noFill/>
          <a:ln w="57150">
            <a:solidFill>
              <a:srgbClr val="669900"/>
            </a:solidFill>
            <a:prstDash val="dash"/>
            <a:round/>
            <a:headEnd/>
            <a:tailEnd/>
          </a:ln>
        </p:spPr>
        <p:txBody>
          <a:bodyPr wrap="none" anchor="ctr"/>
          <a:lstStyle/>
          <a:p>
            <a:endParaRPr lang="en-US"/>
          </a:p>
        </p:txBody>
      </p:sp>
      <p:sp>
        <p:nvSpPr>
          <p:cNvPr id="12" name="Arc 10"/>
          <p:cNvSpPr>
            <a:spLocks/>
          </p:cNvSpPr>
          <p:nvPr/>
        </p:nvSpPr>
        <p:spPr bwMode="auto">
          <a:xfrm rot="-1216564" flipH="1" flipV="1">
            <a:off x="3171825" y="1365250"/>
            <a:ext cx="3262313" cy="3743325"/>
          </a:xfrm>
          <a:custGeom>
            <a:avLst/>
            <a:gdLst>
              <a:gd name="T0" fmla="*/ 2147483647 w 21600"/>
              <a:gd name="T1" fmla="*/ 0 h 15790"/>
              <a:gd name="T2" fmla="*/ 2147483647 w 21600"/>
              <a:gd name="T3" fmla="*/ 2147483647 h 15790"/>
              <a:gd name="T4" fmla="*/ 0 w 21600"/>
              <a:gd name="T5" fmla="*/ 2147483647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close/>
              </a:path>
            </a:pathLst>
          </a:custGeom>
          <a:noFill/>
          <a:ln w="57150">
            <a:solidFill>
              <a:srgbClr val="99CC00"/>
            </a:solidFill>
            <a:round/>
            <a:headEnd/>
            <a:tailEnd/>
          </a:ln>
        </p:spPr>
        <p:txBody>
          <a:bodyPr wrap="none" anchor="ctr"/>
          <a:lstStyle/>
          <a:p>
            <a:endParaRPr lang="en-US"/>
          </a:p>
        </p:txBody>
      </p:sp>
      <p:sp>
        <p:nvSpPr>
          <p:cNvPr id="13" name="Text Box 11"/>
          <p:cNvSpPr txBox="1">
            <a:spLocks noChangeArrowheads="1"/>
          </p:cNvSpPr>
          <p:nvPr/>
        </p:nvSpPr>
        <p:spPr bwMode="auto">
          <a:xfrm>
            <a:off x="5610225" y="4648200"/>
            <a:ext cx="644525" cy="396875"/>
          </a:xfrm>
          <a:prstGeom prst="rect">
            <a:avLst/>
          </a:prstGeom>
          <a:noFill/>
          <a:ln w="9525">
            <a:noFill/>
            <a:miter lim="800000"/>
            <a:headEnd/>
            <a:tailEnd/>
          </a:ln>
        </p:spPr>
        <p:txBody>
          <a:bodyPr wrap="none">
            <a:spAutoFit/>
          </a:bodyPr>
          <a:lstStyle/>
          <a:p>
            <a:r>
              <a:rPr lang="en-US" sz="2000" b="1" i="1"/>
              <a:t>AD</a:t>
            </a:r>
            <a:r>
              <a:rPr lang="en-US" sz="2000" b="1" i="1" baseline="-25000"/>
              <a:t>4</a:t>
            </a:r>
          </a:p>
        </p:txBody>
      </p:sp>
      <p:sp>
        <p:nvSpPr>
          <p:cNvPr id="14" name="Arc 12"/>
          <p:cNvSpPr>
            <a:spLocks/>
          </p:cNvSpPr>
          <p:nvPr/>
        </p:nvSpPr>
        <p:spPr bwMode="auto">
          <a:xfrm rot="-1216564" flipH="1" flipV="1">
            <a:off x="3989388" y="935038"/>
            <a:ext cx="3262312" cy="3743325"/>
          </a:xfrm>
          <a:custGeom>
            <a:avLst/>
            <a:gdLst>
              <a:gd name="T0" fmla="*/ 2147483647 w 21600"/>
              <a:gd name="T1" fmla="*/ 0 h 15790"/>
              <a:gd name="T2" fmla="*/ 2147483647 w 21600"/>
              <a:gd name="T3" fmla="*/ 2147483647 h 15790"/>
              <a:gd name="T4" fmla="*/ 0 w 21600"/>
              <a:gd name="T5" fmla="*/ 2147483647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close/>
              </a:path>
            </a:pathLst>
          </a:custGeom>
          <a:noFill/>
          <a:ln w="57150">
            <a:solidFill>
              <a:srgbClr val="669900"/>
            </a:solidFill>
            <a:round/>
            <a:headEnd/>
            <a:tailEnd/>
          </a:ln>
        </p:spPr>
        <p:txBody>
          <a:bodyPr wrap="none" anchor="ctr"/>
          <a:lstStyle/>
          <a:p>
            <a:endParaRPr lang="en-US"/>
          </a:p>
        </p:txBody>
      </p:sp>
      <p:sp>
        <p:nvSpPr>
          <p:cNvPr id="16" name="Text Box 14"/>
          <p:cNvSpPr txBox="1">
            <a:spLocks noChangeArrowheads="1"/>
          </p:cNvSpPr>
          <p:nvPr/>
        </p:nvSpPr>
        <p:spPr bwMode="auto">
          <a:xfrm>
            <a:off x="4521200" y="1303338"/>
            <a:ext cx="2032000" cy="830262"/>
          </a:xfrm>
          <a:prstGeom prst="rect">
            <a:avLst/>
          </a:prstGeom>
          <a:noFill/>
          <a:ln w="9525">
            <a:noFill/>
            <a:miter lim="800000"/>
            <a:headEnd/>
            <a:tailEnd/>
          </a:ln>
        </p:spPr>
        <p:txBody>
          <a:bodyPr wrap="none">
            <a:spAutoFit/>
          </a:bodyPr>
          <a:lstStyle/>
          <a:p>
            <a:pPr>
              <a:lnSpc>
                <a:spcPct val="80000"/>
              </a:lnSpc>
            </a:pPr>
            <a:r>
              <a:rPr lang="en-US" sz="2000" b="1" i="1"/>
              <a:t>$3 billion initial</a:t>
            </a:r>
          </a:p>
          <a:p>
            <a:pPr>
              <a:lnSpc>
                <a:spcPct val="80000"/>
              </a:lnSpc>
            </a:pPr>
            <a:r>
              <a:rPr lang="en-US" sz="2000" b="1" i="1"/>
              <a:t>decrease in</a:t>
            </a:r>
          </a:p>
          <a:p>
            <a:pPr>
              <a:lnSpc>
                <a:spcPct val="80000"/>
              </a:lnSpc>
            </a:pPr>
            <a:r>
              <a:rPr lang="en-US" sz="2000" b="1" i="1"/>
              <a:t>spending </a:t>
            </a:r>
          </a:p>
        </p:txBody>
      </p:sp>
      <p:sp>
        <p:nvSpPr>
          <p:cNvPr id="17" name="Line 15"/>
          <p:cNvSpPr>
            <a:spLocks noChangeAspect="1" noChangeShapeType="1"/>
          </p:cNvSpPr>
          <p:nvPr/>
        </p:nvSpPr>
        <p:spPr bwMode="auto">
          <a:xfrm rot="18600000" flipH="1">
            <a:off x="3776662" y="1973263"/>
            <a:ext cx="1311275" cy="723900"/>
          </a:xfrm>
          <a:prstGeom prst="line">
            <a:avLst/>
          </a:prstGeom>
          <a:noFill/>
          <a:ln w="28575">
            <a:solidFill>
              <a:schemeClr val="tx1"/>
            </a:solidFill>
            <a:round/>
            <a:headEnd/>
            <a:tailEnd/>
          </a:ln>
        </p:spPr>
        <p:txBody>
          <a:bodyPr/>
          <a:lstStyle/>
          <a:p>
            <a:endParaRPr lang="en-US"/>
          </a:p>
        </p:txBody>
      </p:sp>
      <p:sp>
        <p:nvSpPr>
          <p:cNvPr id="18" name="Text Box 16"/>
          <p:cNvSpPr txBox="1">
            <a:spLocks noChangeArrowheads="1"/>
          </p:cNvSpPr>
          <p:nvPr/>
        </p:nvSpPr>
        <p:spPr bwMode="auto">
          <a:xfrm>
            <a:off x="5867400" y="3429000"/>
            <a:ext cx="2465388" cy="830263"/>
          </a:xfrm>
          <a:prstGeom prst="rect">
            <a:avLst/>
          </a:prstGeom>
          <a:noFill/>
          <a:ln w="9525" algn="ctr">
            <a:noFill/>
            <a:miter lim="800000"/>
            <a:headEnd/>
            <a:tailEnd/>
          </a:ln>
        </p:spPr>
        <p:txBody>
          <a:bodyPr wrap="none">
            <a:spAutoFit/>
          </a:bodyPr>
          <a:lstStyle/>
          <a:p>
            <a:pPr>
              <a:lnSpc>
                <a:spcPct val="80000"/>
              </a:lnSpc>
            </a:pPr>
            <a:r>
              <a:rPr lang="en-US" sz="2000" b="1" i="1"/>
              <a:t>Full $12 billion </a:t>
            </a:r>
          </a:p>
          <a:p>
            <a:pPr>
              <a:lnSpc>
                <a:spcPct val="80000"/>
              </a:lnSpc>
            </a:pPr>
            <a:r>
              <a:rPr lang="en-US" sz="2000" b="1" i="1"/>
              <a:t>decrease in</a:t>
            </a:r>
          </a:p>
          <a:p>
            <a:pPr>
              <a:lnSpc>
                <a:spcPct val="80000"/>
              </a:lnSpc>
            </a:pPr>
            <a:r>
              <a:rPr lang="en-US" sz="2000" b="1" i="1"/>
              <a:t>aggregate demand</a:t>
            </a:r>
          </a:p>
        </p:txBody>
      </p:sp>
      <p:sp>
        <p:nvSpPr>
          <p:cNvPr id="19" name="Line 17"/>
          <p:cNvSpPr>
            <a:spLocks noChangeAspect="1" noChangeShapeType="1"/>
          </p:cNvSpPr>
          <p:nvPr/>
        </p:nvSpPr>
        <p:spPr bwMode="auto">
          <a:xfrm rot="20640000" flipH="1">
            <a:off x="5075238" y="3811588"/>
            <a:ext cx="909637" cy="463550"/>
          </a:xfrm>
          <a:prstGeom prst="line">
            <a:avLst/>
          </a:prstGeom>
          <a:noFill/>
          <a:ln w="28575">
            <a:solidFill>
              <a:schemeClr val="tx1"/>
            </a:solidFill>
            <a:round/>
            <a:headEnd/>
            <a:tailEnd/>
          </a:ln>
        </p:spPr>
        <p:txBody>
          <a:bodyPr/>
          <a:lstStyle/>
          <a:p>
            <a:endParaRPr lang="en-US"/>
          </a:p>
        </p:txBody>
      </p:sp>
      <p:sp>
        <p:nvSpPr>
          <p:cNvPr id="20" name="Arc 18"/>
          <p:cNvSpPr>
            <a:spLocks/>
          </p:cNvSpPr>
          <p:nvPr/>
        </p:nvSpPr>
        <p:spPr bwMode="auto">
          <a:xfrm rot="21312619" flipV="1">
            <a:off x="2324100" y="1784350"/>
            <a:ext cx="3087688" cy="2781300"/>
          </a:xfrm>
          <a:custGeom>
            <a:avLst/>
            <a:gdLst>
              <a:gd name="T0" fmla="*/ 0 w 21289"/>
              <a:gd name="T1" fmla="*/ 0 h 21600"/>
              <a:gd name="T2" fmla="*/ 2147483647 w 21289"/>
              <a:gd name="T3" fmla="*/ 2147483647 h 21600"/>
              <a:gd name="T4" fmla="*/ 0 w 21289"/>
              <a:gd name="T5" fmla="*/ 2147483647 h 21600"/>
              <a:gd name="T6" fmla="*/ 0 60000 65536"/>
              <a:gd name="T7" fmla="*/ 0 60000 65536"/>
              <a:gd name="T8" fmla="*/ 0 60000 65536"/>
              <a:gd name="T9" fmla="*/ 0 w 21289"/>
              <a:gd name="T10" fmla="*/ 0 h 21600"/>
              <a:gd name="T11" fmla="*/ 21289 w 21289"/>
              <a:gd name="T12" fmla="*/ 21600 h 21600"/>
            </a:gdLst>
            <a:ahLst/>
            <a:cxnLst>
              <a:cxn ang="T6">
                <a:pos x="T0" y="T1"/>
              </a:cxn>
              <a:cxn ang="T7">
                <a:pos x="T2" y="T3"/>
              </a:cxn>
              <a:cxn ang="T8">
                <a:pos x="T4" y="T5"/>
              </a:cxn>
            </a:cxnLst>
            <a:rect l="T9" t="T10" r="T11" b="T12"/>
            <a:pathLst>
              <a:path w="21289" h="21600" fill="none" extrusionOk="0">
                <a:moveTo>
                  <a:pt x="-1" y="0"/>
                </a:moveTo>
                <a:cubicBezTo>
                  <a:pt x="10520" y="0"/>
                  <a:pt x="19510" y="7579"/>
                  <a:pt x="21289" y="17947"/>
                </a:cubicBezTo>
              </a:path>
              <a:path w="21289" h="21600" stroke="0" extrusionOk="0">
                <a:moveTo>
                  <a:pt x="-1" y="0"/>
                </a:moveTo>
                <a:cubicBezTo>
                  <a:pt x="10520" y="0"/>
                  <a:pt x="19510" y="7579"/>
                  <a:pt x="21289" y="17947"/>
                </a:cubicBezTo>
                <a:lnTo>
                  <a:pt x="0" y="21600"/>
                </a:lnTo>
                <a:close/>
              </a:path>
            </a:pathLst>
          </a:custGeom>
          <a:noFill/>
          <a:ln w="57150">
            <a:solidFill>
              <a:srgbClr val="990033"/>
            </a:solidFill>
            <a:round/>
            <a:headEnd/>
            <a:tailEnd/>
          </a:ln>
        </p:spPr>
        <p:txBody>
          <a:bodyPr wrap="none" anchor="ctr"/>
          <a:lstStyle/>
          <a:p>
            <a:endParaRPr lang="en-US"/>
          </a:p>
        </p:txBody>
      </p:sp>
      <p:sp>
        <p:nvSpPr>
          <p:cNvPr id="21" name="Text Box 19"/>
          <p:cNvSpPr txBox="1">
            <a:spLocks noChangeArrowheads="1"/>
          </p:cNvSpPr>
          <p:nvPr/>
        </p:nvSpPr>
        <p:spPr bwMode="auto">
          <a:xfrm>
            <a:off x="5289550" y="2119313"/>
            <a:ext cx="538163" cy="396875"/>
          </a:xfrm>
          <a:prstGeom prst="rect">
            <a:avLst/>
          </a:prstGeom>
          <a:noFill/>
          <a:ln w="9525">
            <a:noFill/>
            <a:miter lim="800000"/>
            <a:headEnd/>
            <a:tailEnd/>
          </a:ln>
        </p:spPr>
        <p:txBody>
          <a:bodyPr wrap="none">
            <a:spAutoFit/>
          </a:bodyPr>
          <a:lstStyle/>
          <a:p>
            <a:r>
              <a:rPr lang="en-US" sz="2000" b="1" i="1"/>
              <a:t>AS</a:t>
            </a:r>
            <a:endParaRPr lang="en-US" sz="2000" b="1" i="1" baseline="-25000"/>
          </a:p>
        </p:txBody>
      </p:sp>
      <p:sp>
        <p:nvSpPr>
          <p:cNvPr id="22" name="Line 20"/>
          <p:cNvSpPr>
            <a:spLocks noChangeShapeType="1"/>
          </p:cNvSpPr>
          <p:nvPr/>
        </p:nvSpPr>
        <p:spPr bwMode="auto">
          <a:xfrm flipH="1">
            <a:off x="2089150" y="3700463"/>
            <a:ext cx="2497138" cy="0"/>
          </a:xfrm>
          <a:prstGeom prst="line">
            <a:avLst/>
          </a:prstGeom>
          <a:noFill/>
          <a:ln w="28575">
            <a:solidFill>
              <a:schemeClr val="tx1"/>
            </a:solidFill>
            <a:prstDash val="dash"/>
            <a:round/>
            <a:headEnd/>
            <a:tailEnd/>
          </a:ln>
        </p:spPr>
        <p:txBody>
          <a:bodyPr/>
          <a:lstStyle/>
          <a:p>
            <a:endParaRPr lang="en-US"/>
          </a:p>
        </p:txBody>
      </p:sp>
      <p:sp>
        <p:nvSpPr>
          <p:cNvPr id="23" name="Line 21"/>
          <p:cNvSpPr>
            <a:spLocks noChangeShapeType="1"/>
          </p:cNvSpPr>
          <p:nvPr/>
        </p:nvSpPr>
        <p:spPr bwMode="auto">
          <a:xfrm>
            <a:off x="4597400" y="3692525"/>
            <a:ext cx="0" cy="2065338"/>
          </a:xfrm>
          <a:prstGeom prst="line">
            <a:avLst/>
          </a:prstGeom>
          <a:noFill/>
          <a:ln w="28575">
            <a:solidFill>
              <a:schemeClr val="tx1"/>
            </a:solidFill>
            <a:round/>
            <a:headEnd/>
            <a:tailEnd/>
          </a:ln>
        </p:spPr>
        <p:txBody>
          <a:bodyPr/>
          <a:lstStyle/>
          <a:p>
            <a:endParaRPr lang="en-US"/>
          </a:p>
        </p:txBody>
      </p:sp>
      <p:sp>
        <p:nvSpPr>
          <p:cNvPr id="24" name="Oval 22"/>
          <p:cNvSpPr>
            <a:spLocks noChangeArrowheads="1"/>
          </p:cNvSpPr>
          <p:nvPr/>
        </p:nvSpPr>
        <p:spPr bwMode="auto">
          <a:xfrm>
            <a:off x="4513263" y="3617913"/>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25" name="Line 23"/>
          <p:cNvSpPr>
            <a:spLocks noChangeShapeType="1"/>
          </p:cNvSpPr>
          <p:nvPr/>
        </p:nvSpPr>
        <p:spPr bwMode="auto">
          <a:xfrm>
            <a:off x="3463925" y="3692525"/>
            <a:ext cx="0" cy="2065338"/>
          </a:xfrm>
          <a:prstGeom prst="line">
            <a:avLst/>
          </a:prstGeom>
          <a:noFill/>
          <a:ln w="28575">
            <a:solidFill>
              <a:schemeClr val="tx1"/>
            </a:solidFill>
            <a:round/>
            <a:headEnd/>
            <a:tailEnd/>
          </a:ln>
        </p:spPr>
        <p:txBody>
          <a:bodyPr/>
          <a:lstStyle/>
          <a:p>
            <a:endParaRPr lang="en-US"/>
          </a:p>
        </p:txBody>
      </p:sp>
      <p:sp>
        <p:nvSpPr>
          <p:cNvPr id="26" name="Oval 24"/>
          <p:cNvSpPr>
            <a:spLocks noChangeArrowheads="1"/>
          </p:cNvSpPr>
          <p:nvPr/>
        </p:nvSpPr>
        <p:spPr bwMode="auto">
          <a:xfrm>
            <a:off x="3389313" y="3617913"/>
            <a:ext cx="136525" cy="136525"/>
          </a:xfrm>
          <a:prstGeom prst="ellipse">
            <a:avLst/>
          </a:prstGeom>
          <a:solidFill>
            <a:schemeClr val="tx2"/>
          </a:solidFill>
          <a:ln w="19050">
            <a:solidFill>
              <a:schemeClr val="tx1"/>
            </a:solidFill>
            <a:round/>
            <a:headEnd/>
            <a:tailEnd/>
          </a:ln>
        </p:spPr>
        <p:txBody>
          <a:bodyPr wrap="none" anchor="ctr"/>
          <a:lstStyle/>
          <a:p>
            <a:endParaRPr lang="en-US"/>
          </a:p>
        </p:txBody>
      </p:sp>
      <p:sp>
        <p:nvSpPr>
          <p:cNvPr id="27" name="Text Box 25"/>
          <p:cNvSpPr txBox="1">
            <a:spLocks noChangeArrowheads="1"/>
          </p:cNvSpPr>
          <p:nvPr/>
        </p:nvSpPr>
        <p:spPr bwMode="auto">
          <a:xfrm>
            <a:off x="3148013" y="5816600"/>
            <a:ext cx="577850" cy="304800"/>
          </a:xfrm>
          <a:prstGeom prst="rect">
            <a:avLst/>
          </a:prstGeom>
          <a:noFill/>
          <a:ln w="9525">
            <a:noFill/>
            <a:miter lim="800000"/>
            <a:headEnd/>
            <a:tailEnd/>
          </a:ln>
        </p:spPr>
        <p:txBody>
          <a:bodyPr wrap="none">
            <a:spAutoFit/>
          </a:bodyPr>
          <a:lstStyle/>
          <a:p>
            <a:r>
              <a:rPr lang="en-US" sz="1400" b="1"/>
              <a:t>$502</a:t>
            </a:r>
          </a:p>
        </p:txBody>
      </p:sp>
      <p:sp>
        <p:nvSpPr>
          <p:cNvPr id="28" name="Text Box 26"/>
          <p:cNvSpPr txBox="1">
            <a:spLocks noChangeArrowheads="1"/>
          </p:cNvSpPr>
          <p:nvPr/>
        </p:nvSpPr>
        <p:spPr bwMode="auto">
          <a:xfrm>
            <a:off x="4262438" y="5791200"/>
            <a:ext cx="592137" cy="336550"/>
          </a:xfrm>
          <a:prstGeom prst="rect">
            <a:avLst/>
          </a:prstGeom>
          <a:noFill/>
          <a:ln w="9525">
            <a:noFill/>
            <a:miter lim="800000"/>
            <a:headEnd/>
            <a:tailEnd/>
          </a:ln>
        </p:spPr>
        <p:txBody>
          <a:bodyPr wrap="none">
            <a:spAutoFit/>
          </a:bodyPr>
          <a:lstStyle/>
          <a:p>
            <a:r>
              <a:rPr lang="en-US" sz="1600" b="1"/>
              <a:t>$</a:t>
            </a:r>
            <a:r>
              <a:rPr lang="en-US" sz="1400" b="1"/>
              <a:t>522</a:t>
            </a:r>
          </a:p>
        </p:txBody>
      </p:sp>
      <p:sp>
        <p:nvSpPr>
          <p:cNvPr id="29" name="Text Box 27"/>
          <p:cNvSpPr txBox="1">
            <a:spLocks noChangeArrowheads="1"/>
          </p:cNvSpPr>
          <p:nvPr/>
        </p:nvSpPr>
        <p:spPr bwMode="auto">
          <a:xfrm>
            <a:off x="1676400" y="3503613"/>
            <a:ext cx="423863" cy="369887"/>
          </a:xfrm>
          <a:prstGeom prst="rect">
            <a:avLst/>
          </a:prstGeom>
          <a:noFill/>
          <a:ln w="9525">
            <a:noFill/>
            <a:miter lim="800000"/>
            <a:headEnd/>
            <a:tailEnd/>
          </a:ln>
        </p:spPr>
        <p:txBody>
          <a:bodyPr wrap="none">
            <a:spAutoFit/>
          </a:bodyPr>
          <a:lstStyle/>
          <a:p>
            <a:r>
              <a:rPr lang="en-US" b="1" i="1"/>
              <a:t>P</a:t>
            </a:r>
            <a:r>
              <a:rPr lang="en-US" b="1" i="1" baseline="-25000"/>
              <a:t>2</a:t>
            </a:r>
          </a:p>
        </p:txBody>
      </p:sp>
      <p:sp>
        <p:nvSpPr>
          <p:cNvPr id="30" name="AutoShape 13"/>
          <p:cNvSpPr>
            <a:spLocks noChangeAspect="1" noChangeArrowheads="1"/>
          </p:cNvSpPr>
          <p:nvPr/>
        </p:nvSpPr>
        <p:spPr bwMode="auto">
          <a:xfrm flipH="1">
            <a:off x="3962400" y="3048000"/>
            <a:ext cx="261938" cy="257175"/>
          </a:xfrm>
          <a:prstGeom prst="rightArrow">
            <a:avLst>
              <a:gd name="adj1" fmla="val 50000"/>
              <a:gd name="adj2" fmla="val 25463"/>
            </a:avLst>
          </a:prstGeom>
          <a:solidFill>
            <a:srgbClr val="92D050"/>
          </a:solidFill>
          <a:ln w="9525">
            <a:solidFill>
              <a:schemeClr val="tx1"/>
            </a:solidFill>
            <a:miter lim="800000"/>
            <a:headEnd/>
            <a:tailEnd/>
          </a:ln>
        </p:spPr>
        <p:txBody>
          <a:bodyPr wrap="none" anchor="ctr"/>
          <a:lstStyle/>
          <a:p>
            <a:endParaRPr lang="en-US"/>
          </a:p>
        </p:txBody>
      </p:sp>
      <p:sp>
        <p:nvSpPr>
          <p:cNvPr id="31" name="Arc 10"/>
          <p:cNvSpPr>
            <a:spLocks/>
          </p:cNvSpPr>
          <p:nvPr/>
        </p:nvSpPr>
        <p:spPr bwMode="auto">
          <a:xfrm rot="-1216564" flipH="1" flipV="1">
            <a:off x="3519488" y="1217613"/>
            <a:ext cx="3262312" cy="3743325"/>
          </a:xfrm>
          <a:custGeom>
            <a:avLst/>
            <a:gdLst>
              <a:gd name="T0" fmla="*/ 2147483647 w 21600"/>
              <a:gd name="T1" fmla="*/ 0 h 15790"/>
              <a:gd name="T2" fmla="*/ 2147483647 w 21600"/>
              <a:gd name="T3" fmla="*/ 2147483647 h 15790"/>
              <a:gd name="T4" fmla="*/ 0 w 21600"/>
              <a:gd name="T5" fmla="*/ 2147483647 h 15790"/>
              <a:gd name="T6" fmla="*/ 0 60000 65536"/>
              <a:gd name="T7" fmla="*/ 0 60000 65536"/>
              <a:gd name="T8" fmla="*/ 0 60000 65536"/>
              <a:gd name="T9" fmla="*/ 0 w 21600"/>
              <a:gd name="T10" fmla="*/ 0 h 15790"/>
              <a:gd name="T11" fmla="*/ 21600 w 21600"/>
              <a:gd name="T12" fmla="*/ 15790 h 15790"/>
            </a:gdLst>
            <a:ahLst/>
            <a:cxnLst>
              <a:cxn ang="T6">
                <a:pos x="T0" y="T1"/>
              </a:cxn>
              <a:cxn ang="T7">
                <a:pos x="T2" y="T3"/>
              </a:cxn>
              <a:cxn ang="T8">
                <a:pos x="T4" y="T5"/>
              </a:cxn>
            </a:cxnLst>
            <a:rect l="T9" t="T10" r="T11" b="T12"/>
            <a:pathLst>
              <a:path w="21600" h="15790" fill="none" extrusionOk="0">
                <a:moveTo>
                  <a:pt x="14738" y="0"/>
                </a:moveTo>
                <a:cubicBezTo>
                  <a:pt x="19115" y="4085"/>
                  <a:pt x="21600" y="9803"/>
                  <a:pt x="21600" y="15790"/>
                </a:cubicBezTo>
              </a:path>
              <a:path w="21600" h="15790" stroke="0" extrusionOk="0">
                <a:moveTo>
                  <a:pt x="14738" y="0"/>
                </a:moveTo>
                <a:cubicBezTo>
                  <a:pt x="19115" y="4085"/>
                  <a:pt x="21600" y="9803"/>
                  <a:pt x="21600" y="15790"/>
                </a:cubicBezTo>
                <a:lnTo>
                  <a:pt x="0" y="15790"/>
                </a:lnTo>
                <a:close/>
              </a:path>
            </a:pathLst>
          </a:custGeom>
          <a:noFill/>
          <a:ln w="57150">
            <a:solidFill>
              <a:srgbClr val="99CC00"/>
            </a:solidFill>
            <a:round/>
            <a:headEnd/>
            <a:tailEnd/>
          </a:ln>
        </p:spPr>
        <p:txBody>
          <a:bodyPr wrap="none" anchor="ctr"/>
          <a:lstStyle/>
          <a:p>
            <a:endParaRPr lang="en-US"/>
          </a:p>
        </p:txBody>
      </p:sp>
      <p:sp>
        <p:nvSpPr>
          <p:cNvPr id="32" name="Text Box 6"/>
          <p:cNvSpPr txBox="1">
            <a:spLocks noChangeArrowheads="1"/>
          </p:cNvSpPr>
          <p:nvPr/>
        </p:nvSpPr>
        <p:spPr bwMode="auto">
          <a:xfrm>
            <a:off x="5181600" y="4953000"/>
            <a:ext cx="650875" cy="400050"/>
          </a:xfrm>
          <a:prstGeom prst="rect">
            <a:avLst/>
          </a:prstGeom>
          <a:noFill/>
          <a:ln w="9525">
            <a:noFill/>
            <a:miter lim="800000"/>
            <a:headEnd/>
            <a:tailEnd/>
          </a:ln>
        </p:spPr>
        <p:txBody>
          <a:bodyPr wrap="none">
            <a:spAutoFit/>
          </a:bodyPr>
          <a:lstStyle/>
          <a:p>
            <a:r>
              <a:rPr lang="en-US" sz="2000" b="1" i="1"/>
              <a:t>AD</a:t>
            </a:r>
            <a:r>
              <a:rPr lang="en-US" sz="2000" b="1" i="1" baseline="-25000"/>
              <a:t>5</a:t>
            </a:r>
          </a:p>
        </p:txBody>
      </p:sp>
      <p:sp>
        <p:nvSpPr>
          <p:cNvPr id="33" name="Line 23"/>
          <p:cNvSpPr>
            <a:spLocks noChangeShapeType="1"/>
          </p:cNvSpPr>
          <p:nvPr/>
        </p:nvSpPr>
        <p:spPr bwMode="auto">
          <a:xfrm>
            <a:off x="3886200" y="3725863"/>
            <a:ext cx="0" cy="2065337"/>
          </a:xfrm>
          <a:prstGeom prst="line">
            <a:avLst/>
          </a:prstGeom>
          <a:noFill/>
          <a:ln w="28575">
            <a:solidFill>
              <a:schemeClr val="tx1"/>
            </a:solidFill>
            <a:round/>
            <a:headEnd/>
            <a:tailEnd/>
          </a:ln>
        </p:spPr>
        <p:txBody>
          <a:bodyPr/>
          <a:lstStyle/>
          <a:p>
            <a:endParaRPr lang="en-US"/>
          </a:p>
        </p:txBody>
      </p:sp>
      <p:sp>
        <p:nvSpPr>
          <p:cNvPr id="34" name="Text Box 25"/>
          <p:cNvSpPr txBox="1">
            <a:spLocks noChangeArrowheads="1"/>
          </p:cNvSpPr>
          <p:nvPr/>
        </p:nvSpPr>
        <p:spPr bwMode="auto">
          <a:xfrm>
            <a:off x="3670300" y="5791200"/>
            <a:ext cx="596900" cy="338138"/>
          </a:xfrm>
          <a:prstGeom prst="rect">
            <a:avLst/>
          </a:prstGeom>
          <a:noFill/>
          <a:ln w="9525">
            <a:noFill/>
            <a:miter lim="800000"/>
            <a:headEnd/>
            <a:tailEnd/>
          </a:ln>
        </p:spPr>
        <p:txBody>
          <a:bodyPr wrap="none">
            <a:spAutoFit/>
          </a:bodyPr>
          <a:lstStyle/>
          <a:p>
            <a:r>
              <a:rPr lang="en-US" sz="1600" b="1"/>
              <a:t>$</a:t>
            </a:r>
            <a:r>
              <a:rPr lang="en-US" sz="1400" b="1"/>
              <a:t>510</a:t>
            </a:r>
          </a:p>
        </p:txBody>
      </p:sp>
      <p:sp>
        <p:nvSpPr>
          <p:cNvPr id="35" name="Oval 22"/>
          <p:cNvSpPr>
            <a:spLocks noChangeArrowheads="1"/>
          </p:cNvSpPr>
          <p:nvPr/>
        </p:nvSpPr>
        <p:spPr bwMode="auto">
          <a:xfrm>
            <a:off x="3810000" y="3609975"/>
            <a:ext cx="136525" cy="136525"/>
          </a:xfrm>
          <a:prstGeom prst="ellipse">
            <a:avLst/>
          </a:prstGeom>
          <a:solidFill>
            <a:schemeClr val="bg1"/>
          </a:solidFill>
          <a:ln w="19050">
            <a:solidFill>
              <a:schemeClr val="tx1"/>
            </a:solidFill>
            <a:round/>
            <a:headEnd/>
            <a:tailEnd/>
          </a:ln>
        </p:spPr>
        <p:txBody>
          <a:bodyPr wrap="none" anchor="ctr"/>
          <a:lstStyle/>
          <a:p>
            <a:endParaRPr lang="en-US"/>
          </a:p>
        </p:txBody>
      </p:sp>
      <p:sp>
        <p:nvSpPr>
          <p:cNvPr id="15" name="AutoShape 13"/>
          <p:cNvSpPr>
            <a:spLocks noChangeArrowheads="1"/>
          </p:cNvSpPr>
          <p:nvPr/>
        </p:nvSpPr>
        <p:spPr bwMode="auto">
          <a:xfrm flipH="1">
            <a:off x="4953000" y="4419600"/>
            <a:ext cx="523875" cy="512763"/>
          </a:xfrm>
          <a:prstGeom prst="rightArrow">
            <a:avLst>
              <a:gd name="adj1" fmla="val 50000"/>
              <a:gd name="adj2" fmla="val 25542"/>
            </a:avLst>
          </a:prstGeom>
          <a:solidFill>
            <a:srgbClr val="92D050"/>
          </a:solidFill>
          <a:ln w="9525">
            <a:solidFill>
              <a:schemeClr val="tx1"/>
            </a:solidFill>
            <a:miter lim="800000"/>
            <a:headEnd/>
            <a:tailEnd/>
          </a:ln>
        </p:spPr>
        <p:txBody>
          <a:bodyPr wrap="none" anchor="ctr"/>
          <a:lstStyle/>
          <a:p>
            <a:endParaRPr lang="en-US"/>
          </a:p>
        </p:txBody>
      </p:sp>
      <p:sp>
        <p:nvSpPr>
          <p:cNvPr id="36" name="TextBox 35"/>
          <p:cNvSpPr txBox="1">
            <a:spLocks noChangeArrowheads="1"/>
          </p:cNvSpPr>
          <p:nvPr/>
        </p:nvSpPr>
        <p:spPr bwMode="auto">
          <a:xfrm>
            <a:off x="3429000" y="3429000"/>
            <a:ext cx="228600" cy="307975"/>
          </a:xfrm>
          <a:prstGeom prst="rect">
            <a:avLst/>
          </a:prstGeom>
          <a:noFill/>
          <a:ln w="9525">
            <a:noFill/>
            <a:miter lim="800000"/>
            <a:headEnd/>
            <a:tailEnd/>
          </a:ln>
        </p:spPr>
        <p:txBody>
          <a:bodyPr anchor="ctr">
            <a:spAutoFit/>
          </a:bodyPr>
          <a:lstStyle/>
          <a:p>
            <a:r>
              <a:rPr lang="en-US" sz="1400" b="1"/>
              <a:t>d</a:t>
            </a:r>
          </a:p>
        </p:txBody>
      </p:sp>
      <p:sp>
        <p:nvSpPr>
          <p:cNvPr id="37" name="TextBox 36"/>
          <p:cNvSpPr txBox="1">
            <a:spLocks noChangeArrowheads="1"/>
          </p:cNvSpPr>
          <p:nvPr/>
        </p:nvSpPr>
        <p:spPr bwMode="auto">
          <a:xfrm>
            <a:off x="4648200" y="3505200"/>
            <a:ext cx="228600" cy="304800"/>
          </a:xfrm>
          <a:prstGeom prst="rect">
            <a:avLst/>
          </a:prstGeom>
          <a:noFill/>
          <a:ln w="9525">
            <a:noFill/>
            <a:miter lim="800000"/>
            <a:headEnd/>
            <a:tailEnd/>
          </a:ln>
        </p:spPr>
        <p:txBody>
          <a:bodyPr>
            <a:spAutoFit/>
          </a:bodyPr>
          <a:lstStyle/>
          <a:p>
            <a:r>
              <a:rPr lang="en-US" sz="1400" b="1"/>
              <a:t>b</a:t>
            </a:r>
          </a:p>
        </p:txBody>
      </p:sp>
      <p:sp>
        <p:nvSpPr>
          <p:cNvPr id="39" name="TextBox 38"/>
          <p:cNvSpPr txBox="1">
            <a:spLocks noChangeArrowheads="1"/>
          </p:cNvSpPr>
          <p:nvPr/>
        </p:nvSpPr>
        <p:spPr bwMode="auto">
          <a:xfrm>
            <a:off x="3962400" y="4114800"/>
            <a:ext cx="228600" cy="304800"/>
          </a:xfrm>
          <a:prstGeom prst="rect">
            <a:avLst/>
          </a:prstGeom>
          <a:noFill/>
          <a:ln w="9525">
            <a:noFill/>
            <a:miter lim="800000"/>
            <a:headEnd/>
            <a:tailEnd/>
          </a:ln>
        </p:spPr>
        <p:txBody>
          <a:bodyPr>
            <a:spAutoFit/>
          </a:bodyPr>
          <a:lstStyle/>
          <a:p>
            <a:r>
              <a:rPr lang="en-US" sz="1400" b="1"/>
              <a:t>a</a:t>
            </a:r>
          </a:p>
        </p:txBody>
      </p:sp>
      <p:sp>
        <p:nvSpPr>
          <p:cNvPr id="40" name="Text Box 27"/>
          <p:cNvSpPr txBox="1">
            <a:spLocks noChangeArrowheads="1"/>
          </p:cNvSpPr>
          <p:nvPr/>
        </p:nvSpPr>
        <p:spPr bwMode="auto">
          <a:xfrm>
            <a:off x="1712913" y="4114800"/>
            <a:ext cx="420687" cy="366713"/>
          </a:xfrm>
          <a:prstGeom prst="rect">
            <a:avLst/>
          </a:prstGeom>
          <a:noFill/>
          <a:ln w="9525">
            <a:noFill/>
            <a:miter lim="800000"/>
            <a:headEnd/>
            <a:tailEnd/>
          </a:ln>
        </p:spPr>
        <p:txBody>
          <a:bodyPr wrap="none">
            <a:spAutoFit/>
          </a:bodyPr>
          <a:lstStyle/>
          <a:p>
            <a:r>
              <a:rPr lang="en-US" b="1" i="1"/>
              <a:t>P</a:t>
            </a:r>
            <a:r>
              <a:rPr lang="en-US" b="1" i="1" baseline="-25000"/>
              <a:t>1</a:t>
            </a:r>
          </a:p>
        </p:txBody>
      </p:sp>
      <p:sp>
        <p:nvSpPr>
          <p:cNvPr id="38" name="TextBox 37"/>
          <p:cNvSpPr txBox="1">
            <a:spLocks noChangeArrowheads="1"/>
          </p:cNvSpPr>
          <p:nvPr/>
        </p:nvSpPr>
        <p:spPr bwMode="auto">
          <a:xfrm>
            <a:off x="3886200" y="3429000"/>
            <a:ext cx="228600" cy="304800"/>
          </a:xfrm>
          <a:prstGeom prst="rect">
            <a:avLst/>
          </a:prstGeom>
          <a:noFill/>
          <a:ln w="9525">
            <a:noFill/>
            <a:miter lim="800000"/>
            <a:headEnd/>
            <a:tailEnd/>
          </a:ln>
        </p:spPr>
        <p:txBody>
          <a:bodyPr>
            <a:spAutoFit/>
          </a:bodyPr>
          <a:lstStyle/>
          <a:p>
            <a:r>
              <a:rPr lang="en-US" sz="1400" b="1"/>
              <a:t>c</a:t>
            </a:r>
          </a:p>
        </p:txBody>
      </p:sp>
      <p:sp>
        <p:nvSpPr>
          <p:cNvPr id="43" name="Line 20"/>
          <p:cNvSpPr>
            <a:spLocks noChangeShapeType="1"/>
          </p:cNvSpPr>
          <p:nvPr/>
        </p:nvSpPr>
        <p:spPr bwMode="auto">
          <a:xfrm flipH="1">
            <a:off x="2103438" y="4267200"/>
            <a:ext cx="1782762" cy="0"/>
          </a:xfrm>
          <a:prstGeom prst="line">
            <a:avLst/>
          </a:prstGeom>
          <a:noFill/>
          <a:ln w="28575">
            <a:solidFill>
              <a:schemeClr val="tx2"/>
            </a:solidFill>
            <a:round/>
            <a:headEnd/>
            <a:tailEnd/>
          </a:ln>
        </p:spPr>
        <p:txBody>
          <a:bodyPr/>
          <a:lstStyle/>
          <a:p>
            <a:endParaRPr lang="en-US"/>
          </a:p>
        </p:txBody>
      </p:sp>
      <p:sp>
        <p:nvSpPr>
          <p:cNvPr id="42" name="Oval 22"/>
          <p:cNvSpPr>
            <a:spLocks noChangeArrowheads="1"/>
          </p:cNvSpPr>
          <p:nvPr/>
        </p:nvSpPr>
        <p:spPr bwMode="auto">
          <a:xfrm>
            <a:off x="3810000" y="4178300"/>
            <a:ext cx="136525" cy="136525"/>
          </a:xfrm>
          <a:prstGeom prst="ellipse">
            <a:avLst/>
          </a:prstGeom>
          <a:solidFill>
            <a:schemeClr val="bg1"/>
          </a:solidFill>
          <a:ln w="19050">
            <a:solidFill>
              <a:schemeClr val="tx1"/>
            </a:solidFill>
            <a:round/>
            <a:headEnd/>
            <a:tailEnd/>
          </a:ln>
        </p:spPr>
        <p:txBody>
          <a:bodyPr wrap="none" anchor="ctr"/>
          <a:lstStyle/>
          <a:p>
            <a:endParaRPr lang="en-US"/>
          </a:p>
        </p:txBody>
      </p:sp>
      <p:sp>
        <p:nvSpPr>
          <p:cNvPr id="7209" name="Text Box 7"/>
          <p:cNvSpPr txBox="1">
            <a:spLocks noChangeArrowheads="1"/>
          </p:cNvSpPr>
          <p:nvPr/>
        </p:nvSpPr>
        <p:spPr bwMode="auto">
          <a:xfrm>
            <a:off x="0" y="6583363"/>
            <a:ext cx="533400" cy="274637"/>
          </a:xfrm>
          <a:prstGeom prst="rect">
            <a:avLst/>
          </a:prstGeom>
          <a:noFill/>
          <a:ln w="9525">
            <a:noFill/>
            <a:miter lim="800000"/>
            <a:headEnd/>
            <a:tailEnd/>
          </a:ln>
        </p:spPr>
        <p:txBody>
          <a:bodyPr>
            <a:spAutoFit/>
          </a:bodyPr>
          <a:lstStyle/>
          <a:p>
            <a:pPr>
              <a:spcBef>
                <a:spcPct val="50000"/>
              </a:spcBef>
            </a:pPr>
            <a:r>
              <a:rPr lang="en-US" sz="1200" b="1">
                <a:solidFill>
                  <a:schemeClr val="bg1"/>
                </a:solidFill>
              </a:rPr>
              <a:t>LO1</a:t>
            </a:r>
          </a:p>
        </p:txBody>
      </p:sp>
      <p:sp>
        <p:nvSpPr>
          <p:cNvPr id="1035" name="Text Box 11"/>
          <p:cNvSpPr txBox="1">
            <a:spLocks noChangeArrowheads="1"/>
          </p:cNvSpPr>
          <p:nvPr/>
        </p:nvSpPr>
        <p:spPr bwMode="auto">
          <a:xfrm>
            <a:off x="8382000" y="6553200"/>
            <a:ext cx="538163" cy="304800"/>
          </a:xfrm>
          <a:prstGeom prst="rect">
            <a:avLst/>
          </a:prstGeom>
          <a:noFill/>
          <a:ln w="9525">
            <a:noFill/>
            <a:miter lim="800000"/>
            <a:headEnd/>
            <a:tailEnd/>
          </a:ln>
          <a:effectLst/>
        </p:spPr>
        <p:txBody>
          <a:bodyPr wrap="none">
            <a:spAutoFit/>
          </a:bodyPr>
          <a:lstStyle/>
          <a:p>
            <a:r>
              <a:rPr lang="en-US" sz="1400">
                <a:solidFill>
                  <a:schemeClr val="bg1"/>
                </a:solidFill>
                <a:ea typeface="ＭＳ Ｐゴシック" pitchFamily="34" charset="-128"/>
                <a:cs typeface="Arial" charset="0"/>
              </a:rPr>
              <a:t>13-</a:t>
            </a:r>
            <a:fld id="{FB0CFADE-1F88-4F51-9080-1DFF17C5C28C}" type="slidenum">
              <a:rPr lang="en-US" sz="1400">
                <a:solidFill>
                  <a:schemeClr val="bg1"/>
                </a:solidFill>
                <a:ea typeface="ＭＳ Ｐゴシック" pitchFamily="34" charset="-128"/>
                <a:cs typeface="Arial" charset="0"/>
              </a:rPr>
              <a:pPr/>
              <a:t>9</a:t>
            </a:fld>
            <a:endParaRPr lang="en-US" sz="1400">
              <a:solidFill>
                <a:schemeClr val="bg1"/>
              </a:solidFill>
              <a:ea typeface="ＭＳ Ｐゴシック" pitchFamily="34" charset="-128"/>
              <a:cs typeface="Arial" charset="0"/>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23" presetClass="entr" presetSubtype="16"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childTnLst>
                                </p:cTn>
                              </p:par>
                              <p:par>
                                <p:cTn id="25" presetID="22" presetClass="entr" presetSubtype="2"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right)">
                                      <p:cBhvr>
                                        <p:cTn id="27" dur="500"/>
                                        <p:tgtEl>
                                          <p:spTgt spid="43"/>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1" presetClass="entr"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2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1000" fill="hold"/>
                                        <p:tgtEl>
                                          <p:spTgt spid="37"/>
                                        </p:tgtEl>
                                        <p:attrNameLst>
                                          <p:attrName>ppt_w</p:attrName>
                                        </p:attrNameLst>
                                      </p:cBhvr>
                                      <p:tavLst>
                                        <p:tav tm="0">
                                          <p:val>
                                            <p:fltVal val="0"/>
                                          </p:val>
                                        </p:tav>
                                        <p:tav tm="100000">
                                          <p:val>
                                            <p:strVal val="#ppt_w"/>
                                          </p:val>
                                        </p:tav>
                                      </p:tavLst>
                                    </p:anim>
                                    <p:anim calcmode="lin" valueType="num">
                                      <p:cBhvr>
                                        <p:cTn id="43" dur="1000" fill="hold"/>
                                        <p:tgtEl>
                                          <p:spTgt spid="37"/>
                                        </p:tgtEl>
                                        <p:attrNameLst>
                                          <p:attrName>ppt_h</p:attrName>
                                        </p:attrNameLst>
                                      </p:cBhvr>
                                      <p:tavLst>
                                        <p:tav tm="0">
                                          <p:val>
                                            <p:fltVal val="0"/>
                                          </p:val>
                                        </p:tav>
                                        <p:tav tm="100000">
                                          <p:val>
                                            <p:strVal val="#ppt_h"/>
                                          </p:val>
                                        </p:tav>
                                      </p:tavLst>
                                    </p:anim>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1000"/>
                                        <p:tgtEl>
                                          <p:spTgt spid="23"/>
                                        </p:tgtEl>
                                      </p:cBhvr>
                                    </p:animEffect>
                                  </p:childTnLst>
                                </p:cTn>
                              </p:par>
                            </p:childTnLst>
                          </p:cTn>
                        </p:par>
                        <p:par>
                          <p:cTn id="48" fill="hold">
                            <p:stCondLst>
                              <p:cond delay="4000"/>
                            </p:stCondLst>
                            <p:childTnLst>
                              <p:par>
                                <p:cTn id="49" presetID="2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1000"/>
                                        <p:tgtEl>
                                          <p:spTgt spid="22"/>
                                        </p:tgtEl>
                                      </p:cBhvr>
                                    </p:animEffect>
                                  </p:child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par>
                          <p:cTn id="57" fill="hold">
                            <p:stCondLst>
                              <p:cond delay="5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2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1000"/>
                                        <p:tgtEl>
                                          <p:spTgt spid="25"/>
                                        </p:tgtEl>
                                      </p:cBhvr>
                                    </p:animEffect>
                                  </p:childTnLst>
                                </p:cTn>
                              </p:par>
                            </p:childTnLst>
                          </p:cTn>
                        </p:par>
                        <p:par>
                          <p:cTn id="68" fill="hold">
                            <p:stCondLst>
                              <p:cond delay="7000"/>
                            </p:stCondLst>
                            <p:childTnLst>
                              <p:par>
                                <p:cTn id="69" presetID="23" presetClass="entr" presetSubtype="1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1000" fill="hold"/>
                                        <p:tgtEl>
                                          <p:spTgt spid="16"/>
                                        </p:tgtEl>
                                        <p:attrNameLst>
                                          <p:attrName>ppt_w</p:attrName>
                                        </p:attrNameLst>
                                      </p:cBhvr>
                                      <p:tavLst>
                                        <p:tav tm="0">
                                          <p:val>
                                            <p:fltVal val="0"/>
                                          </p:val>
                                        </p:tav>
                                        <p:tav tm="100000">
                                          <p:val>
                                            <p:strVal val="#ppt_w"/>
                                          </p:val>
                                        </p:tav>
                                      </p:tavLst>
                                    </p:anim>
                                    <p:anim calcmode="lin" valueType="num">
                                      <p:cBhvr>
                                        <p:cTn id="72" dur="1000" fill="hold"/>
                                        <p:tgtEl>
                                          <p:spTgt spid="16"/>
                                        </p:tgtEl>
                                        <p:attrNameLst>
                                          <p:attrName>ppt_h</p:attrName>
                                        </p:attrNameLst>
                                      </p:cBhvr>
                                      <p:tavLst>
                                        <p:tav tm="0">
                                          <p:val>
                                            <p:fltVal val="0"/>
                                          </p:val>
                                        </p:tav>
                                        <p:tav tm="100000">
                                          <p:val>
                                            <p:strVal val="#ppt_h"/>
                                          </p:val>
                                        </p:tav>
                                      </p:tavLst>
                                    </p:anim>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right)">
                                      <p:cBhvr>
                                        <p:cTn id="76" dur="1000"/>
                                        <p:tgtEl>
                                          <p:spTgt spid="17"/>
                                        </p:tgtEl>
                                      </p:cBhvr>
                                    </p:animEffect>
                                  </p:childTnLst>
                                </p:cTn>
                              </p:par>
                            </p:childTnLst>
                          </p:cTn>
                        </p:par>
                        <p:par>
                          <p:cTn id="77" fill="hold">
                            <p:stCondLst>
                              <p:cond delay="9000"/>
                            </p:stCondLst>
                            <p:childTnLst>
                              <p:par>
                                <p:cTn id="78" presetID="22" presetClass="entr" presetSubtype="2"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right)">
                                      <p:cBhvr>
                                        <p:cTn id="80" dur="1000"/>
                                        <p:tgtEl>
                                          <p:spTgt spid="30"/>
                                        </p:tgtEl>
                                      </p:cBhvr>
                                    </p:animEffect>
                                  </p:childTnLst>
                                </p:cTn>
                              </p:par>
                            </p:childTnLst>
                          </p:cTn>
                        </p:par>
                        <p:par>
                          <p:cTn id="81" fill="hold">
                            <p:stCondLst>
                              <p:cond delay="10000"/>
                            </p:stCondLst>
                            <p:childTnLst>
                              <p:par>
                                <p:cTn id="82" presetID="1" presetClass="entr" presetSubtype="0"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childTnLst>
                                </p:cTn>
                              </p:par>
                            </p:childTnLst>
                          </p:cTn>
                        </p:par>
                        <p:par>
                          <p:cTn id="84" fill="hold">
                            <p:stCondLst>
                              <p:cond delay="10000"/>
                            </p:stCondLst>
                            <p:childTnLst>
                              <p:par>
                                <p:cTn id="85" presetID="35" presetClass="path" presetSubtype="0" accel="50000" decel="50000" fill="hold" grpId="1" nodeType="afterEffect">
                                  <p:stCondLst>
                                    <p:cond delay="0"/>
                                  </p:stCondLst>
                                  <p:childTnLst>
                                    <p:animMotion origin="layout" path="M 0.01354 -0.02082 L -0.0118 -0.00116 " pathEditMode="relative" rAng="0" ptsTypes="AA">
                                      <p:cBhvr>
                                        <p:cTn id="86" dur="1000" fill="hold"/>
                                        <p:tgtEl>
                                          <p:spTgt spid="11"/>
                                        </p:tgtEl>
                                        <p:attrNameLst>
                                          <p:attrName>ppt_x</p:attrName>
                                          <p:attrName>ppt_y</p:attrName>
                                        </p:attrNameLst>
                                      </p:cBhvr>
                                      <p:rCtr x="-1300" y="1000"/>
                                    </p:animMotion>
                                  </p:childTnLst>
                                </p:cTn>
                              </p:par>
                            </p:childTnLst>
                          </p:cTn>
                        </p:par>
                        <p:par>
                          <p:cTn id="87" fill="hold">
                            <p:stCondLst>
                              <p:cond delay="11000"/>
                            </p:stCondLst>
                            <p:childTnLst>
                              <p:par>
                                <p:cTn id="88" presetID="1" presetClass="entr" presetSubtype="0" fill="hold" grpId="0" nodeType="afterEffect">
                                  <p:stCondLst>
                                    <p:cond delay="0"/>
                                  </p:stCondLst>
                                  <p:childTnLst>
                                    <p:set>
                                      <p:cBhvr>
                                        <p:cTn id="89" dur="1" fill="hold">
                                          <p:stCondLst>
                                            <p:cond delay="0"/>
                                          </p:stCondLst>
                                        </p:cTn>
                                        <p:tgtEl>
                                          <p:spTgt spid="13"/>
                                        </p:tgtEl>
                                        <p:attrNameLst>
                                          <p:attrName>style.visibility</p:attrName>
                                        </p:attrNameLst>
                                      </p:cBhvr>
                                      <p:to>
                                        <p:strVal val="visible"/>
                                      </p:to>
                                    </p:set>
                                  </p:childTnLst>
                                </p:cTn>
                              </p:par>
                            </p:childTnLst>
                          </p:cTn>
                        </p:par>
                        <p:par>
                          <p:cTn id="90" fill="hold">
                            <p:stCondLst>
                              <p:cond delay="11000"/>
                            </p:stCondLst>
                            <p:childTnLst>
                              <p:par>
                                <p:cTn id="91" presetID="1" presetClass="entr" presetSubtype="0" fill="hold" grpId="0" nodeType="afterEffect">
                                  <p:stCondLst>
                                    <p:cond delay="1000"/>
                                  </p:stCondLst>
                                  <p:childTnLst>
                                    <p:set>
                                      <p:cBhvr>
                                        <p:cTn id="92" dur="1" fill="hold">
                                          <p:stCondLst>
                                            <p:cond delay="0"/>
                                          </p:stCondLst>
                                        </p:cTn>
                                        <p:tgtEl>
                                          <p:spTgt spid="27"/>
                                        </p:tgtEl>
                                        <p:attrNameLst>
                                          <p:attrName>style.visibility</p:attrName>
                                        </p:attrNameLst>
                                      </p:cBhvr>
                                      <p:to>
                                        <p:strVal val="visible"/>
                                      </p:to>
                                    </p:set>
                                  </p:childTnLst>
                                </p:cTn>
                              </p:par>
                            </p:childTnLst>
                          </p:cTn>
                        </p:par>
                        <p:par>
                          <p:cTn id="93" fill="hold">
                            <p:stCondLst>
                              <p:cond delay="12000"/>
                            </p:stCondLst>
                            <p:childTnLst>
                              <p:par>
                                <p:cTn id="94" presetID="22" presetClass="entr" presetSubtype="2" fill="hold" grpId="0"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right)">
                                      <p:cBhvr>
                                        <p:cTn id="96" dur="1000"/>
                                        <p:tgtEl>
                                          <p:spTgt spid="15"/>
                                        </p:tgtEl>
                                      </p:cBhvr>
                                    </p:animEffect>
                                  </p:childTnLst>
                                </p:cTn>
                              </p:par>
                            </p:childTnLst>
                          </p:cTn>
                        </p:par>
                        <p:par>
                          <p:cTn id="97" fill="hold">
                            <p:stCondLst>
                              <p:cond delay="13000"/>
                            </p:stCondLst>
                            <p:childTnLst>
                              <p:par>
                                <p:cTn id="98" presetID="1" presetClass="entr" presetSubtype="0"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childTnLst>
                                </p:cTn>
                              </p:par>
                              <p:par>
                                <p:cTn id="100" presetID="35" presetClass="path" presetSubtype="0" accel="50000" decel="50000" fill="hold" grpId="1" nodeType="withEffect">
                                  <p:stCondLst>
                                    <p:cond delay="0"/>
                                  </p:stCondLst>
                                  <p:childTnLst>
                                    <p:animMotion origin="layout" path="M 0.05365 -0.04672 L -0.00312 -0.00185 " pathEditMode="relative" rAng="0" ptsTypes="AA">
                                      <p:cBhvr>
                                        <p:cTn id="101" dur="1000" fill="hold"/>
                                        <p:tgtEl>
                                          <p:spTgt spid="31"/>
                                        </p:tgtEl>
                                        <p:attrNameLst>
                                          <p:attrName>ppt_x</p:attrName>
                                          <p:attrName>ppt_y</p:attrName>
                                        </p:attrNameLst>
                                      </p:cBhvr>
                                      <p:rCtr x="-2800" y="2200"/>
                                    </p:animMotion>
                                  </p:childTnLst>
                                </p:cTn>
                              </p:par>
                            </p:childTnLst>
                          </p:cTn>
                        </p:par>
                        <p:par>
                          <p:cTn id="102" fill="hold">
                            <p:stCondLst>
                              <p:cond delay="14000"/>
                            </p:stCondLst>
                            <p:childTnLst>
                              <p:par>
                                <p:cTn id="103" presetID="1"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childTnLst>
                                </p:cTn>
                              </p:par>
                            </p:childTnLst>
                          </p:cTn>
                        </p:par>
                        <p:par>
                          <p:cTn id="105" fill="hold">
                            <p:stCondLst>
                              <p:cond delay="14000"/>
                            </p:stCondLst>
                            <p:childTnLst>
                              <p:par>
                                <p:cTn id="106" presetID="1" presetClass="entr" presetSubtype="0"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childTnLst>
                                </p:cTn>
                              </p:par>
                            </p:childTnLst>
                          </p:cTn>
                        </p:par>
                        <p:par>
                          <p:cTn id="108" fill="hold">
                            <p:stCondLst>
                              <p:cond delay="14000"/>
                            </p:stCondLst>
                            <p:childTnLst>
                              <p:par>
                                <p:cTn id="109" presetID="23" presetClass="entr" presetSubtype="16"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p:cTn id="111" dur="1000" fill="hold"/>
                                        <p:tgtEl>
                                          <p:spTgt spid="38"/>
                                        </p:tgtEl>
                                        <p:attrNameLst>
                                          <p:attrName>ppt_w</p:attrName>
                                        </p:attrNameLst>
                                      </p:cBhvr>
                                      <p:tavLst>
                                        <p:tav tm="0">
                                          <p:val>
                                            <p:fltVal val="0"/>
                                          </p:val>
                                        </p:tav>
                                        <p:tav tm="100000">
                                          <p:val>
                                            <p:strVal val="#ppt_w"/>
                                          </p:val>
                                        </p:tav>
                                      </p:tavLst>
                                    </p:anim>
                                    <p:anim calcmode="lin" valueType="num">
                                      <p:cBhvr>
                                        <p:cTn id="112" dur="1000" fill="hold"/>
                                        <p:tgtEl>
                                          <p:spTgt spid="38"/>
                                        </p:tgtEl>
                                        <p:attrNameLst>
                                          <p:attrName>ppt_h</p:attrName>
                                        </p:attrNameLst>
                                      </p:cBhvr>
                                      <p:tavLst>
                                        <p:tav tm="0">
                                          <p:val>
                                            <p:fltVal val="0"/>
                                          </p:val>
                                        </p:tav>
                                        <p:tav tm="100000">
                                          <p:val>
                                            <p:strVal val="#ppt_h"/>
                                          </p:val>
                                        </p:tav>
                                      </p:tavLst>
                                    </p:anim>
                                  </p:childTnLst>
                                </p:cTn>
                              </p:par>
                            </p:childTnLst>
                          </p:cTn>
                        </p:par>
                        <p:par>
                          <p:cTn id="113" fill="hold">
                            <p:stCondLst>
                              <p:cond delay="15000"/>
                            </p:stCondLst>
                            <p:childTnLst>
                              <p:par>
                                <p:cTn id="114" presetID="22" presetClass="entr" presetSubtype="1" fill="hold" grpId="0" nodeType="after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up)">
                                      <p:cBhvr>
                                        <p:cTn id="116" dur="1000"/>
                                        <p:tgtEl>
                                          <p:spTgt spid="33"/>
                                        </p:tgtEl>
                                      </p:cBhvr>
                                    </p:animEffect>
                                  </p:childTnLst>
                                </p:cTn>
                              </p:par>
                            </p:childTnLst>
                          </p:cTn>
                        </p:par>
                        <p:par>
                          <p:cTn id="117" fill="hold">
                            <p:stCondLst>
                              <p:cond delay="16000"/>
                            </p:stCondLst>
                            <p:childTnLst>
                              <p:par>
                                <p:cTn id="118" presetID="1" presetClass="entr" presetSubtype="0"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childTnLst>
                                </p:cTn>
                              </p:par>
                            </p:childTnLst>
                          </p:cTn>
                        </p:par>
                        <p:par>
                          <p:cTn id="120" fill="hold">
                            <p:stCondLst>
                              <p:cond delay="16000"/>
                            </p:stCondLst>
                            <p:childTnLst>
                              <p:par>
                                <p:cTn id="121" presetID="23" presetClass="entr" presetSubtype="16" fill="hold" grpId="0" nodeType="afterEffect">
                                  <p:stCondLst>
                                    <p:cond delay="0"/>
                                  </p:stCondLst>
                                  <p:childTnLst>
                                    <p:set>
                                      <p:cBhvr>
                                        <p:cTn id="122" dur="1" fill="hold">
                                          <p:stCondLst>
                                            <p:cond delay="0"/>
                                          </p:stCondLst>
                                        </p:cTn>
                                        <p:tgtEl>
                                          <p:spTgt spid="18"/>
                                        </p:tgtEl>
                                        <p:attrNameLst>
                                          <p:attrName>style.visibility</p:attrName>
                                        </p:attrNameLst>
                                      </p:cBhvr>
                                      <p:to>
                                        <p:strVal val="visible"/>
                                      </p:to>
                                    </p:set>
                                    <p:anim calcmode="lin" valueType="num">
                                      <p:cBhvr>
                                        <p:cTn id="123" dur="1000" fill="hold"/>
                                        <p:tgtEl>
                                          <p:spTgt spid="18"/>
                                        </p:tgtEl>
                                        <p:attrNameLst>
                                          <p:attrName>ppt_w</p:attrName>
                                        </p:attrNameLst>
                                      </p:cBhvr>
                                      <p:tavLst>
                                        <p:tav tm="0">
                                          <p:val>
                                            <p:fltVal val="0"/>
                                          </p:val>
                                        </p:tav>
                                        <p:tav tm="100000">
                                          <p:val>
                                            <p:strVal val="#ppt_w"/>
                                          </p:val>
                                        </p:tav>
                                      </p:tavLst>
                                    </p:anim>
                                    <p:anim calcmode="lin" valueType="num">
                                      <p:cBhvr>
                                        <p:cTn id="124" dur="1000" fill="hold"/>
                                        <p:tgtEl>
                                          <p:spTgt spid="18"/>
                                        </p:tgtEl>
                                        <p:attrNameLst>
                                          <p:attrName>ppt_h</p:attrName>
                                        </p:attrNameLst>
                                      </p:cBhvr>
                                      <p:tavLst>
                                        <p:tav tm="0">
                                          <p:val>
                                            <p:fltVal val="0"/>
                                          </p:val>
                                        </p:tav>
                                        <p:tav tm="100000">
                                          <p:val>
                                            <p:strVal val="#ppt_h"/>
                                          </p:val>
                                        </p:tav>
                                      </p:tavLst>
                                    </p:anim>
                                  </p:childTnLst>
                                </p:cTn>
                              </p:par>
                            </p:childTnLst>
                          </p:cTn>
                        </p:par>
                        <p:par>
                          <p:cTn id="125" fill="hold">
                            <p:stCondLst>
                              <p:cond delay="17000"/>
                            </p:stCondLst>
                            <p:childTnLst>
                              <p:par>
                                <p:cTn id="126" presetID="22" presetClass="entr" presetSubtype="2"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Effect transition="in" filter="wipe(right)">
                                      <p:cBhvr>
                                        <p:cTn id="12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1" grpId="1" animBg="1"/>
      <p:bldP spid="12" grpId="0" animBg="1"/>
      <p:bldP spid="13" grpId="0"/>
      <p:bldP spid="13" grpId="1"/>
      <p:bldP spid="14" grpId="0" animBg="1"/>
      <p:bldP spid="16" grpId="0"/>
      <p:bldP spid="17" grpId="0" animBg="1"/>
      <p:bldP spid="18" grpId="0"/>
      <p:bldP spid="19" grpId="0" animBg="1"/>
      <p:bldP spid="20" grpId="0" animBg="1"/>
      <p:bldP spid="21" grpId="0"/>
      <p:bldP spid="22" grpId="0" animBg="1"/>
      <p:bldP spid="23" grpId="0" animBg="1"/>
      <p:bldP spid="24" grpId="0" animBg="1"/>
      <p:bldP spid="25" grpId="0" animBg="1"/>
      <p:bldP spid="26" grpId="0" animBg="1"/>
      <p:bldP spid="27" grpId="0"/>
      <p:bldP spid="28" grpId="0"/>
      <p:bldP spid="29" grpId="0"/>
      <p:bldP spid="30" grpId="0" animBg="1"/>
      <p:bldP spid="31" grpId="0" animBg="1"/>
      <p:bldP spid="31" grpId="1" animBg="1"/>
      <p:bldP spid="32" grpId="0"/>
      <p:bldP spid="33" grpId="0" animBg="1"/>
      <p:bldP spid="34" grpId="0"/>
      <p:bldP spid="35" grpId="0" animBg="1"/>
      <p:bldP spid="15" grpId="0" animBg="1"/>
      <p:bldP spid="36" grpId="0"/>
      <p:bldP spid="37" grpId="0"/>
      <p:bldP spid="39" grpId="0"/>
      <p:bldP spid="40" grpId="0"/>
      <p:bldP spid="38" grpId="0"/>
      <p:bldP spid="43" grpId="0" animBg="1"/>
      <p:bldP spid="42" grpId="0" animBg="1"/>
    </p:bldLst>
  </p:timing>
</p:sld>
</file>

<file path=ppt/theme/theme1.xml><?xml version="1.0" encoding="utf-8"?>
<a:theme xmlns:a="http://schemas.openxmlformats.org/drawingml/2006/main" name="19e%20PPT%20template[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19e%20PPT%20template[1]</Template>
  <TotalTime>1920</TotalTime>
  <Words>4791</Words>
  <Application>Microsoft Office PowerPoint</Application>
  <PresentationFormat>On-screen Show (4:3)</PresentationFormat>
  <Paragraphs>540</Paragraphs>
  <Slides>48</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9" baseType="lpstr">
      <vt:lpstr>Arial</vt:lpstr>
      <vt:lpstr>Tw Cen MT</vt:lpstr>
      <vt:lpstr>Tahoma</vt:lpstr>
      <vt:lpstr>Times New Roman</vt:lpstr>
      <vt:lpstr>ＭＳ Ｐゴシック</vt:lpstr>
      <vt:lpstr>Dotum</vt:lpstr>
      <vt:lpstr>Calibri</vt:lpstr>
      <vt:lpstr>19e%20PPT%20template[1]</vt:lpstr>
      <vt:lpstr>Equation</vt:lpstr>
      <vt:lpstr>Document</vt:lpstr>
      <vt:lpstr>Worksheet</vt:lpstr>
      <vt:lpstr>Fiscal Policy, Deficits, and Debt</vt:lpstr>
      <vt:lpstr>Slide 2</vt:lpstr>
      <vt:lpstr>Slide 3</vt:lpstr>
      <vt:lpstr>Fiscal Policy</vt:lpstr>
      <vt:lpstr>Expansionary Fiscal Policy</vt:lpstr>
      <vt:lpstr>Policy Options: G or T?</vt:lpstr>
      <vt:lpstr>Expansionary Fiscal Policy</vt:lpstr>
      <vt:lpstr>Contractionary Fiscal Policy</vt:lpstr>
      <vt:lpstr>Contractionary Fiscal Policy</vt:lpstr>
      <vt:lpstr>Slide 10</vt:lpstr>
      <vt:lpstr>Slide 11</vt:lpstr>
      <vt:lpstr>Slide 12</vt:lpstr>
      <vt:lpstr>Slide 13</vt:lpstr>
      <vt:lpstr>Built-In Stability</vt:lpstr>
      <vt:lpstr>Built-In Stability</vt:lpstr>
      <vt:lpstr>Evaluating Fiscal Policy</vt:lpstr>
      <vt:lpstr>Cyclically Adjusted Budgets</vt:lpstr>
      <vt:lpstr>Cyclically Adjusted Budgets</vt:lpstr>
      <vt:lpstr>Recent U.S. Fiscal Policy</vt:lpstr>
      <vt:lpstr>Principles of Taxation</vt:lpstr>
      <vt:lpstr>Slide 21</vt:lpstr>
      <vt:lpstr>Slide 22</vt:lpstr>
      <vt:lpstr>Slide 23</vt:lpstr>
      <vt:lpstr>Slide 24</vt:lpstr>
      <vt:lpstr>Slide 25</vt:lpstr>
      <vt:lpstr>Slide 26</vt:lpstr>
      <vt:lpstr>Quick Facts about President Bush’s Tax Bill</vt:lpstr>
      <vt:lpstr>Laffer Curve</vt:lpstr>
      <vt:lpstr>Fiscal Policy: The Great Recession</vt:lpstr>
      <vt:lpstr>Budget Deficits and Projections</vt:lpstr>
      <vt:lpstr>Slide 31</vt:lpstr>
      <vt:lpstr>Global Perspective</vt:lpstr>
      <vt:lpstr>Problems, Criticisms, &amp; Complications</vt:lpstr>
      <vt:lpstr>Current Thinking on Fiscal Policy</vt:lpstr>
      <vt:lpstr>The U.S. Public Debt</vt:lpstr>
      <vt:lpstr>Slide 36</vt:lpstr>
      <vt:lpstr>Slide 37</vt:lpstr>
      <vt:lpstr>Slide 38</vt:lpstr>
      <vt:lpstr>Slide 39</vt:lpstr>
      <vt:lpstr>Slide 40</vt:lpstr>
      <vt:lpstr>Slide 41</vt:lpstr>
      <vt:lpstr>Slide 42</vt:lpstr>
      <vt:lpstr>The U.S. Public Debt</vt:lpstr>
      <vt:lpstr>The U.S. Public Debt</vt:lpstr>
      <vt:lpstr>Substantive Issues</vt:lpstr>
      <vt:lpstr>Crowding-Out Effect</vt:lpstr>
      <vt:lpstr>Social Security, Medicare Shortfalls</vt:lpstr>
      <vt:lpstr>Social Security, Medicare Shortfalls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Policy, Deficits, and Debt</dc:title>
  <dc:creator>Stephanie</dc:creator>
  <cp:lastModifiedBy>Christopher</cp:lastModifiedBy>
  <cp:revision>127</cp:revision>
  <dcterms:created xsi:type="dcterms:W3CDTF">2010-11-06T18:21:47Z</dcterms:created>
  <dcterms:modified xsi:type="dcterms:W3CDTF">2011-11-07T12:58:53Z</dcterms:modified>
</cp:coreProperties>
</file>