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09" r:id="rId2"/>
  </p:sldMasterIdLst>
  <p:notesMasterIdLst>
    <p:notesMasterId r:id="rId20"/>
  </p:notesMasterIdLst>
  <p:handoutMasterIdLst>
    <p:handoutMasterId r:id="rId21"/>
  </p:handoutMasterIdLst>
  <p:sldIdLst>
    <p:sldId id="278" r:id="rId3"/>
    <p:sldId id="279" r:id="rId4"/>
    <p:sldId id="280" r:id="rId5"/>
    <p:sldId id="281" r:id="rId6"/>
    <p:sldId id="256" r:id="rId7"/>
    <p:sldId id="264" r:id="rId8"/>
    <p:sldId id="265" r:id="rId9"/>
    <p:sldId id="268" r:id="rId10"/>
    <p:sldId id="282" r:id="rId11"/>
    <p:sldId id="283" r:id="rId12"/>
    <p:sldId id="274" r:id="rId13"/>
    <p:sldId id="272" r:id="rId14"/>
    <p:sldId id="273" r:id="rId15"/>
    <p:sldId id="275" r:id="rId16"/>
    <p:sldId id="276" r:id="rId17"/>
    <p:sldId id="277" r:id="rId18"/>
    <p:sldId id="269" r:id="rId1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06" autoAdjust="0"/>
    <p:restoredTop sz="90929"/>
  </p:normalViewPr>
  <p:slideViewPr>
    <p:cSldViewPr>
      <p:cViewPr varScale="1">
        <p:scale>
          <a:sx n="71" d="100"/>
          <a:sy n="71" d="100"/>
        </p:scale>
        <p:origin x="-96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2D11A2-79E9-4F8B-94B3-180B0D602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43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B3170B-5A3F-4CC0-99F0-A277901D5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35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7" name="Rectangle 4"/>
              <p:cNvSpPr>
                <a:spLocks noChangeArrowheads="1"/>
              </p:cNvSpPr>
              <p:nvPr userDrawn="1"/>
            </p:nvSpPr>
            <p:spPr bwMode="ltGray">
              <a:xfrm>
                <a:off x="0" y="1248"/>
                <a:ext cx="5760" cy="11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5" descr="Cacback"/>
              <p:cNvSpPr>
                <a:spLocks noChangeArrowheads="1"/>
              </p:cNvSpPr>
              <p:nvPr userDrawn="1"/>
            </p:nvSpPr>
            <p:spPr bwMode="ltGray">
              <a:xfrm>
                <a:off x="0" y="0"/>
                <a:ext cx="1119" cy="432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Rectangle 6"/>
            <p:cNvSpPr>
              <a:spLocks noChangeArrowheads="1"/>
            </p:cNvSpPr>
            <p:nvPr/>
          </p:nvSpPr>
          <p:spPr bwMode="white">
            <a:xfrm>
              <a:off x="816" y="2592"/>
              <a:ext cx="701" cy="1728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1371600"/>
            <a:ext cx="8405813" cy="1246188"/>
            <a:chOff x="0" y="864"/>
            <a:chExt cx="5295" cy="785"/>
          </a:xfrm>
        </p:grpSpPr>
        <p:sp>
          <p:nvSpPr>
            <p:cNvPr id="10" name="Freeform 8"/>
            <p:cNvSpPr>
              <a:spLocks/>
            </p:cNvSpPr>
            <p:nvPr userDrawn="1"/>
          </p:nvSpPr>
          <p:spPr bwMode="auto">
            <a:xfrm rot="-507431">
              <a:off x="0" y="1477"/>
              <a:ext cx="1059" cy="172"/>
            </a:xfrm>
            <a:custGeom>
              <a:avLst/>
              <a:gdLst/>
              <a:ahLst/>
              <a:cxnLst>
                <a:cxn ang="0">
                  <a:pos x="1059" y="0"/>
                </a:cxn>
                <a:cxn ang="0">
                  <a:pos x="147" y="144"/>
                </a:cxn>
                <a:cxn ang="0">
                  <a:pos x="177" y="171"/>
                </a:cxn>
                <a:cxn ang="0">
                  <a:pos x="1059" y="24"/>
                </a:cxn>
                <a:cxn ang="0">
                  <a:pos x="1059" y="0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3544" y="348"/>
                </a:cxn>
                <a:cxn ang="0">
                  <a:pos x="3680" y="630"/>
                </a:cxn>
                <a:cxn ang="0">
                  <a:pos x="3616" y="624"/>
                </a:cxn>
                <a:cxn ang="0">
                  <a:pos x="3534" y="368"/>
                </a:cxn>
                <a:cxn ang="0">
                  <a:pos x="17" y="231"/>
                </a:cxn>
                <a:cxn ang="0">
                  <a:pos x="0" y="204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" name="Group 10"/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13" name="Oval 11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Oval 12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Oval 13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Oval 14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Oval 15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Oval 16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Oval 17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Oval 18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Oval 19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845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7315200" cy="1600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5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B4A9B-C95F-4961-A185-9D2E9E49F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EA8BF-C0C9-4E63-8249-52130EE5A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7525" y="457200"/>
            <a:ext cx="2058988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2932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0CA12-72B6-424A-AADB-50ECFEE1B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B4A9B-C95F-4961-A185-9D2E9E49FA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9112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6173C-8560-402A-A396-94EE4EEDEF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149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2AA59-236A-4C80-A633-8056267FD7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780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29861-278C-41B0-A254-3D4D0F59CA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2404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F2E7B-730C-439C-9EDC-D0EA6FE30C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4786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6E470-FF3C-4279-9DD8-708FD27BE1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9991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CF2F38-C4DB-40E3-A6A7-E43E9093E5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9219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EA787-2D15-4E43-926C-1929B4A977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54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6173C-8560-402A-A396-94EE4EEDE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A0C21-EDF4-44E1-B875-A7F8334092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356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EA8BF-C0C9-4E63-8249-52130EE5AF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638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0CA12-72B6-424A-AADB-50ECFEE1B7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385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2AA59-236A-4C80-A633-8056267FD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29861-278C-41B0-A254-3D4D0F59C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F2E7B-730C-439C-9EDC-D0EA6FE30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6E470-FF3C-4279-9DD8-708FD27BE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F2F38-C4DB-40E3-A6A7-E43E9093E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EA787-2D15-4E43-926C-1929B4A97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A0C21-EDF4-44E1-B875-A7F833409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23813" y="-141288"/>
            <a:ext cx="9167813" cy="6999288"/>
            <a:chOff x="-15" y="-89"/>
            <a:chExt cx="5775" cy="4409"/>
          </a:xfrm>
        </p:grpSpPr>
        <p:sp>
          <p:nvSpPr>
            <p:cNvPr id="17411" name="Rectangle 3"/>
            <p:cNvSpPr>
              <a:spLocks noChangeArrowheads="1"/>
            </p:cNvSpPr>
            <p:nvPr userDrawn="1"/>
          </p:nvSpPr>
          <p:spPr bwMode="ltGray">
            <a:xfrm>
              <a:off x="0" y="301"/>
              <a:ext cx="5760" cy="72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2" name="Rectangle 4" descr="Cacback"/>
            <p:cNvSpPr>
              <a:spLocks noChangeArrowheads="1"/>
            </p:cNvSpPr>
            <p:nvPr userDrawn="1"/>
          </p:nvSpPr>
          <p:spPr bwMode="ltGray">
            <a:xfrm>
              <a:off x="0" y="0"/>
              <a:ext cx="1119" cy="4320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7178" name="Group 5"/>
            <p:cNvGrpSpPr>
              <a:grpSpLocks/>
            </p:cNvGrpSpPr>
            <p:nvPr userDrawn="1"/>
          </p:nvGrpSpPr>
          <p:grpSpPr bwMode="auto">
            <a:xfrm>
              <a:off x="-15" y="-89"/>
              <a:ext cx="5295" cy="785"/>
              <a:chOff x="20" y="-89"/>
              <a:chExt cx="5295" cy="785"/>
            </a:xfrm>
          </p:grpSpPr>
          <p:sp>
            <p:nvSpPr>
              <p:cNvPr id="17414" name="Freeform 6"/>
              <p:cNvSpPr>
                <a:spLocks/>
              </p:cNvSpPr>
              <p:nvPr userDrawn="1"/>
            </p:nvSpPr>
            <p:spPr bwMode="auto">
              <a:xfrm rot="-507431">
                <a:off x="20" y="524"/>
                <a:ext cx="1059" cy="172"/>
              </a:xfrm>
              <a:custGeom>
                <a:avLst/>
                <a:gdLst/>
                <a:ahLst/>
                <a:cxnLst>
                  <a:cxn ang="0">
                    <a:pos x="1059" y="0"/>
                  </a:cxn>
                  <a:cxn ang="0">
                    <a:pos x="147" y="144"/>
                  </a:cxn>
                  <a:cxn ang="0">
                    <a:pos x="177" y="171"/>
                  </a:cxn>
                  <a:cxn ang="0">
                    <a:pos x="1059" y="24"/>
                  </a:cxn>
                  <a:cxn ang="0">
                    <a:pos x="1059" y="0"/>
                  </a:cxn>
                </a:cxnLst>
                <a:rect l="0" t="0" r="r" b="b"/>
                <a:pathLst>
                  <a:path w="1059" h="172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415" name="Freeform 7"/>
              <p:cNvSpPr>
                <a:spLocks/>
              </p:cNvSpPr>
              <p:nvPr userDrawn="1"/>
            </p:nvSpPr>
            <p:spPr bwMode="auto">
              <a:xfrm rot="-507431">
                <a:off x="1193" y="-89"/>
                <a:ext cx="4122" cy="630"/>
              </a:xfrm>
              <a:custGeom>
                <a:avLst/>
                <a:gdLst/>
                <a:ahLst/>
                <a:cxnLst>
                  <a:cxn ang="0">
                    <a:pos x="0" y="204"/>
                  </a:cxn>
                  <a:cxn ang="0">
                    <a:pos x="3544" y="348"/>
                  </a:cxn>
                  <a:cxn ang="0">
                    <a:pos x="3680" y="630"/>
                  </a:cxn>
                  <a:cxn ang="0">
                    <a:pos x="3616" y="624"/>
                  </a:cxn>
                  <a:cxn ang="0">
                    <a:pos x="3534" y="368"/>
                  </a:cxn>
                  <a:cxn ang="0">
                    <a:pos x="17" y="231"/>
                  </a:cxn>
                  <a:cxn ang="0">
                    <a:pos x="0" y="204"/>
                  </a:cxn>
                </a:cxnLst>
                <a:rect l="0" t="0" r="r" b="b"/>
                <a:pathLst>
                  <a:path w="4122" h="63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7182" name="Group 8"/>
              <p:cNvGrpSpPr>
                <a:grpSpLocks/>
              </p:cNvGrpSpPr>
              <p:nvPr userDrawn="1"/>
            </p:nvGrpSpPr>
            <p:grpSpPr bwMode="auto">
              <a:xfrm>
                <a:off x="1033" y="326"/>
                <a:ext cx="192" cy="192"/>
                <a:chOff x="1033" y="326"/>
                <a:chExt cx="192" cy="192"/>
              </a:xfrm>
            </p:grpSpPr>
            <p:sp>
              <p:nvSpPr>
                <p:cNvPr id="17417" name="Oval 9"/>
                <p:cNvSpPr>
                  <a:spLocks noChangeArrowheads="1"/>
                </p:cNvSpPr>
                <p:nvPr/>
              </p:nvSpPr>
              <p:spPr bwMode="auto">
                <a:xfrm>
                  <a:off x="1033" y="326"/>
                  <a:ext cx="192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18" name="Oval 10"/>
                <p:cNvSpPr>
                  <a:spLocks noChangeArrowheads="1"/>
                </p:cNvSpPr>
                <p:nvPr/>
              </p:nvSpPr>
              <p:spPr bwMode="auto">
                <a:xfrm>
                  <a:off x="1129" y="377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19" name="Oval 11"/>
                <p:cNvSpPr>
                  <a:spLocks noChangeArrowheads="1"/>
                </p:cNvSpPr>
                <p:nvPr/>
              </p:nvSpPr>
              <p:spPr bwMode="auto">
                <a:xfrm>
                  <a:off x="1063" y="350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20" name="Oval 12"/>
                <p:cNvSpPr>
                  <a:spLocks noChangeArrowheads="1"/>
                </p:cNvSpPr>
                <p:nvPr/>
              </p:nvSpPr>
              <p:spPr bwMode="auto">
                <a:xfrm>
                  <a:off x="1063" y="404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21" name="Oval 13"/>
                <p:cNvSpPr>
                  <a:spLocks noChangeArrowheads="1"/>
                </p:cNvSpPr>
                <p:nvPr/>
              </p:nvSpPr>
              <p:spPr bwMode="auto">
                <a:xfrm>
                  <a:off x="1108" y="42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22" name="Oval 14"/>
                <p:cNvSpPr>
                  <a:spLocks noChangeArrowheads="1"/>
                </p:cNvSpPr>
                <p:nvPr/>
              </p:nvSpPr>
              <p:spPr bwMode="auto">
                <a:xfrm>
                  <a:off x="1168" y="416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23" name="Oval 15"/>
                <p:cNvSpPr>
                  <a:spLocks noChangeArrowheads="1"/>
                </p:cNvSpPr>
                <p:nvPr/>
              </p:nvSpPr>
              <p:spPr bwMode="auto">
                <a:xfrm>
                  <a:off x="1120" y="461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24" name="Oval 16"/>
                <p:cNvSpPr>
                  <a:spLocks noChangeArrowheads="1"/>
                </p:cNvSpPr>
                <p:nvPr/>
              </p:nvSpPr>
              <p:spPr bwMode="auto">
                <a:xfrm>
                  <a:off x="1063" y="45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25" name="Oval 17"/>
                <p:cNvSpPr>
                  <a:spLocks noChangeArrowheads="1"/>
                </p:cNvSpPr>
                <p:nvPr/>
              </p:nvSpPr>
              <p:spPr bwMode="auto">
                <a:xfrm>
                  <a:off x="1117" y="329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7426" name="Rectangle 18"/>
            <p:cNvSpPr>
              <a:spLocks noChangeArrowheads="1"/>
            </p:cNvSpPr>
            <p:nvPr userDrawn="1"/>
          </p:nvSpPr>
          <p:spPr bwMode="white">
            <a:xfrm>
              <a:off x="426" y="1185"/>
              <a:ext cx="701" cy="313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71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29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30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31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C08D941-8663-4995-80F9-8FA18E77C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C08D941-8663-4995-80F9-8FA18E77CB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51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7.xml"/><Relationship Id="rId1" Type="http://schemas.openxmlformats.org/officeDocument/2006/relationships/audio" Target="../media/audio1.wav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Airline ticket pricing</a:t>
            </a:r>
          </a:p>
        </p:txBody>
      </p:sp>
      <p:pic>
        <p:nvPicPr>
          <p:cNvPr id="12291" name="Picture 4" descr="BD0568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871" y="381000"/>
            <a:ext cx="243840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33400" y="1143000"/>
            <a:ext cx="7696200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5050"/>
                </a:solidFill>
                <a:latin typeface="Tahoma" pitchFamily="34" charset="0"/>
              </a:rPr>
              <a:t>Consider United Airlines Flight </a:t>
            </a:r>
            <a:br>
              <a:rPr lang="en-US" dirty="0">
                <a:solidFill>
                  <a:srgbClr val="FF5050"/>
                </a:solidFill>
                <a:latin typeface="Tahoma" pitchFamily="34" charset="0"/>
              </a:rPr>
            </a:br>
            <a:r>
              <a:rPr lang="en-US" dirty="0">
                <a:solidFill>
                  <a:srgbClr val="FF5050"/>
                </a:solidFill>
                <a:latin typeface="Tahoma" pitchFamily="34" charset="0"/>
              </a:rPr>
              <a:t>815 from Chicago to LA on October </a:t>
            </a:r>
            <a:br>
              <a:rPr lang="en-US" dirty="0">
                <a:solidFill>
                  <a:srgbClr val="FF5050"/>
                </a:solidFill>
                <a:latin typeface="Tahoma" pitchFamily="34" charset="0"/>
              </a:rPr>
            </a:br>
            <a:r>
              <a:rPr lang="en-US" dirty="0">
                <a:solidFill>
                  <a:srgbClr val="FF5050"/>
                </a:solidFill>
                <a:latin typeface="Tahoma" pitchFamily="34" charset="0"/>
              </a:rPr>
              <a:t>31, 1997</a:t>
            </a:r>
            <a:r>
              <a:rPr lang="en-US" sz="3200" baseline="30000" dirty="0">
                <a:solidFill>
                  <a:srgbClr val="FF5050"/>
                </a:solidFill>
                <a:latin typeface="Tahoma" pitchFamily="34" charset="0"/>
              </a:rPr>
              <a:t>1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dirty="0">
                <a:latin typeface="Tahoma" pitchFamily="34" charset="0"/>
              </a:rPr>
              <a:t>There were 27 different one-way fares, ranging from $1,248 for a first class ticket purchased the day of the flight  to $87 for an advance purchase coach ticket.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dirty="0">
                <a:latin typeface="Tahoma" pitchFamily="34" charset="0"/>
              </a:rPr>
              <a:t>Some travelers cashed in frequent flier miles.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dirty="0">
                <a:latin typeface="Tahoma" pitchFamily="34" charset="0"/>
              </a:rPr>
              <a:t>Some qualified for senior citizen discounts.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dirty="0">
                <a:latin typeface="Tahoma" pitchFamily="34" charset="0"/>
              </a:rPr>
              <a:t>Some passengers traveled on restricted tickets that required Saturday </a:t>
            </a:r>
            <a:r>
              <a:rPr lang="en-US" dirty="0" err="1">
                <a:latin typeface="Tahoma" pitchFamily="34" charset="0"/>
              </a:rPr>
              <a:t>stayovers</a:t>
            </a:r>
            <a:r>
              <a:rPr lang="en-US" dirty="0">
                <a:latin typeface="Tahoma" pitchFamily="34" charset="0"/>
              </a:rPr>
              <a:t>.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533400" y="5715000"/>
            <a:ext cx="7772400" cy="7016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aseline="30000"/>
              <a:t>1</a:t>
            </a:r>
            <a:r>
              <a:rPr lang="en-US" sz="2000"/>
              <a:t>”So, How much did you pay for your ticket,” New York Times, April 12, 1998</a:t>
            </a:r>
            <a:endParaRPr lang="en-US" sz="2000" baseline="30000"/>
          </a:p>
        </p:txBody>
      </p:sp>
    </p:spTree>
    <p:extLst>
      <p:ext uri="{BB962C8B-B14F-4D97-AF65-F5344CB8AC3E}">
        <p14:creationId xmlns:p14="http://schemas.microsoft.com/office/powerpoint/2010/main" val="7549778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Output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017813"/>
              </p:ext>
            </p:extLst>
          </p:nvPr>
        </p:nvGraphicFramePr>
        <p:xfrm>
          <a:off x="990600" y="2057400"/>
          <a:ext cx="7620000" cy="40767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727018"/>
                <a:gridCol w="1338695"/>
                <a:gridCol w="1403415"/>
                <a:gridCol w="885651"/>
                <a:gridCol w="844774"/>
                <a:gridCol w="1344247"/>
                <a:gridCol w="76200"/>
              </a:tblGrid>
              <a:tr h="2667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Regression Statistics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Multiple 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0.88112369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 Square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0.776378957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Adjusted R Square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0.720473696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Standard Error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14.77244284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Observations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ANOVA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df</a:t>
                      </a:r>
                      <a:endParaRPr lang="en-US" sz="2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SS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MS</a:t>
                      </a:r>
                      <a:endParaRPr lang="en-US" sz="2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F</a:t>
                      </a:r>
                      <a:endParaRPr lang="en-US" sz="2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Significance F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Regression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9091.739189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3030.58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13.887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0.0003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Residual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2618.700811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218.225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Total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11710.44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257124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 of the regression</a:t>
            </a:r>
          </a:p>
        </p:txBody>
      </p:sp>
      <p:pic>
        <p:nvPicPr>
          <p:cNvPr id="4100" name="Picture 3" descr="j023476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438400"/>
            <a:ext cx="2057400" cy="157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4800600" y="1981200"/>
            <a:ext cx="2895600" cy="1676400"/>
          </a:xfrm>
          <a:prstGeom prst="wedgeEllipseCallout">
            <a:avLst>
              <a:gd name="adj1" fmla="val -73190"/>
              <a:gd name="adj2" fmla="val 250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solidFill>
                  <a:schemeClr val="bg2"/>
                </a:solidFill>
                <a:latin typeface="Tahoma" pitchFamily="34" charset="0"/>
              </a:rPr>
              <a:t>Our equation is estimated as follows:</a:t>
            </a: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1905000" y="4876800"/>
          <a:ext cx="66103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4" imgW="2171520" imgH="253800" progId="Equation.3">
                  <p:embed/>
                </p:oleObj>
              </mc:Choice>
              <mc:Fallback>
                <p:oleObj name="Equation" r:id="rId4" imgW="217152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876800"/>
                        <a:ext cx="6610350" cy="6953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2133600" y="0"/>
            <a:ext cx="4343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Results of In-Sample Forecast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219200" y="517525"/>
          <a:ext cx="5768438" cy="634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Worksheet" r:id="rId3" imgW="3114650" imgH="3457651" progId="Excel.Sheet.8">
                  <p:embed/>
                </p:oleObj>
              </mc:Choice>
              <mc:Fallback>
                <p:oleObj name="Worksheet" r:id="rId3" imgW="3114650" imgH="3457651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17525"/>
                        <a:ext cx="5768438" cy="6340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94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800600" y="6096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 Narrow" pitchFamily="34" charset="0"/>
              </a:rPr>
              <a:t>In-sample forecast for the multivariable model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results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09800"/>
            <a:ext cx="8915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 test</a:t>
            </a:r>
          </a:p>
        </p:txBody>
      </p:sp>
      <p:pic>
        <p:nvPicPr>
          <p:cNvPr id="6148" name="Picture 3" descr="j01782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33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057400" y="1905000"/>
            <a:ext cx="6705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</a:t>
            </a:r>
            <a:r>
              <a:rPr lang="en-US">
                <a:solidFill>
                  <a:schemeClr val="bg2"/>
                </a:solidFill>
              </a:rPr>
              <a:t>The F test provides another “goodness of fit” criterion for our regression equation. The F test is a test of joint significance of the estimated regression coefficients.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667000" y="35052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F statistic is computed as follows:</a:t>
            </a:r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3094038" y="4038600"/>
          <a:ext cx="39465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4" imgW="1765080" imgH="444240" progId="Equation.3">
                  <p:embed/>
                </p:oleObj>
              </mc:Choice>
              <mc:Fallback>
                <p:oleObj name="Equation" r:id="rId4" imgW="176508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4038" y="4038600"/>
                        <a:ext cx="3946525" cy="9239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362200" y="5181600"/>
            <a:ext cx="6096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Where </a:t>
            </a:r>
            <a:r>
              <a:rPr lang="en-US" i="1"/>
              <a:t>K - 1</a:t>
            </a:r>
            <a:r>
              <a:rPr lang="en-US"/>
              <a:t> is degrees of freedom in the numerator and </a:t>
            </a:r>
            <a:r>
              <a:rPr lang="en-US" i="1"/>
              <a:t>n – K</a:t>
            </a:r>
            <a:r>
              <a:rPr lang="en-US"/>
              <a:t> is degrees of freedom in the denominator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362200" y="762000"/>
            <a:ext cx="6096000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 set up the following null hypothesis an alternative hypothesis: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895600" y="18288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 : </a:t>
            </a:r>
            <a:r>
              <a:rPr lang="en-US" i="1">
                <a:sym typeface="Symbol" pitchFamily="18" charset="2"/>
              </a:rPr>
              <a:t></a:t>
            </a:r>
            <a:r>
              <a:rPr lang="en-US" i="1" baseline="-25000">
                <a:sym typeface="Symbol" pitchFamily="18" charset="2"/>
              </a:rPr>
              <a:t>1 </a:t>
            </a:r>
            <a:r>
              <a:rPr lang="en-US" i="1">
                <a:sym typeface="Symbol" pitchFamily="18" charset="2"/>
              </a:rPr>
              <a:t>=  </a:t>
            </a:r>
            <a:r>
              <a:rPr lang="en-US" i="1" baseline="-25000">
                <a:sym typeface="Symbol" pitchFamily="18" charset="2"/>
              </a:rPr>
              <a:t>2</a:t>
            </a:r>
            <a:r>
              <a:rPr lang="en-US" i="1">
                <a:sym typeface="Symbol" pitchFamily="18" charset="2"/>
              </a:rPr>
              <a:t> =  </a:t>
            </a:r>
            <a:r>
              <a:rPr lang="en-US" i="1" baseline="-25000">
                <a:sym typeface="Symbol" pitchFamily="18" charset="2"/>
              </a:rPr>
              <a:t>3</a:t>
            </a:r>
            <a:r>
              <a:rPr lang="en-US">
                <a:sym typeface="Symbol" pitchFamily="18" charset="2"/>
              </a:rPr>
              <a:t> = 0</a:t>
            </a:r>
            <a:endParaRPr lang="en-US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2895600" y="2438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A</a:t>
            </a:r>
            <a:r>
              <a:rPr lang="en-US"/>
              <a:t>: H</a:t>
            </a:r>
            <a:r>
              <a:rPr lang="en-US" baseline="-25000"/>
              <a:t>0</a:t>
            </a:r>
            <a:r>
              <a:rPr lang="en-US"/>
              <a:t> is not true</a:t>
            </a: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2438400" y="30480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 adhere to the following decision rule: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2514600" y="3581400"/>
            <a:ext cx="5791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Reject H</a:t>
            </a:r>
            <a:r>
              <a:rPr lang="en-US" baseline="-25000"/>
              <a:t>0</a:t>
            </a:r>
            <a:r>
              <a:rPr lang="en-US"/>
              <a:t> if  F &gt; F</a:t>
            </a:r>
            <a:r>
              <a:rPr lang="en-US" baseline="-25000"/>
              <a:t>C</a:t>
            </a:r>
            <a:r>
              <a:rPr lang="en-US"/>
              <a:t>, where F</a:t>
            </a:r>
            <a:r>
              <a:rPr lang="en-US" baseline="-25000"/>
              <a:t>C </a:t>
            </a:r>
            <a:r>
              <a:rPr lang="en-US"/>
              <a:t>is the critical value of F at the level of significance selected by the forecaster. Suppose we select the 5 percent significance level. The critical value of F (3 degrees of freedom in the numerator and 12 degrees of freedom in the denominator) is </a:t>
            </a:r>
            <a:r>
              <a:rPr lang="en-US" b="1">
                <a:solidFill>
                  <a:schemeClr val="bg2"/>
                </a:solidFill>
              </a:rPr>
              <a:t>3.49</a:t>
            </a:r>
            <a:r>
              <a:rPr lang="en-US">
                <a:solidFill>
                  <a:schemeClr val="bg2"/>
                </a:solidFill>
              </a:rPr>
              <a:t>. </a:t>
            </a:r>
            <a:r>
              <a:rPr lang="en-US" b="1">
                <a:solidFill>
                  <a:srgbClr val="FF0066"/>
                </a:solidFill>
              </a:rPr>
              <a:t>Thus we can reject the null hypothesis since 13.9 &gt; 3.49.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5943600" cy="579438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Example: The Demand for Coal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81000" y="1447800"/>
            <a:ext cx="6324600" cy="806450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</a:rPr>
              <a:t>COAL = 12,262 + 92.43FIS + 118.57FEU -</a:t>
            </a:r>
            <a:br>
              <a:rPr lang="en-US" b="1">
                <a:solidFill>
                  <a:srgbClr val="990000"/>
                </a:solidFill>
              </a:rPr>
            </a:br>
            <a:r>
              <a:rPr lang="en-US" b="1">
                <a:solidFill>
                  <a:srgbClr val="990000"/>
                </a:solidFill>
              </a:rPr>
              <a:t/>
            </a:r>
            <a:br>
              <a:rPr lang="en-US" b="1">
                <a:solidFill>
                  <a:srgbClr val="990000"/>
                </a:solidFill>
              </a:rPr>
            </a:br>
            <a:r>
              <a:rPr lang="en-US" b="1">
                <a:solidFill>
                  <a:srgbClr val="990000"/>
                </a:solidFill>
              </a:rPr>
              <a:t>48.90PCOAL + 118.91PGAS</a:t>
            </a:r>
            <a:endParaRPr lang="en-US" b="1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609600" y="2743200"/>
            <a:ext cx="6248400" cy="27447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tx2"/>
                </a:solidFill>
              </a:rPr>
              <a:t>COAL is monthly demand for bituminous coal (in tons)</a:t>
            </a:r>
          </a:p>
          <a:p>
            <a:pPr eaLnBrk="0" hangingPunct="0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tx2"/>
                </a:solidFill>
              </a:rPr>
              <a:t>FIS is the Federal Reserve Board Index of Iron and Steel production.</a:t>
            </a:r>
          </a:p>
          <a:p>
            <a:pPr eaLnBrk="0" hangingPunct="0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tx2"/>
                </a:solidFill>
              </a:rPr>
              <a:t>FEU the FED Index of Utility Production.</a:t>
            </a:r>
          </a:p>
          <a:p>
            <a:pPr eaLnBrk="0" hangingPunct="0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tx2"/>
                </a:solidFill>
              </a:rPr>
              <a:t>PCOAL is a wholesale price index for coal.</a:t>
            </a:r>
          </a:p>
          <a:p>
            <a:pPr eaLnBrk="0" hangingPunct="0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tx2"/>
                </a:solidFill>
              </a:rPr>
              <a:t>PGAS is a wholesale price index for natural</a:t>
            </a:r>
            <a:r>
              <a:rPr lang="en-US">
                <a:solidFill>
                  <a:schemeClr val="folHlink"/>
                </a:solidFill>
              </a:rPr>
              <a:t> </a:t>
            </a:r>
            <a:r>
              <a:rPr lang="en-US"/>
              <a:t>gas</a:t>
            </a:r>
            <a:r>
              <a:rPr lang="en-US">
                <a:solidFill>
                  <a:schemeClr val="folHlink"/>
                </a:solidFill>
              </a:rPr>
              <a:t>.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1524000" y="57150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990000"/>
                </a:solidFill>
              </a:rPr>
              <a:t>Source: Pyndyck and Rubinfeld (1998), p. 218.</a:t>
            </a:r>
            <a:endParaRPr lang="en-US"/>
          </a:p>
        </p:txBody>
      </p:sp>
      <p:pic>
        <p:nvPicPr>
          <p:cNvPr id="15366" name="Picture 9" descr="j023654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838200"/>
            <a:ext cx="18986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/>
            <a:r>
              <a:rPr lang="en-US" smtClean="0"/>
              <a:t>Assumptions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7315200" cy="39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>
                <a:latin typeface="Tahoma" pitchFamily="34" charset="0"/>
              </a:rPr>
              <a:t>You are a manager for a regional airline offering non-stop service between Houston, TX and Orlando, FL.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>
                <a:latin typeface="Tahoma" pitchFamily="34" charset="0"/>
              </a:rPr>
              <a:t>Your airline makes one departure from each city per day (2 flights total).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>
                <a:latin typeface="Tahoma" pitchFamily="34" charset="0"/>
              </a:rPr>
              <a:t>One rival airline offers non-stop service on this route.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>
                <a:latin typeface="Tahoma" pitchFamily="34" charset="0"/>
              </a:rPr>
              <a:t>We ignore first class service and focus on the demand for coach-class travel.</a:t>
            </a:r>
          </a:p>
        </p:txBody>
      </p:sp>
      <p:pic>
        <p:nvPicPr>
          <p:cNvPr id="14340" name="Picture 4" descr="j033639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25824"/>
            <a:ext cx="121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6785738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381000" y="600635"/>
            <a:ext cx="7772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The demand function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90600" y="2057400"/>
            <a:ext cx="5197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5050"/>
                </a:solidFill>
                <a:latin typeface="Tahoma" pitchFamily="34" charset="0"/>
              </a:rPr>
              <a:t>Q = f(P, P</a:t>
            </a:r>
            <a:r>
              <a:rPr lang="en-US" b="1" baseline="30000">
                <a:solidFill>
                  <a:srgbClr val="FF5050"/>
                </a:solidFill>
                <a:latin typeface="Tahoma" pitchFamily="34" charset="0"/>
              </a:rPr>
              <a:t>O</a:t>
            </a:r>
            <a:r>
              <a:rPr lang="en-US" b="1">
                <a:solidFill>
                  <a:srgbClr val="FF5050"/>
                </a:solidFill>
                <a:latin typeface="Tahoma" pitchFamily="34" charset="0"/>
              </a:rPr>
              <a:t>, Y)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867400" y="20574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/>
              <a:t>[1</a:t>
            </a:r>
            <a:r>
              <a:rPr lang="en-US" b="1" dirty="0"/>
              <a:t>]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14400" y="2743200"/>
            <a:ext cx="7010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ahoma" pitchFamily="34" charset="0"/>
              </a:rPr>
              <a:t>[3.1] can be read as follows:</a:t>
            </a:r>
            <a:r>
              <a:rPr lang="en-US" dirty="0"/>
              <a:t> </a:t>
            </a:r>
            <a:r>
              <a:rPr lang="en-US" i="1" dirty="0">
                <a:solidFill>
                  <a:schemeClr val="tx2"/>
                </a:solidFill>
                <a:latin typeface="Tahoma" pitchFamily="34" charset="0"/>
              </a:rPr>
              <a:t>The  number of  your airline’s coach seats sold per flight </a:t>
            </a:r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(Q)</a:t>
            </a:r>
            <a:r>
              <a:rPr lang="en-US" i="1" dirty="0">
                <a:solidFill>
                  <a:schemeClr val="tx2"/>
                </a:solidFill>
                <a:latin typeface="Tahoma" pitchFamily="34" charset="0"/>
              </a:rPr>
              <a:t> is a function of the your airline’s coach fare </a:t>
            </a:r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(P),</a:t>
            </a:r>
            <a:r>
              <a:rPr lang="en-US" i="1" dirty="0">
                <a:solidFill>
                  <a:schemeClr val="tx2"/>
                </a:solidFill>
                <a:latin typeface="Tahoma" pitchFamily="34" charset="0"/>
              </a:rPr>
              <a:t>  its rival’s fare </a:t>
            </a:r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(P</a:t>
            </a:r>
            <a:r>
              <a:rPr lang="en-US" baseline="30000" dirty="0">
                <a:solidFill>
                  <a:schemeClr val="tx2"/>
                </a:solidFill>
                <a:latin typeface="Tahoma" pitchFamily="34" charset="0"/>
              </a:rPr>
              <a:t>O</a:t>
            </a:r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),</a:t>
            </a:r>
            <a:r>
              <a:rPr lang="en-US" i="1" dirty="0">
                <a:solidFill>
                  <a:schemeClr val="tx2"/>
                </a:solidFill>
                <a:latin typeface="Tahoma" pitchFamily="34" charset="0"/>
              </a:rPr>
              <a:t> and income in the region </a:t>
            </a:r>
            <a:r>
              <a:rPr lang="en-US" dirty="0">
                <a:solidFill>
                  <a:schemeClr val="tx2"/>
                </a:solidFill>
                <a:latin typeface="Tahoma" pitchFamily="34" charset="0"/>
              </a:rPr>
              <a:t>(Y)</a:t>
            </a:r>
            <a:r>
              <a:rPr lang="en-US" i="1" dirty="0">
                <a:solidFill>
                  <a:schemeClr val="tx2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219200" y="4495800"/>
            <a:ext cx="53340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Your forecasting unit has estimated the following demand function: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FF5050"/>
                </a:solidFill>
                <a:latin typeface="Tahoma" pitchFamily="34" charset="0"/>
              </a:rPr>
              <a:t>Q = 25 + 3Y + P</a:t>
            </a:r>
            <a:r>
              <a:rPr lang="en-US" b="1" baseline="30000">
                <a:solidFill>
                  <a:srgbClr val="FF5050"/>
                </a:solidFill>
                <a:latin typeface="Tahoma" pitchFamily="34" charset="0"/>
              </a:rPr>
              <a:t>O</a:t>
            </a:r>
            <a:r>
              <a:rPr lang="en-US" b="1">
                <a:solidFill>
                  <a:srgbClr val="FF5050"/>
                </a:solidFill>
                <a:latin typeface="Tahoma" pitchFamily="34" charset="0"/>
              </a:rPr>
              <a:t> – 2P</a:t>
            </a:r>
            <a:r>
              <a:rPr lang="en-US">
                <a:latin typeface="Tahoma" pitchFamily="34" charset="0"/>
              </a:rPr>
              <a:t>             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324600" y="5410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/>
              <a:t>[2</a:t>
            </a:r>
            <a:r>
              <a:rPr lang="en-US" b="1" dirty="0"/>
              <a:t>]</a:t>
            </a:r>
          </a:p>
        </p:txBody>
      </p:sp>
      <p:pic>
        <p:nvPicPr>
          <p:cNvPr id="10248" name="sn001779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n00628a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9" descr="j02153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018" y="96837"/>
            <a:ext cx="2697163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2430900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97" fill="hold"/>
                                        <p:tgtEl>
                                          <p:spTgt spid="102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8"/>
                </p:tgtEl>
              </p:cMediaNode>
            </p:audio>
          </p:childTnLst>
        </p:cTn>
      </p:par>
    </p:tnLst>
    <p:bldLst>
      <p:bldP spid="10245" grpId="0"/>
      <p:bldP spid="102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990600"/>
          </a:xfrm>
        </p:spPr>
        <p:txBody>
          <a:bodyPr/>
          <a:lstStyle/>
          <a:p>
            <a:pPr eaLnBrk="1" hangingPunct="1"/>
            <a:r>
              <a:rPr lang="en-US" sz="2800" smtClean="0"/>
              <a:t>Effect of changes in the explanatory variables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75438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>
                <a:latin typeface="Tahoma" pitchFamily="34" charset="0"/>
              </a:rPr>
              <a:t>For each one point increase in the income index (Y), 3 additional seats will be sold, ceteris paribus.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>
                <a:latin typeface="Tahoma" pitchFamily="34" charset="0"/>
              </a:rPr>
              <a:t>For each $10 increase in the airline’s fare, 20 fewer seats will be sold, ceteris paribus.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>
                <a:latin typeface="Tahoma" pitchFamily="34" charset="0"/>
              </a:rPr>
              <a:t>For each $10 increase in the competitor’s fare, 10 additional seats will be sold, ceteris paribus.</a:t>
            </a:r>
          </a:p>
        </p:txBody>
      </p:sp>
      <p:pic>
        <p:nvPicPr>
          <p:cNvPr id="16388" name="Picture 6" descr="j028355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524000"/>
            <a:ext cx="1752600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AutoShape 7"/>
          <p:cNvSpPr>
            <a:spLocks noChangeArrowheads="1"/>
          </p:cNvSpPr>
          <p:nvPr/>
        </p:nvSpPr>
        <p:spPr bwMode="auto">
          <a:xfrm>
            <a:off x="1066800" y="1295400"/>
            <a:ext cx="4572000" cy="1981200"/>
          </a:xfrm>
          <a:prstGeom prst="wedgeEllipseCallout">
            <a:avLst>
              <a:gd name="adj1" fmla="val 80176"/>
              <a:gd name="adj2" fmla="val -17708"/>
            </a:avLst>
          </a:prstGeom>
          <a:gradFill rotWithShape="1">
            <a:gsLst>
              <a:gs pos="0">
                <a:srgbClr val="CCE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Q is the dependent variable; P, P</a:t>
            </a:r>
            <a:r>
              <a:rPr lang="en-US" baseline="30000"/>
              <a:t>O</a:t>
            </a:r>
            <a:r>
              <a:rPr lang="en-US"/>
              <a:t>, and Y are the independent or </a:t>
            </a:r>
            <a:r>
              <a:rPr lang="en-US" b="1"/>
              <a:t>explanatory</a:t>
            </a:r>
            <a:r>
              <a:rPr lang="en-US"/>
              <a:t> variables.</a:t>
            </a:r>
          </a:p>
        </p:txBody>
      </p:sp>
    </p:spTree>
    <p:extLst>
      <p:ext uri="{BB962C8B-B14F-4D97-AF65-F5344CB8AC3E}">
        <p14:creationId xmlns:p14="http://schemas.microsoft.com/office/powerpoint/2010/main" val="3281771747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The multivariable regression model</a:t>
            </a:r>
          </a:p>
        </p:txBody>
      </p:sp>
      <p:pic>
        <p:nvPicPr>
          <p:cNvPr id="9219" name="Picture 6" descr="j041579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971800"/>
            <a:ext cx="1958975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AutoShape 7"/>
          <p:cNvSpPr>
            <a:spLocks noChangeArrowheads="1"/>
          </p:cNvSpPr>
          <p:nvPr/>
        </p:nvSpPr>
        <p:spPr bwMode="auto">
          <a:xfrm>
            <a:off x="3429000" y="1524000"/>
            <a:ext cx="5715000" cy="2133600"/>
          </a:xfrm>
          <a:prstGeom prst="wedgeEllipseCallout">
            <a:avLst>
              <a:gd name="adj1" fmla="val -55971"/>
              <a:gd name="adj2" fmla="val 698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dirty="0" smtClean="0">
                <a:latin typeface="Tahoma" pitchFamily="34" charset="0"/>
              </a:rPr>
              <a:t>How did the Forecasting Unit estimate that equation? Multivariable </a:t>
            </a:r>
            <a:r>
              <a:rPr lang="en-US" sz="2000" dirty="0">
                <a:latin typeface="Tahoma" pitchFamily="34" charset="0"/>
              </a:rPr>
              <a:t>regression is a technique that  allows for more than one explanatory variable.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 specification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1981200" y="1905000"/>
            <a:ext cx="670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Tahoma" pitchFamily="34" charset="0"/>
              </a:rPr>
              <a:t>Suppose that </a:t>
            </a:r>
            <a:r>
              <a:rPr lang="en-US" dirty="0">
                <a:latin typeface="Tahoma" pitchFamily="34" charset="0"/>
              </a:rPr>
              <a:t>airline ticket sales </a:t>
            </a:r>
            <a:r>
              <a:rPr lang="en-US" dirty="0" smtClean="0">
                <a:latin typeface="Tahoma" pitchFamily="34" charset="0"/>
              </a:rPr>
              <a:t>are a </a:t>
            </a:r>
            <a:r>
              <a:rPr lang="en-US" dirty="0">
                <a:latin typeface="Tahoma" pitchFamily="34" charset="0"/>
              </a:rPr>
              <a:t>function of three variables, that is: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2819400"/>
            <a:ext cx="519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5050"/>
                </a:solidFill>
                <a:latin typeface="Tahoma" pitchFamily="34" charset="0"/>
              </a:rPr>
              <a:t>Q = f(P, P</a:t>
            </a:r>
            <a:r>
              <a:rPr lang="en-US" b="1" baseline="30000">
                <a:solidFill>
                  <a:srgbClr val="FF5050"/>
                </a:solidFill>
                <a:latin typeface="Tahoma" pitchFamily="34" charset="0"/>
              </a:rPr>
              <a:t>O</a:t>
            </a:r>
            <a:r>
              <a:rPr lang="en-US" b="1">
                <a:solidFill>
                  <a:srgbClr val="FF5050"/>
                </a:solidFill>
                <a:latin typeface="Tahoma" pitchFamily="34" charset="0"/>
              </a:rPr>
              <a:t>, Y)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6248400" y="2819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[3.1]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1981200" y="3505200"/>
            <a:ext cx="6553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0066"/>
                </a:solidFill>
                <a:latin typeface="Tahoma" pitchFamily="34" charset="0"/>
              </a:rPr>
              <a:t>Q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is the airline’s coach seats sold per flight; </a:t>
            </a:r>
            <a:r>
              <a:rPr lang="en-US" b="1" dirty="0">
                <a:solidFill>
                  <a:srgbClr val="FF0066"/>
                </a:solidFill>
                <a:latin typeface="Tahoma" pitchFamily="34" charset="0"/>
              </a:rPr>
              <a:t>P</a:t>
            </a:r>
            <a:r>
              <a:rPr lang="en-US" dirty="0">
                <a:latin typeface="Tahoma" pitchFamily="34" charset="0"/>
              </a:rPr>
              <a:t> is the fare; </a:t>
            </a:r>
            <a:r>
              <a:rPr lang="en-US" b="1" dirty="0">
                <a:solidFill>
                  <a:srgbClr val="FF0000"/>
                </a:solidFill>
                <a:latin typeface="Tahoma" pitchFamily="34" charset="0"/>
              </a:rPr>
              <a:t>P</a:t>
            </a:r>
            <a:r>
              <a:rPr lang="en-US" b="1" baseline="30000" dirty="0">
                <a:solidFill>
                  <a:srgbClr val="FF0000"/>
                </a:solidFill>
                <a:latin typeface="Tahoma" pitchFamily="34" charset="0"/>
              </a:rPr>
              <a:t>0</a:t>
            </a:r>
            <a:r>
              <a:rPr lang="en-US" dirty="0">
                <a:latin typeface="Tahoma" pitchFamily="34" charset="0"/>
              </a:rPr>
              <a:t> is the rival’s fare; and </a:t>
            </a:r>
            <a:r>
              <a:rPr lang="en-US" b="1" dirty="0">
                <a:solidFill>
                  <a:srgbClr val="FF0066"/>
                </a:solidFill>
                <a:latin typeface="Tahoma" pitchFamily="34" charset="0"/>
              </a:rPr>
              <a:t>Y</a:t>
            </a:r>
            <a:r>
              <a:rPr lang="en-US" dirty="0">
                <a:latin typeface="Tahoma" pitchFamily="34" charset="0"/>
              </a:rPr>
              <a:t> is a regional income index. 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Tahoma" pitchFamily="34" charset="0"/>
              </a:rPr>
              <a:t>Our regression specification can be written as follows: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2544763" y="5715000"/>
          <a:ext cx="499903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1790640" imgH="241200" progId="Equation.3">
                  <p:embed/>
                </p:oleObj>
              </mc:Choice>
              <mc:Fallback>
                <p:oleObj name="Equation" r:id="rId3" imgW="179064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4763" y="5715000"/>
                        <a:ext cx="4999037" cy="6731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3276600" cy="304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3600" smtClean="0"/>
              <a:t>The Data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171567"/>
              </p:ext>
            </p:extLst>
          </p:nvPr>
        </p:nvGraphicFramePr>
        <p:xfrm>
          <a:off x="1979613" y="887413"/>
          <a:ext cx="6551612" cy="592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orksheet" r:id="rId3" imgW="3257685" imgH="2933700" progId="Excel.Sheet.8">
                  <p:embed/>
                </p:oleObj>
              </mc:Choice>
              <mc:Fallback>
                <p:oleObj name="Worksheet" r:id="rId3" imgW="3257685" imgH="29337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887413"/>
                        <a:ext cx="6551612" cy="59229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Estimating multivariable </a:t>
            </a:r>
            <a:br>
              <a:rPr lang="en-US" sz="3200" smtClean="0"/>
            </a:br>
            <a:r>
              <a:rPr lang="en-US" sz="3200" smtClean="0"/>
              <a:t>regression models using OLS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2286000" y="1752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Let: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3200400" y="2286000"/>
            <a:ext cx="472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/>
              <a:t>Y</a:t>
            </a:r>
            <a:r>
              <a:rPr lang="en-US" sz="2800" i="1" baseline="-25000" dirty="0"/>
              <a:t>i</a:t>
            </a:r>
            <a:r>
              <a:rPr lang="en-US" sz="2800" i="1" dirty="0"/>
              <a:t> = </a:t>
            </a:r>
            <a:r>
              <a:rPr lang="en-US" sz="2800" i="1" dirty="0">
                <a:sym typeface="Symbol" pitchFamily="18" charset="2"/>
              </a:rPr>
              <a:t></a:t>
            </a:r>
            <a:r>
              <a:rPr lang="en-US" sz="2800" i="1" baseline="-25000" dirty="0">
                <a:sym typeface="Symbol" pitchFamily="18" charset="2"/>
              </a:rPr>
              <a:t>0</a:t>
            </a:r>
            <a:r>
              <a:rPr lang="en-US" sz="2800" i="1" dirty="0">
                <a:sym typeface="Symbol" pitchFamily="18" charset="2"/>
              </a:rPr>
              <a:t> +  </a:t>
            </a:r>
            <a:r>
              <a:rPr lang="en-US" sz="2800" i="1" dirty="0" smtClean="0">
                <a:sym typeface="Symbol" pitchFamily="18" charset="2"/>
              </a:rPr>
              <a:t></a:t>
            </a:r>
            <a:r>
              <a:rPr lang="en-US" sz="2800" i="1" baseline="-25000" dirty="0" smtClean="0">
                <a:sym typeface="Symbol" pitchFamily="18" charset="2"/>
              </a:rPr>
              <a:t>1</a:t>
            </a:r>
            <a:r>
              <a:rPr lang="en-US" sz="2800" i="1" dirty="0" smtClean="0">
                <a:sym typeface="Symbol" pitchFamily="18" charset="2"/>
              </a:rPr>
              <a:t>X</a:t>
            </a:r>
            <a:r>
              <a:rPr lang="en-US" sz="2800" i="1" baseline="-25000" dirty="0" smtClean="0">
                <a:sym typeface="Symbol" pitchFamily="18" charset="2"/>
              </a:rPr>
              <a:t>1i</a:t>
            </a:r>
            <a:r>
              <a:rPr lang="en-US" sz="2800" i="1" dirty="0" smtClean="0">
                <a:sym typeface="Symbol" pitchFamily="18" charset="2"/>
              </a:rPr>
              <a:t> </a:t>
            </a:r>
            <a:r>
              <a:rPr lang="en-US" sz="2800" i="1" dirty="0">
                <a:sym typeface="Symbol" pitchFamily="18" charset="2"/>
              </a:rPr>
              <a:t>+ </a:t>
            </a:r>
            <a:r>
              <a:rPr lang="en-US" sz="2800" i="1" baseline="-25000" dirty="0">
                <a:sym typeface="Symbol" pitchFamily="18" charset="2"/>
              </a:rPr>
              <a:t>2</a:t>
            </a:r>
            <a:r>
              <a:rPr lang="en-US" sz="2800" i="1" dirty="0">
                <a:sym typeface="Symbol" pitchFamily="18" charset="2"/>
              </a:rPr>
              <a:t>X</a:t>
            </a:r>
            <a:r>
              <a:rPr lang="en-US" sz="2800" i="1" baseline="-25000" dirty="0">
                <a:sym typeface="Symbol" pitchFamily="18" charset="2"/>
              </a:rPr>
              <a:t>2i</a:t>
            </a:r>
            <a:r>
              <a:rPr lang="en-US" sz="2800" i="1" dirty="0">
                <a:sym typeface="Symbol" pitchFamily="18" charset="2"/>
              </a:rPr>
              <a:t> + </a:t>
            </a:r>
            <a:r>
              <a:rPr lang="en-US" sz="2800" i="1" baseline="-25000" dirty="0" err="1">
                <a:sym typeface="Symbol" pitchFamily="18" charset="2"/>
              </a:rPr>
              <a:t>i</a:t>
            </a:r>
            <a:endParaRPr lang="en-US" sz="2800" i="1" dirty="0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2286000" y="3048000"/>
            <a:ext cx="655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Computer algorithms find the </a:t>
            </a:r>
            <a:r>
              <a:rPr lang="en-US">
                <a:latin typeface="Tahoma" pitchFamily="34" charset="0"/>
                <a:sym typeface="Symbol" pitchFamily="18" charset="2"/>
              </a:rPr>
              <a:t>’s that minimize the sum of the squared residuals: </a:t>
            </a:r>
            <a:endParaRPr lang="en-US">
              <a:latin typeface="Tahoma" pitchFamily="34" charset="0"/>
            </a:endParaRP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1066800" y="4267200"/>
          <a:ext cx="7696200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3047760" imgH="431640" progId="Equation.3">
                  <p:embed/>
                </p:oleObj>
              </mc:Choice>
              <mc:Fallback>
                <p:oleObj name="Equation" r:id="rId3" imgW="304776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267200"/>
                        <a:ext cx="7696200" cy="10906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Output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12465"/>
              </p:ext>
            </p:extLst>
          </p:nvPr>
        </p:nvGraphicFramePr>
        <p:xfrm>
          <a:off x="1295400" y="2757488"/>
          <a:ext cx="6409812" cy="2195512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600200"/>
                <a:gridCol w="1344834"/>
                <a:gridCol w="1551618"/>
                <a:gridCol w="979176"/>
                <a:gridCol w="933984"/>
              </a:tblGrid>
              <a:tr h="4359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Coefficients</a:t>
                      </a:r>
                      <a:endParaRPr lang="en-US" sz="2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Standard Error</a:t>
                      </a:r>
                      <a:endParaRPr lang="en-US" sz="2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t Stat</a:t>
                      </a:r>
                      <a:endParaRPr lang="en-US" sz="2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P-value</a:t>
                      </a:r>
                      <a:endParaRPr lang="en-US" sz="2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59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Intercept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29.13845472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174.7426897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0.16675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0.8703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59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Fare (P)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-2.12364733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0.340540892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-6.2361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4E-05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59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Fare (P0)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1.03445512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0.466733469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2.21637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0.0467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15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Income (Y)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3.087138894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0.999336018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3.08919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0.0094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062841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Cactus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actu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Designs\Cactus.pot</Template>
  <TotalTime>749</TotalTime>
  <Words>736</Words>
  <Application>Microsoft Office PowerPoint</Application>
  <PresentationFormat>On-screen Show (4:3)</PresentationFormat>
  <Paragraphs>120</Paragraphs>
  <Slides>17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Cactus</vt:lpstr>
      <vt:lpstr>Office Theme</vt:lpstr>
      <vt:lpstr>Equation</vt:lpstr>
      <vt:lpstr>Microsoft Excel 97-2003 Worksheet</vt:lpstr>
      <vt:lpstr>Worksheet</vt:lpstr>
      <vt:lpstr>Airline ticket pricing</vt:lpstr>
      <vt:lpstr>Assumptions</vt:lpstr>
      <vt:lpstr>The demand function</vt:lpstr>
      <vt:lpstr>Effect of changes in the explanatory variables</vt:lpstr>
      <vt:lpstr>The multivariable regression model</vt:lpstr>
      <vt:lpstr>Model specification</vt:lpstr>
      <vt:lpstr>The Data</vt:lpstr>
      <vt:lpstr>Estimating multivariable  regression models using OLS</vt:lpstr>
      <vt:lpstr>Excel Output</vt:lpstr>
      <vt:lpstr>Excel Output</vt:lpstr>
      <vt:lpstr>Results of the regression</vt:lpstr>
      <vt:lpstr>PowerPoint Presentation</vt:lpstr>
      <vt:lpstr>PowerPoint Presentation</vt:lpstr>
      <vt:lpstr>Other results</vt:lpstr>
      <vt:lpstr>The F test</vt:lpstr>
      <vt:lpstr>PowerPoint Presentation</vt:lpstr>
      <vt:lpstr>PowerPoint Presentation</vt:lpstr>
    </vt:vector>
  </TitlesOfParts>
  <Company>Arkansas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Brown</dc:creator>
  <cp:lastModifiedBy>Christopher Brown</cp:lastModifiedBy>
  <cp:revision>29</cp:revision>
  <dcterms:created xsi:type="dcterms:W3CDTF">2001-10-01T18:28:19Z</dcterms:created>
  <dcterms:modified xsi:type="dcterms:W3CDTF">2011-10-06T17:01:16Z</dcterms:modified>
</cp:coreProperties>
</file>