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71" r:id="rId3"/>
    <p:sldId id="272" r:id="rId4"/>
    <p:sldId id="273" r:id="rId5"/>
    <p:sldId id="274" r:id="rId6"/>
    <p:sldId id="283" r:id="rId7"/>
    <p:sldId id="284" r:id="rId8"/>
    <p:sldId id="285" r:id="rId9"/>
    <p:sldId id="286" r:id="rId10"/>
    <p:sldId id="287" r:id="rId11"/>
    <p:sldId id="275" r:id="rId12"/>
    <p:sldId id="258" r:id="rId13"/>
    <p:sldId id="290" r:id="rId14"/>
    <p:sldId id="276" r:id="rId15"/>
    <p:sldId id="277" r:id="rId16"/>
    <p:sldId id="278" r:id="rId17"/>
    <p:sldId id="259" r:id="rId18"/>
    <p:sldId id="279" r:id="rId19"/>
    <p:sldId id="260" r:id="rId20"/>
    <p:sldId id="261" r:id="rId21"/>
    <p:sldId id="281" r:id="rId22"/>
    <p:sldId id="262" r:id="rId23"/>
    <p:sldId id="263" r:id="rId24"/>
    <p:sldId id="282" r:id="rId25"/>
    <p:sldId id="291" r:id="rId26"/>
    <p:sldId id="288" r:id="rId27"/>
    <p:sldId id="289" r:id="rId28"/>
    <p:sldId id="266" r:id="rId29"/>
    <p:sldId id="267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8DF70-9AC1-4B90-9F75-FB0EBA3A8F5A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618E-6ED8-4E83-94CE-1B2CBAA288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9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204788"/>
            <a:ext cx="5927725" cy="44465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4521" tIns="42261" rIns="84521" bIns="42261"/>
          <a:lstStyle/>
          <a:p>
            <a:endParaRPr lang="en-US" altLang="en-US" sz="1500" noProof="1">
              <a:latin typeface="GillSans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3" y="4840357"/>
            <a:ext cx="6412476" cy="347869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 lIns="85114" tIns="42558" rIns="85114" bIns="42558"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63" y="204462"/>
            <a:ext cx="6415548" cy="4447051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4521" tIns="42261" rIns="84521" bIns="42261"/>
          <a:lstStyle/>
          <a:p>
            <a:endParaRPr lang="en-US" altLang="en-US" sz="1500" noProof="1">
              <a:latin typeface="GillSan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3" y="4840357"/>
            <a:ext cx="6412476" cy="347869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 lIns="85114" tIns="42558" rIns="85114" bIns="42558"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3" y="4840357"/>
            <a:ext cx="6412476" cy="347869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 lIns="85114" tIns="42558" rIns="85114" bIns="42558"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204788"/>
            <a:ext cx="5927725" cy="44465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4521" tIns="42261" rIns="84521" bIns="42261"/>
          <a:lstStyle/>
          <a:p>
            <a:endParaRPr lang="en-US" altLang="en-US" sz="1500" noProof="1">
              <a:latin typeface="GillSan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63" y="4840357"/>
            <a:ext cx="6412476" cy="3478696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 lIns="85114" tIns="42558" rIns="85114" bIns="42558"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997F55-3DBB-4F0F-8881-D9510FA35C89}" type="datetimeFigureOut">
              <a:rPr lang="en-US" smtClean="0"/>
              <a:pPr/>
              <a:t>10/15/2010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1481AA6-2A43-46A9-9E52-434CF9E33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a.gov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Potential GDP and the Natural Unemployment Rate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Three Main </a:t>
            </a:r>
            <a:r>
              <a:rPr lang="en-US" sz="2800" dirty="0"/>
              <a:t>S</a:t>
            </a:r>
            <a:r>
              <a:rPr lang="en-US" sz="2800" dirty="0" smtClean="0"/>
              <a:t>chools of Thought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Potential GDP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production Function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Demand and Supply of Labor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Natural Unemployment Rate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039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5" name="Picture 19" descr="eog2403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271588"/>
            <a:ext cx="7027862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 descr="eog240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271588"/>
            <a:ext cx="7027862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7" name="Picture 21" descr="eog2403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271588"/>
            <a:ext cx="7027862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eog2403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271588"/>
            <a:ext cx="7027862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23" descr="eog2403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1588"/>
            <a:ext cx="7029450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Canada Increased Unemployment Benefits in 1980.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3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Production Function</a:t>
            </a:r>
            <a:endParaRPr lang="en-US" dirty="0"/>
          </a:p>
        </p:txBody>
      </p:sp>
      <p:pic>
        <p:nvPicPr>
          <p:cNvPr id="3074" name="Picture 2" descr="C:\Users\Christopher\AppData\Local\Microsoft\Windows\Temporary Internet Files\Content.IE5\0V2XPYYL\MC9001497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1872369" cy="18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15240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Shows the relationship between real GDP and the quantity of employment, holding all other resources constant.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3" name="Picture 13" descr="fig230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64008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4" name="Picture 14" descr="fig230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64008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Picture 15" descr="fig230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64008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 descr="fig2301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64008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7" name="Picture 17" descr="fig2301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64008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8" name="Picture 18" descr="fig2301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64008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9" name="Picture 19" descr="fig2301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500"/>
            <a:ext cx="64008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03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Fertilizer is subject to Diminishing Returns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06398"/>
              </p:ext>
            </p:extLst>
          </p:nvPr>
        </p:nvGraphicFramePr>
        <p:xfrm>
          <a:off x="762000" y="1676400"/>
          <a:ext cx="4673601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373"/>
                <a:gridCol w="1700645"/>
                <a:gridCol w="1497583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Fertilizer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Wheat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Extra Wheat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(Tons)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(BUs)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(Bus)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2590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Question: How much would a grower being willing to pay for the 5</a:t>
            </a:r>
            <a:r>
              <a:rPr lang="en-US" baseline="30000" dirty="0" smtClean="0"/>
              <a:t>th</a:t>
            </a:r>
            <a:r>
              <a:rPr lang="en-US" dirty="0" smtClean="0"/>
              <a:t> ton of fertilizer?</a:t>
            </a:r>
            <a:endParaRPr lang="en-US" dirty="0"/>
          </a:p>
        </p:txBody>
      </p:sp>
      <p:pic>
        <p:nvPicPr>
          <p:cNvPr id="1025" name="Picture 1" descr="C:\Documents and Settings\crbrown\Local Settings\Temporary Internet Files\Content.IE5\K9MKELV0\MM90029692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78" y="895452"/>
            <a:ext cx="1473200" cy="11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21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Diminishing Returns</a:t>
            </a:r>
            <a:endParaRPr lang="en-US" sz="3200" dirty="0"/>
          </a:p>
        </p:txBody>
      </p:sp>
      <p:pic>
        <p:nvPicPr>
          <p:cNvPr id="4098" name="Picture 2" descr="C:\Users\Christopher\AppData\Local\Microsoft\Windows\Temporary Internet Files\Content.IE5\IQII45WS\MP9004487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2819400" cy="422910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3810000" y="685800"/>
            <a:ext cx="4572000" cy="2209800"/>
          </a:xfrm>
          <a:prstGeom prst="wedgeEllipseCallout">
            <a:avLst>
              <a:gd name="adj1" fmla="val -70227"/>
              <a:gd name="adj2" fmla="val 143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Because we are adding labor to a fixed quantity of other resources, each additional hour worked adds a  </a:t>
            </a:r>
            <a:r>
              <a:rPr lang="en-US" sz="2000" b="1" i="1" dirty="0" smtClean="0"/>
              <a:t>diminishing</a:t>
            </a:r>
            <a:r>
              <a:rPr lang="en-US" sz="2000" dirty="0" smtClean="0"/>
              <a:t> increment to real GDP.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     Application of demand and </a:t>
            </a:r>
          </a:p>
          <a:p>
            <a:r>
              <a:rPr lang="en-US" sz="2800" dirty="0" smtClean="0"/>
              <a:t>supply to the problem of total employment.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838200"/>
            <a:ext cx="7520940" cy="548640"/>
          </a:xfrm>
        </p:spPr>
        <p:txBody>
          <a:bodyPr/>
          <a:lstStyle/>
          <a:p>
            <a:r>
              <a:rPr lang="en-US" dirty="0" smtClean="0"/>
              <a:t>The Labor Market</a:t>
            </a:r>
            <a:endParaRPr lang="en-US" dirty="0"/>
          </a:p>
        </p:txBody>
      </p:sp>
      <p:pic>
        <p:nvPicPr>
          <p:cNvPr id="5124" name="Picture 4" descr="C:\Users\Christopher\AppData\Local\Microsoft\Windows\Temporary Internet Files\Content.IE5\0V2XPYYL\MC9000550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"/>
            <a:ext cx="1391642" cy="2097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Quantity of labor demanded: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total hours that all firms in the economy plan to hire in a given time period at a given real wage rate.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Demand for labor: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relationship between the quantity of labor demanded and the real wage rate,  when all other influences on hiring plans remain constant.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Quantity of labor supplied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The total hours that all households in the economy plan to work in a given time period at a given real wage rate.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Supply  of labor: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relationship between the quantity of labor supplied and the real wage rate,  when all other influences on work plans remain constant.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 descr="fig23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0575"/>
            <a:ext cx="82391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 descr="fig230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0575"/>
            <a:ext cx="82391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7" name="Picture 11" descr="fig2302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0575"/>
            <a:ext cx="82391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fig2302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0575"/>
            <a:ext cx="82391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9" name="Picture 13" descr="fig2302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90575"/>
            <a:ext cx="82391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53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hristopher\AppData\Local\Microsoft\Windows\Temporary Internet Files\Content.IE5\IQII45WS\MP9004424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2849096" cy="428625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3429000" y="838200"/>
            <a:ext cx="5486400" cy="1600200"/>
          </a:xfrm>
          <a:prstGeom prst="wedgeEllipseCallout">
            <a:avLst>
              <a:gd name="adj1" fmla="val -56944"/>
              <a:gd name="adj2" fmla="val 443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the use of labor is subject to diminishing returns, employers will hire additional labor ONLY if the real wage has decreased.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 descr="fig23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39775"/>
            <a:ext cx="8315325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fig2303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39775"/>
            <a:ext cx="8315325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fig2303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39775"/>
            <a:ext cx="8315325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fig230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39775"/>
            <a:ext cx="8315325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7" name="Picture 13" descr="fig2303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39775"/>
            <a:ext cx="8315325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2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Classical view</a:t>
            </a:r>
            <a:endParaRPr lang="en-US" dirty="0"/>
          </a:p>
        </p:txBody>
      </p:sp>
      <p:pic>
        <p:nvPicPr>
          <p:cNvPr id="1026" name="Picture 2" descr="C:\Documents and Settings\crbrown\Local Settings\Temporary Internet Files\Content.IE5\WHZXBWXD\MP9004426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81000"/>
            <a:ext cx="448945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3356" y="1828800"/>
            <a:ext cx="65842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Market industrialized economies are inherently </a:t>
            </a:r>
            <a:r>
              <a:rPr lang="en-US" sz="2400" b="1" i="1" dirty="0" smtClean="0"/>
              <a:t>stable</a:t>
            </a:r>
            <a:r>
              <a:rPr lang="en-US" sz="2400" dirty="0" smtClean="0"/>
              <a:t> and tend </a:t>
            </a:r>
            <a:r>
              <a:rPr lang="en-US" sz="2400" b="1" i="1" dirty="0" smtClean="0"/>
              <a:t>automatically</a:t>
            </a:r>
            <a:r>
              <a:rPr lang="en-US" sz="2400" dirty="0" smtClean="0"/>
              <a:t> to full employment.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Government policies that aim to improve the performance of the economy </a:t>
            </a:r>
            <a:r>
              <a:rPr lang="en-US" sz="2400" b="1" i="1" dirty="0" smtClean="0"/>
              <a:t>do more harm than good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“Laissez-faire.”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7315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Contemporary Advocates: Finn </a:t>
            </a:r>
            <a:r>
              <a:rPr lang="en-US" dirty="0" err="1" smtClean="0"/>
              <a:t>Kidland</a:t>
            </a:r>
            <a:r>
              <a:rPr lang="en-US" dirty="0" smtClean="0"/>
              <a:t>, Edward Prescott, Robert Lucas, Neil Wallace, Thomas </a:t>
            </a:r>
            <a:r>
              <a:rPr lang="en-US" dirty="0" err="1" smtClean="0"/>
              <a:t>Sargent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17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fig230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9575"/>
            <a:ext cx="537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7" descr="fig230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9575"/>
            <a:ext cx="537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fig230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9575"/>
            <a:ext cx="537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fig2304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9575"/>
            <a:ext cx="537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0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Market Equilibrium </a:t>
            </a:r>
            <a:br>
              <a:rPr lang="en-US" dirty="0" smtClean="0"/>
            </a:br>
            <a:r>
              <a:rPr lang="en-US" dirty="0" smtClean="0"/>
              <a:t>and Potential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20940" cy="35798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 Key points: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Potential GDP is the level of real output produced when total employment is equal to the equilibrium number of hours worked.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Deviations of the economy from potential GDP must result from labor market </a:t>
            </a:r>
            <a:r>
              <a:rPr lang="en-US" sz="2400" i="1" dirty="0" smtClean="0">
                <a:solidFill>
                  <a:srgbClr val="002060"/>
                </a:solidFill>
              </a:rPr>
              <a:t>disequilibrium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fig2304b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9575"/>
            <a:ext cx="537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fig2304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9575"/>
            <a:ext cx="537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fig2304b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9575"/>
            <a:ext cx="537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fig2304b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9575"/>
            <a:ext cx="53721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80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fig23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85788"/>
            <a:ext cx="53721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fig2305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85788"/>
            <a:ext cx="53721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fig2305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85788"/>
            <a:ext cx="53721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fig2305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85788"/>
            <a:ext cx="53721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fig2305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85788"/>
            <a:ext cx="53721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1400" y="1371600"/>
            <a:ext cx="2133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 Stickiness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 should wages get stuck above their equilibrium level?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Some Employers Pay an </a:t>
            </a:r>
            <a:r>
              <a:rPr lang="en-US" sz="2400" i="1" dirty="0" smtClean="0">
                <a:solidFill>
                  <a:srgbClr val="002060"/>
                </a:solidFill>
              </a:rPr>
              <a:t>efficiency wage (</a:t>
            </a:r>
            <a:r>
              <a:rPr lang="en-US" sz="2400" b="0" dirty="0" smtClean="0"/>
              <a:t>above-market wage) to </a:t>
            </a:r>
            <a:r>
              <a:rPr lang="en-US" sz="2400" dirty="0" smtClean="0"/>
              <a:t>incentivize effort , minimize turnover, and attract good people.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minimum wage law.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Union wages: Wages that result from collective bargaining agreements.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C:\Users\Christopher\AppData\Local\Microsoft\Windows\Temporary Internet Files\Content.IE5\IQII45WS\MP9004309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-228600"/>
            <a:ext cx="194386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2438400" y="533400"/>
            <a:ext cx="762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14600" y="3733800"/>
            <a:ext cx="441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4600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Wage = w/p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2954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Output/Wages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895600" y="1447782"/>
            <a:ext cx="2987040" cy="1935498"/>
          </a:xfrm>
          <a:custGeom>
            <a:avLst/>
            <a:gdLst>
              <a:gd name="connsiteX0" fmla="*/ 0 w 2987040"/>
              <a:gd name="connsiteY0" fmla="*/ 1935498 h 1935498"/>
              <a:gd name="connsiteX1" fmla="*/ 1066800 w 2987040"/>
              <a:gd name="connsiteY1" fmla="*/ 1036338 h 1935498"/>
              <a:gd name="connsiteX2" fmla="*/ 2072640 w 2987040"/>
              <a:gd name="connsiteY2" fmla="*/ 15258 h 1935498"/>
              <a:gd name="connsiteX3" fmla="*/ 2987040 w 2987040"/>
              <a:gd name="connsiteY3" fmla="*/ 396258 h 1935498"/>
              <a:gd name="connsiteX4" fmla="*/ 2987040 w 2987040"/>
              <a:gd name="connsiteY4" fmla="*/ 396258 h 193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40" h="1935498">
                <a:moveTo>
                  <a:pt x="0" y="1935498"/>
                </a:moveTo>
                <a:cubicBezTo>
                  <a:pt x="360680" y="1645938"/>
                  <a:pt x="721360" y="1356378"/>
                  <a:pt x="1066800" y="1036338"/>
                </a:cubicBezTo>
                <a:cubicBezTo>
                  <a:pt x="1412240" y="716298"/>
                  <a:pt x="1752600" y="121938"/>
                  <a:pt x="2072640" y="15258"/>
                </a:cubicBezTo>
                <a:cubicBezTo>
                  <a:pt x="2392680" y="-91422"/>
                  <a:pt x="2987040" y="396258"/>
                  <a:pt x="2987040" y="396258"/>
                </a:cubicBezTo>
                <a:lnTo>
                  <a:pt x="2987040" y="396258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968240" y="1463040"/>
            <a:ext cx="60960" cy="22707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9640" y="38369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42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Rationing</a:t>
            </a:r>
            <a:endParaRPr lang="en-US" dirty="0"/>
          </a:p>
        </p:txBody>
      </p:sp>
      <p:pic>
        <p:nvPicPr>
          <p:cNvPr id="1026" name="Picture 2" descr="C:\Documents and Settings\crbrown\Local Settings\Temporary Internet Files\Content.IE5\WHZXBWXD\MC9002542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492422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3716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/>
              <a:t>A situation in which the real wage is above its equilibrium value—in which case jobs are not rationed among job seekers by the real wage rate. There is a scarcity of jobs at prevailing wages.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504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 descr="eou24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eou240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81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the Minimum Wage Has Fallen in Real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70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eog240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836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 descr="eog240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836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eog240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836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eog2401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836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55" name="Picture 43" descr="eog2402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90925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6" name="Picture 44" descr="eog2402b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90925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7" name="Picture 45" descr="eog2402b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90925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8" name="Picture 46" descr="eog2402b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90925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9" name="Picture 47" descr="eog2402a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3850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0" name="Picture 48" descr="eog2402a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3850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1" name="Picture 49" descr="eog2402a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3850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2" name="Picture 50" descr="eog2402a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3850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3" name="Picture 51" descr="eog2402a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3850"/>
            <a:ext cx="30289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13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Keynesian 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1689" y="5408808"/>
            <a:ext cx="662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John Maynard Keynes (1936). The General Theory of Employment, Interest, and Money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1689" y="1066800"/>
            <a:ext cx="6186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Market, industrialized economies are inherently </a:t>
            </a:r>
            <a:r>
              <a:rPr lang="en-US" sz="2000" b="1" i="1" dirty="0" smtClean="0"/>
              <a:t>unstable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do not </a:t>
            </a:r>
            <a:r>
              <a:rPr lang="en-US" sz="2000" dirty="0" smtClean="0"/>
              <a:t>automatically tend to full employment.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Private spending (and most importantly, investment spending) is volatile—causing business cycle fluctuations.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“The economy needs to be stabilized, the economy can be stabilized, the economy should be stabilized” (Franco Modigliani).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Keynesian economics is an attack on the Classical theory. 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4" y="914400"/>
            <a:ext cx="2014317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44" y="35491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J.M. Keynes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0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8" name="Picture 20" descr="eop240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43075"/>
            <a:ext cx="71056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9" name="Picture 21" descr="eop240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43075"/>
            <a:ext cx="71056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0" name="Picture 22" descr="eop240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43075"/>
            <a:ext cx="71056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1" name="Picture 23" descr="eop2401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43075"/>
            <a:ext cx="71056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eop2401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43075"/>
            <a:ext cx="71056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eop2401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43075"/>
            <a:ext cx="71056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eop2401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43075"/>
            <a:ext cx="71056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3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4881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337293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Milton Friedman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An updated version of the Classical theory.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Attributes business cycle expansions and contractions to erratic growth of the money supply.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Favor controls on money supply growth.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Free market or “laissez faire” preference.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7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20940" cy="548640"/>
          </a:xfrm>
        </p:spPr>
        <p:txBody>
          <a:bodyPr/>
          <a:lstStyle/>
          <a:p>
            <a:r>
              <a:rPr lang="en-US" sz="3200" dirty="0" smtClean="0"/>
              <a:t>Potential GDP</a:t>
            </a:r>
            <a:endParaRPr lang="en-US" sz="3200" dirty="0"/>
          </a:p>
        </p:txBody>
      </p:sp>
      <p:pic>
        <p:nvPicPr>
          <p:cNvPr id="1026" name="Picture 2" descr="C:\Users\Christopher\AppData\Local\Microsoft\Windows\Temporary Internet Files\Content.IE5\PHX4IXNT\MC9000712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"/>
            <a:ext cx="2749199" cy="179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17526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The value of real GDP when the economy’s resources—land, labor, capital, and entrepreneurship—are fully employed.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eou2401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3800"/>
            <a:ext cx="6781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eou2401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3800"/>
            <a:ext cx="6781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eou2401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3800"/>
            <a:ext cx="6781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eou2401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3800"/>
            <a:ext cx="6781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Lucas Wedge: Lost Output Due to Slow Growth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528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eou2401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3800"/>
            <a:ext cx="6781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eou2401b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3800"/>
            <a:ext cx="6781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7" name="Picture 7" descr="eou2401b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3800"/>
            <a:ext cx="6781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381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Measuring the GDP Gap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60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94332"/>
            <a:ext cx="6248400" cy="540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6595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Recession is shaded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99998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Source: Brown’s calculation from 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BLS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BEA</a:t>
            </a:r>
            <a:r>
              <a:rPr lang="en-US" dirty="0" smtClean="0">
                <a:solidFill>
                  <a:schemeClr val="tx2"/>
                </a:solidFill>
              </a:rPr>
              <a:t> data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0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Natural Rate of Unemployment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987474"/>
            <a:ext cx="5105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The “full employment” unemployment rate—all unemployment is structural, seasonal, or frictional 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Points: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natural rate is </a:t>
            </a:r>
            <a:r>
              <a:rPr lang="en-US" i="1" dirty="0" smtClean="0"/>
              <a:t>not</a:t>
            </a:r>
            <a:r>
              <a:rPr lang="en-US" dirty="0" smtClean="0"/>
              <a:t> a constant—it varies over time and between countries.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natural rate can change due to demographics, the availability of unemployment benefits, or structural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5863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932</TotalTime>
  <Words>729</Words>
  <Application>Microsoft Office PowerPoint</Application>
  <PresentationFormat>On-screen Show (4:3)</PresentationFormat>
  <Paragraphs>91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Angles</vt:lpstr>
      <vt:lpstr>Potential GDP and the Natural Unemployment Rate</vt:lpstr>
      <vt:lpstr>The Classical view</vt:lpstr>
      <vt:lpstr>The Keynesian View</vt:lpstr>
      <vt:lpstr>Monetarism</vt:lpstr>
      <vt:lpstr>Potential GDP</vt:lpstr>
      <vt:lpstr>PowerPoint Presentation</vt:lpstr>
      <vt:lpstr>PowerPoint Presentation</vt:lpstr>
      <vt:lpstr>PowerPoint Presentation</vt:lpstr>
      <vt:lpstr>The Natural Rate of Unemployment</vt:lpstr>
      <vt:lpstr>PowerPoint Presentation</vt:lpstr>
      <vt:lpstr>The Production Function</vt:lpstr>
      <vt:lpstr>PowerPoint Presentation</vt:lpstr>
      <vt:lpstr>Application of Fertilizer is subject to Diminishing Returns</vt:lpstr>
      <vt:lpstr>Diminishing Returns</vt:lpstr>
      <vt:lpstr>The Labor Market</vt:lpstr>
      <vt:lpstr>Definitions</vt:lpstr>
      <vt:lpstr>PowerPoint Presentation</vt:lpstr>
      <vt:lpstr>PowerPoint Presentation</vt:lpstr>
      <vt:lpstr>PowerPoint Presentation</vt:lpstr>
      <vt:lpstr>PowerPoint Presentation</vt:lpstr>
      <vt:lpstr>Labor Market Equilibrium  and Potential GDP</vt:lpstr>
      <vt:lpstr>PowerPoint Presentation</vt:lpstr>
      <vt:lpstr>PowerPoint Presentation</vt:lpstr>
      <vt:lpstr>Wage Stickiness</vt:lpstr>
      <vt:lpstr>PowerPoint Presentation</vt:lpstr>
      <vt:lpstr>Job Rationing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GDP and the Natural Unemployment Rate</dc:title>
  <dc:creator>crbrown</dc:creator>
  <cp:lastModifiedBy>CRBROWN</cp:lastModifiedBy>
  <cp:revision>20</cp:revision>
  <dcterms:created xsi:type="dcterms:W3CDTF">2010-10-10T16:01:03Z</dcterms:created>
  <dcterms:modified xsi:type="dcterms:W3CDTF">2010-10-15T14:51:07Z</dcterms:modified>
</cp:coreProperties>
</file>