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7" r:id="rId2"/>
    <p:sldId id="263" r:id="rId3"/>
    <p:sldId id="266" r:id="rId4"/>
    <p:sldId id="267" r:id="rId5"/>
    <p:sldId id="268" r:id="rId6"/>
    <p:sldId id="288" r:id="rId7"/>
    <p:sldId id="269" r:id="rId8"/>
    <p:sldId id="258" r:id="rId9"/>
    <p:sldId id="264" r:id="rId10"/>
    <p:sldId id="270" r:id="rId11"/>
    <p:sldId id="271" r:id="rId12"/>
    <p:sldId id="265" r:id="rId13"/>
    <p:sldId id="272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73" r:id="rId25"/>
    <p:sldId id="285" r:id="rId26"/>
    <p:sldId id="286" r:id="rId27"/>
    <p:sldId id="28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25" autoAdjust="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Inflation In Selected Countries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2006</c:v>
          </c:tx>
          <c:invertIfNegative val="0"/>
          <c:cat>
            <c:strRef>
              <c:f>Sheet1!$C$4:$C$13</c:f>
              <c:strCache>
                <c:ptCount val="10"/>
                <c:pt idx="0">
                  <c:v>Japan</c:v>
                </c:pt>
                <c:pt idx="1">
                  <c:v>Britain</c:v>
                </c:pt>
                <c:pt idx="2">
                  <c:v>Euro Area</c:v>
                </c:pt>
                <c:pt idx="3">
                  <c:v>Russia</c:v>
                </c:pt>
                <c:pt idx="4">
                  <c:v>Turkey</c:v>
                </c:pt>
                <c:pt idx="5">
                  <c:v>Pakistan</c:v>
                </c:pt>
                <c:pt idx="6">
                  <c:v>China</c:v>
                </c:pt>
                <c:pt idx="7">
                  <c:v>Australia</c:v>
                </c:pt>
                <c:pt idx="8">
                  <c:v>Argentina</c:v>
                </c:pt>
                <c:pt idx="9">
                  <c:v>U.S.</c:v>
                </c:pt>
              </c:strCache>
            </c:strRef>
          </c:cat>
          <c:val>
            <c:numRef>
              <c:f>Sheet1!$D$4:$D$13</c:f>
              <c:numCache>
                <c:formatCode>General</c:formatCode>
                <c:ptCount val="10"/>
                <c:pt idx="0">
                  <c:v>0.60000000000000064</c:v>
                </c:pt>
                <c:pt idx="1">
                  <c:v>2.4</c:v>
                </c:pt>
                <c:pt idx="2">
                  <c:v>0.70000000000000062</c:v>
                </c:pt>
                <c:pt idx="3">
                  <c:v>9.5</c:v>
                </c:pt>
                <c:pt idx="4">
                  <c:v>10</c:v>
                </c:pt>
                <c:pt idx="5">
                  <c:v>8.7000000000000011</c:v>
                </c:pt>
                <c:pt idx="6">
                  <c:v>1.5</c:v>
                </c:pt>
                <c:pt idx="7">
                  <c:v>3.9</c:v>
                </c:pt>
                <c:pt idx="8">
                  <c:v>10.5</c:v>
                </c:pt>
                <c:pt idx="9">
                  <c:v>2.1</c:v>
                </c:pt>
              </c:numCache>
            </c:numRef>
          </c:val>
        </c:ser>
        <c:ser>
          <c:idx val="1"/>
          <c:order val="1"/>
          <c:tx>
            <c:v>2007</c:v>
          </c:tx>
          <c:invertIfNegative val="0"/>
          <c:cat>
            <c:strRef>
              <c:f>Sheet1!$C$4:$C$13</c:f>
              <c:strCache>
                <c:ptCount val="10"/>
                <c:pt idx="0">
                  <c:v>Japan</c:v>
                </c:pt>
                <c:pt idx="1">
                  <c:v>Britain</c:v>
                </c:pt>
                <c:pt idx="2">
                  <c:v>Euro Area</c:v>
                </c:pt>
                <c:pt idx="3">
                  <c:v>Russia</c:v>
                </c:pt>
                <c:pt idx="4">
                  <c:v>Turkey</c:v>
                </c:pt>
                <c:pt idx="5">
                  <c:v>Pakistan</c:v>
                </c:pt>
                <c:pt idx="6">
                  <c:v>China</c:v>
                </c:pt>
                <c:pt idx="7">
                  <c:v>Australia</c:v>
                </c:pt>
                <c:pt idx="8">
                  <c:v>Argentina</c:v>
                </c:pt>
                <c:pt idx="9">
                  <c:v>U.S.</c:v>
                </c:pt>
              </c:strCache>
            </c:strRef>
          </c:cat>
          <c:val>
            <c:numRef>
              <c:f>Sheet1!$E$4:$E$13</c:f>
              <c:numCache>
                <c:formatCode>General</c:formatCode>
                <c:ptCount val="10"/>
                <c:pt idx="0">
                  <c:v>0</c:v>
                </c:pt>
                <c:pt idx="1">
                  <c:v>2.2000000000000002</c:v>
                </c:pt>
                <c:pt idx="2">
                  <c:v>2.2000000000000002</c:v>
                </c:pt>
                <c:pt idx="3">
                  <c:v>8.6</c:v>
                </c:pt>
                <c:pt idx="4">
                  <c:v>8.5</c:v>
                </c:pt>
                <c:pt idx="5">
                  <c:v>6.9</c:v>
                </c:pt>
                <c:pt idx="6">
                  <c:v>4.5</c:v>
                </c:pt>
                <c:pt idx="7">
                  <c:v>2.4</c:v>
                </c:pt>
                <c:pt idx="8">
                  <c:v>8.9</c:v>
                </c:pt>
                <c:pt idx="9">
                  <c:v>4.1199999999999966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993152"/>
        <c:axId val="133309568"/>
      </c:barChart>
      <c:catAx>
        <c:axId val="13099315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3309568"/>
        <c:crosses val="autoZero"/>
        <c:auto val="1"/>
        <c:lblAlgn val="ctr"/>
        <c:lblOffset val="100"/>
        <c:noMultiLvlLbl val="0"/>
      </c:catAx>
      <c:valAx>
        <c:axId val="13330956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Percent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09931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351AC6-3D58-47D2-B44D-97D5E88F913C}" type="datetimeFigureOut">
              <a:rPr lang="en-US"/>
              <a:pPr>
                <a:defRPr/>
              </a:pPr>
              <a:t>10/1/2010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F7C749-7A3A-4630-B958-42DFAD646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31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5CFF21-D5E9-4F95-AB35-61BBC5C3898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FEAD3E-2AE2-47FF-A0A2-7012D40EEF2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653FC9-568D-4E1D-95F0-85743608CD2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F89142-EAB1-49FE-AF28-432E96BECD1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4D7647-CFDC-4001-AE02-7DA0488D110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17D61B-6D19-49BB-9761-7F249D7D497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61B0B9-EC6E-4719-8A91-A51AFC2E2F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7331D-4215-4C8E-94EB-7B42F104417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8FE539-8FB1-4B76-AF56-BDEB6ADD6BE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8D2643-113A-4D2F-948D-34D15C3BF8D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C08E87-3079-42DD-BDDB-3B1F8C50AD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56441-E21C-445F-953D-FCED22F8576B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CA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C41AA3-E8EA-4355-91ED-5963403DD1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C790B1-3770-452B-B901-9ED07CC5B6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E2654-29EC-4385-8B32-1577D74598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C8E8C6-9EA9-4849-8B1E-C42A334F588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059501-916C-4EF9-A998-5F5FC6E203E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C89886-A5DF-49FE-BEC2-D65BE6FF6EA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80E75C-4F50-4FE3-AF44-96F1CB1D708B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CA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B731E2-CAA4-4750-AFF1-7346FAC4ED0B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CA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D99E00-87F0-4BC2-A6E6-AD8F1876A35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83BB73-3654-41B7-BAB8-698BF5E0A033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CA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smtClean="0"/>
              <a:t>Emphasize the distinction between the price level and the inflation rate.</a:t>
            </a:r>
            <a:r>
              <a:rPr lang="en-GB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Do some calculations and have the students do some too.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CA74BF-205B-406C-B0B6-2764296584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4D3BF3-12E5-4E78-8BB5-232600F2795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B2D8F1-2586-4B02-819D-C6A88818F7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B4BEC-D439-410E-8FEC-5913923F4D6B}" type="datetimeFigureOut">
              <a:rPr lang="en-US"/>
              <a:pPr>
                <a:defRPr/>
              </a:pPr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14947-6B2F-4F55-9C7F-412F1C2A3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0D7D1-80D1-44FA-95FD-EC927FE2794B}" type="datetimeFigureOut">
              <a:rPr lang="en-US"/>
              <a:pPr>
                <a:defRPr/>
              </a:pPr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3E50E-8BA5-4CFE-A20E-4F1F771F4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2F124-9799-483B-8104-2F62B9CC1194}" type="datetimeFigureOut">
              <a:rPr lang="en-US"/>
              <a:pPr>
                <a:defRPr/>
              </a:pPr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C4CD4-7597-4B2B-9B3B-B17E670DF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C4DC-6F73-4631-820B-B91E9BE07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B1DC5-4EE8-4D00-9DAD-BD8F5E1EC6AD}" type="datetimeFigureOut">
              <a:rPr lang="en-US"/>
              <a:pPr>
                <a:defRPr/>
              </a:pPr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EA369-E12B-40B5-BC2B-C733DA1A9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BDE04-506B-4254-9141-670600E25AA7}" type="datetimeFigureOut">
              <a:rPr lang="en-US"/>
              <a:pPr>
                <a:defRPr/>
              </a:pPr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896E9-C305-4AA3-9836-F928D2BE6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292B1-57DA-4C66-8BDC-AF0876680E35}" type="datetimeFigureOut">
              <a:rPr lang="en-US"/>
              <a:pPr>
                <a:defRPr/>
              </a:pPr>
              <a:t>10/1/2010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04A90-E260-4B17-9D44-4654500C8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848CC-FA62-4FF1-9651-5A712CF2D514}" type="datetimeFigureOut">
              <a:rPr lang="en-US"/>
              <a:pPr>
                <a:defRPr/>
              </a:pPr>
              <a:t>10/1/2010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DEEDD-65BC-4ABC-96E6-7F56E92C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82FD2-D05E-4E8C-9B75-3B52BCE23114}" type="datetimeFigureOut">
              <a:rPr lang="en-US"/>
              <a:pPr>
                <a:defRPr/>
              </a:pPr>
              <a:t>10/1/2010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A4D70-5E9A-41E6-B9B7-A2C4DAD3E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620FF-88E7-438C-866B-DF7621AD39E7}" type="datetimeFigureOut">
              <a:rPr lang="en-US"/>
              <a:pPr>
                <a:defRPr/>
              </a:pPr>
              <a:t>10/1/2010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3E0D-DE52-4D32-8AE1-D68802B2C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F1B7F-EB0E-4907-B84D-C8EC490B0132}" type="datetimeFigureOut">
              <a:rPr lang="en-US"/>
              <a:pPr>
                <a:defRPr/>
              </a:pPr>
              <a:t>10/1/2010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81D48-C359-4650-9A5B-83707B87F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D131B-EEB2-458F-B427-9663D3A275A2}" type="datetimeFigureOut">
              <a:rPr lang="en-US"/>
              <a:pPr>
                <a:defRPr/>
              </a:pPr>
              <a:t>10/1/2010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EB0FC-2710-461D-A4A5-9D7807C9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75538E-D1D8-4C4C-ADA8-2D517BCBF612}" type="datetimeFigureOut">
              <a:rPr lang="en-US"/>
              <a:pPr>
                <a:defRPr/>
              </a:pPr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CE92D7-A308-40A2-A855-F23009F6E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bls.gov/" TargetMode="Externa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conomist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orlawcenter.com/state-Minimum-Wage-rates.asp?gclid=CKrn06_n1ZECFQuXggody1GNa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hyperlink" Target="http://www.bls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CPI and the Cost of Living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95600" y="1905000"/>
            <a:ext cx="57912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Outline</a:t>
            </a:r>
          </a:p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The Consumer Price Index (CPI)</a:t>
            </a:r>
          </a:p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What is inflation?</a:t>
            </a:r>
          </a:p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The CPI and the Inflation Rate</a:t>
            </a:r>
          </a:p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Adjusting the money (nominal) wage for inflation using the CPI</a:t>
            </a:r>
          </a:p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The Costs of  Inflation</a:t>
            </a:r>
          </a:p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Is the CPI accurate?</a:t>
            </a:r>
          </a:p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Consequences of overstating inflation</a:t>
            </a:r>
          </a:p>
        </p:txBody>
      </p:sp>
      <p:pic>
        <p:nvPicPr>
          <p:cNvPr id="7172" name="Picture 5" descr="j021352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1644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586038" y="1749425"/>
          <a:ext cx="2286000" cy="400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4" imgW="1200302" imgH="2104949" progId="Excel.Sheet.8">
                  <p:embed/>
                </p:oleObj>
              </mc:Choice>
              <mc:Fallback>
                <p:oleObj name="Worksheet" r:id="rId4" imgW="1200302" imgH="2104949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38" y="1749425"/>
                        <a:ext cx="2286000" cy="400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1599749" y="597752"/>
            <a:ext cx="6636749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fromWordArt="1">
            <a:prstTxWarp prst="textPlain">
              <a:avLst>
                <a:gd name="adj" fmla="val 49928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                                   </a:t>
            </a:r>
            <a:r>
              <a:rPr 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The Consumer Price Index</a:t>
            </a:r>
            <a:endParaRPr lang="en-US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2133600" y="60198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Source: </a:t>
            </a:r>
            <a:r>
              <a:rPr lang="en-US">
                <a:latin typeface="Calibri" pitchFamily="34" charset="0"/>
                <a:hlinkClick r:id="rId6"/>
              </a:rPr>
              <a:t>Bureau of Labor Statistics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Computing the  Inflation Rate for 2007</a:t>
            </a:r>
          </a:p>
        </p:txBody>
      </p:sp>
      <p:pic>
        <p:nvPicPr>
          <p:cNvPr id="3076" name="Picture 2" descr="C:\Documents and Settings\crbrown\My Documents\My Pictures\Microsoft Clip Organizer\CG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524000"/>
            <a:ext cx="20812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>
            <a:off x="990600" y="1143000"/>
            <a:ext cx="3810000" cy="2362200"/>
          </a:xfrm>
          <a:prstGeom prst="wedgeEllipseCallout">
            <a:avLst>
              <a:gd name="adj1" fmla="val 93071"/>
              <a:gd name="adj2" fmla="val 97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The CPI was equal to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203.30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in December 2006. In December 2007 it was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211.680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533400" y="3962400"/>
          <a:ext cx="464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5" imgW="2450880" imgH="393480" progId="Equation.3">
                  <p:embed/>
                </p:oleObj>
              </mc:Choice>
              <mc:Fallback>
                <p:oleObj name="Equation" r:id="rId5" imgW="24508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962400"/>
                        <a:ext cx="4648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sub1.economagic.com/gif/g14709701380160083545364452194744348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://sub1.economagic.com/gif/g14709701380160083545364452194744348.gif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://sub1.economagic.com/gif/g14709701380160083545364452194744348.gif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://sub1.economagic.com/gif/g14709701380160083545364452194744348.gif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19" y="1295400"/>
            <a:ext cx="787619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66800" y="284098"/>
            <a:ext cx="6705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Inflation record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066800" y="533400"/>
          <a:ext cx="7086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286000" y="6248400"/>
            <a:ext cx="373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Source</a:t>
            </a:r>
            <a:r>
              <a:rPr lang="en-US">
                <a:latin typeface="Calibri" pitchFamily="34" charset="0"/>
                <a:hlinkClick r:id="rId4"/>
              </a:rPr>
              <a:t>: The Economist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inflation myth</a:t>
            </a:r>
          </a:p>
        </p:txBody>
      </p:sp>
      <p:pic>
        <p:nvPicPr>
          <p:cNvPr id="17411" name="Picture 3" descr="C:\Documents and Settings\crbrown\My Documents\My Pictures\Microsoft Clip Organizer\j0402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" y="2386013"/>
            <a:ext cx="39020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181600" y="1600200"/>
            <a:ext cx="3962400" cy="3200400"/>
          </a:xfrm>
          <a:prstGeom prst="wedgeEllipseCallout">
            <a:avLst>
              <a:gd name="adj1" fmla="val -81292"/>
              <a:gd name="adj2" fmla="val 27579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latin typeface="Calibri" pitchFamily="34" charset="0"/>
              </a:rPr>
              <a:t>Inflation cannot by itself decrease average real income. Inflation </a:t>
            </a:r>
            <a:r>
              <a:rPr lang="en-US" sz="2400" b="1">
                <a:latin typeface="Calibri" pitchFamily="34" charset="0"/>
              </a:rPr>
              <a:t>can</a:t>
            </a:r>
            <a:r>
              <a:rPr lang="en-US" sz="2400">
                <a:latin typeface="Calibri" pitchFamily="34" charset="0"/>
              </a:rPr>
              <a:t>  shift purchasing power from some groups to others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01038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657600"/>
            <a:ext cx="26114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1524000" y="533400"/>
            <a:ext cx="5410200" cy="6477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                                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810000" y="1676400"/>
            <a:ext cx="5029200" cy="2971800"/>
          </a:xfrm>
          <a:prstGeom prst="wedgeEllipseCallout">
            <a:avLst>
              <a:gd name="adj1" fmla="val -60829"/>
              <a:gd name="adj2" fmla="val 45302"/>
            </a:avLst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Inflation in </a:t>
            </a:r>
            <a:r>
              <a:rPr lang="en-US" sz="2400" b="1" dirty="0">
                <a:latin typeface="+mn-lt"/>
              </a:rPr>
              <a:t>not </a:t>
            </a:r>
            <a:r>
              <a:rPr lang="en-US" sz="2400" dirty="0">
                <a:latin typeface="+mn-lt"/>
              </a:rPr>
              <a:t>an equal opportunity villain. That is, inflation arbitrarily, and unfairly, </a:t>
            </a:r>
            <a:r>
              <a:rPr lang="en-US" sz="2400" b="1" dirty="0">
                <a:latin typeface="+mn-lt"/>
              </a:rPr>
              <a:t>redistributes </a:t>
            </a:r>
            <a:r>
              <a:rPr lang="en-US" sz="2400" dirty="0">
                <a:latin typeface="+mn-lt"/>
              </a:rPr>
              <a:t>real purchasing power from some groups to  others.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j00904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52400"/>
            <a:ext cx="281940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556260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>
                <a:latin typeface="Impact" pitchFamily="34" charset="0"/>
              </a:rPr>
              <a:t>The race to stay ahead of inflation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914400" y="1905000"/>
            <a:ext cx="66294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Inflation erodes the purchasing power of income and sets off  a race to stay ahead of the cost of living.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Teachers, fireman, truck drivers, nurses, accountants, plumbers, social security recipients, and others strive to increase their incomes so as not to suffer a decrease in their standard of living.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Some groups do better than others.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endParaRPr lang="en-US" dirty="0">
              <a:solidFill>
                <a:schemeClr val="bg2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Machinists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1676400" y="1600200"/>
            <a:ext cx="5943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b="1">
                <a:latin typeface="Calibri" pitchFamily="34" charset="0"/>
              </a:rPr>
              <a:t>Job description:</a:t>
            </a:r>
            <a:r>
              <a:rPr lang="en-US" sz="2800">
                <a:latin typeface="Calibri" pitchFamily="34" charset="0"/>
              </a:rPr>
              <a:t> Set up and operate a variety of machine tools to produce precision parts and instruments. </a:t>
            </a:r>
          </a:p>
        </p:txBody>
      </p:sp>
      <p:graphicFrame>
        <p:nvGraphicFramePr>
          <p:cNvPr id="56374" name="Group 54"/>
          <p:cNvGraphicFramePr>
            <a:graphicFrameLocks noGrp="1"/>
          </p:cNvGraphicFramePr>
          <p:nvPr>
            <p:ph idx="1"/>
          </p:nvPr>
        </p:nvGraphicFramePr>
        <p:xfrm>
          <a:off x="2286000" y="3124200"/>
          <a:ext cx="4800600" cy="1712595"/>
        </p:xfrm>
        <a:graphic>
          <a:graphicData uri="http://schemas.openxmlformats.org/drawingml/2006/table">
            <a:tbl>
              <a:tblPr/>
              <a:tblGrid>
                <a:gridCol w="814388"/>
                <a:gridCol w="1887537"/>
                <a:gridCol w="2098675"/>
              </a:tblGrid>
              <a:tr h="5238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Mean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CPI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Year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Annual Wage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(1982-84 = 100)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$31,270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152.4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$34,790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196.4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1" name="Text Box 55"/>
          <p:cNvSpPr txBox="1">
            <a:spLocks noChangeArrowheads="1"/>
          </p:cNvSpPr>
          <p:nvPr/>
        </p:nvSpPr>
        <p:spPr bwMode="auto">
          <a:xfrm>
            <a:off x="2286000" y="52578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Source: </a:t>
            </a:r>
            <a:r>
              <a:rPr lang="en-US">
                <a:latin typeface="Calibri" pitchFamily="34" charset="0"/>
                <a:hlinkClick r:id="rId3"/>
              </a:rPr>
              <a:t>Bureau of Labor Statistics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j023654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295400"/>
            <a:ext cx="2247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Are machinists better off in 2005?</a:t>
            </a:r>
          </a:p>
        </p:txBody>
      </p:sp>
      <p:graphicFrame>
        <p:nvGraphicFramePr>
          <p:cNvPr id="59398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381000" y="3581400"/>
          <a:ext cx="83820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5" imgW="4267080" imgH="431640" progId="Equation.3">
                  <p:embed/>
                </p:oleObj>
              </mc:Choice>
              <mc:Fallback>
                <p:oleObj name="Equation" r:id="rId5" imgW="426708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581400"/>
                        <a:ext cx="8382000" cy="847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0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533400" y="4724400"/>
          <a:ext cx="83058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7" imgW="4292280" imgH="431640" progId="Equation.3">
                  <p:embed/>
                </p:oleObj>
              </mc:Choice>
              <mc:Fallback>
                <p:oleObj name="Equation" r:id="rId7" imgW="429228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724400"/>
                        <a:ext cx="8305800" cy="833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E0298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30114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2971800" y="0"/>
            <a:ext cx="4343400" cy="2133600"/>
          </a:xfrm>
          <a:prstGeom prst="wedgeEllipseCallout">
            <a:avLst>
              <a:gd name="adj1" fmla="val -62134"/>
              <a:gd name="adj2" fmla="val 11584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latin typeface="Calibri" pitchFamily="34" charset="0"/>
              </a:rPr>
              <a:t>Why are we smiling? Because our social security benefits are indexed to the CPI</a:t>
            </a:r>
          </a:p>
        </p:txBody>
      </p:sp>
      <p:pic>
        <p:nvPicPr>
          <p:cNvPr id="21508" name="Picture 4" descr="IN0108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3188" y="3733800"/>
            <a:ext cx="25622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5867400" y="2133600"/>
            <a:ext cx="3276600" cy="1447800"/>
          </a:xfrm>
          <a:prstGeom prst="wedgeRoundRectCallout">
            <a:avLst>
              <a:gd name="adj1" fmla="val -64343"/>
              <a:gd name="adj2" fmla="val 10339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latin typeface="Calibri" pitchFamily="34" charset="0"/>
              </a:rPr>
              <a:t>Why doesn’t Congress index the minimum wage to  the CPI?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 autoUpdateAnimBg="0"/>
      <p:bldP spid="3174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09600" y="2057400"/>
            <a:ext cx="7620000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10000"/>
              <a:buFont typeface="Monotype Sorts" pitchFamily="2" charset="2"/>
              <a:buChar char="4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We use the CPI to measure changes in the cost of living experienced by households.</a:t>
            </a:r>
          </a:p>
          <a:p>
            <a:pPr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10000"/>
              <a:buFont typeface="Monotype Sorts" pitchFamily="2" charset="2"/>
              <a:buChar char="4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The CPI is the “narrow” price index in that the market basket used to construct it includes items purchased by households.</a:t>
            </a:r>
          </a:p>
          <a:p>
            <a:pPr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10000"/>
              <a:buFont typeface="Monotype Sorts" pitchFamily="2" charset="2"/>
              <a:buChar char="4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Bureau of Labor Statistics economic assistants check the prices of 80,000 items in 30 metropolitan areas each month. </a:t>
            </a:r>
          </a:p>
          <a:p>
            <a:pPr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10000"/>
              <a:buFont typeface="Monotype Sorts" pitchFamily="2" charset="2"/>
              <a:buChar char="4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The inflation rate is simply the percentage change in the CPI from one period to the next.</a:t>
            </a:r>
          </a:p>
          <a:p>
            <a:pPr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10000"/>
              <a:buFont typeface="Monotype Sorts" pitchFamily="2" charset="2"/>
              <a:buChar char="4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1982-84 is the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reference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base period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8195" name="Picture 4" descr="j01020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173672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438400" y="304800"/>
            <a:ext cx="533400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ahoma" pitchFamily="34" charset="0"/>
              </a:rPr>
              <a:t>The Consumer Price Index (CPI)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83" name="Group 87"/>
          <p:cNvGraphicFramePr>
            <a:graphicFrameLocks noGrp="1"/>
          </p:cNvGraphicFramePr>
          <p:nvPr/>
        </p:nvGraphicFramePr>
        <p:xfrm>
          <a:off x="2895600" y="633413"/>
          <a:ext cx="3657600" cy="5555050"/>
        </p:xfrm>
        <a:graphic>
          <a:graphicData uri="http://schemas.openxmlformats.org/drawingml/2006/table">
            <a:tbl>
              <a:tblPr/>
              <a:tblGrid>
                <a:gridCol w="986028"/>
                <a:gridCol w="1255776"/>
                <a:gridCol w="1415796"/>
              </a:tblGrid>
              <a:tr h="6218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Nominal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Real Value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7947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Year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Value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(1982-84)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7947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1938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$1.77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7947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1949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7947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1955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2.80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947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1961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3.85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947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1966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3.86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7947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7947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2.65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947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3.35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2.70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947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4.75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3.03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7947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5.15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2.53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7947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5.85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2.76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7947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7.25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3.32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22571" name="Text Box 88"/>
          <p:cNvSpPr txBox="1">
            <a:spLocks noChangeArrowheads="1"/>
          </p:cNvSpPr>
          <p:nvPr/>
        </p:nvSpPr>
        <p:spPr bwMode="auto">
          <a:xfrm>
            <a:off x="2133600" y="228600"/>
            <a:ext cx="6019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Value of the </a:t>
            </a:r>
            <a:r>
              <a:rPr lang="en-US" sz="2400" b="1">
                <a:latin typeface="Calibri" pitchFamily="34" charset="0"/>
                <a:hlinkClick r:id="rId3"/>
              </a:rPr>
              <a:t>Federal Minimum Wage</a:t>
            </a:r>
            <a:endParaRPr lang="en-US" sz="2400" b="1">
              <a:latin typeface="Calibri" pitchFamily="34" charset="0"/>
            </a:endParaRPr>
          </a:p>
        </p:txBody>
      </p:sp>
      <p:sp>
        <p:nvSpPr>
          <p:cNvPr id="22572" name="Text Box 89"/>
          <p:cNvSpPr txBox="1">
            <a:spLocks noChangeArrowheads="1"/>
          </p:cNvSpPr>
          <p:nvPr/>
        </p:nvSpPr>
        <p:spPr bwMode="auto">
          <a:xfrm>
            <a:off x="2286000" y="6248400"/>
            <a:ext cx="533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Source: U.S. Department of Labor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>
                <a:latin typeface="Tahoma" pitchFamily="34" charset="0"/>
              </a:rPr>
              <a:t>Unexpected inflation redistributes real </a:t>
            </a:r>
            <a:br>
              <a:rPr lang="en-US" sz="2800">
                <a:latin typeface="Tahoma" pitchFamily="34" charset="0"/>
              </a:rPr>
            </a:br>
            <a:r>
              <a:rPr lang="en-US" sz="2800">
                <a:latin typeface="Tahoma" pitchFamily="34" charset="0"/>
              </a:rPr>
              <a:t>income from lenders to borrowers</a:t>
            </a:r>
            <a:r>
              <a:rPr lang="en-US">
                <a:latin typeface="Tahoma" pitchFamily="34" charset="0"/>
              </a:rPr>
              <a:t/>
            </a:r>
            <a:br>
              <a:rPr lang="en-US">
                <a:latin typeface="Tahoma" pitchFamily="34" charset="0"/>
              </a:rPr>
            </a:br>
            <a:endParaRPr lang="en-US">
              <a:latin typeface="Tahoma" pitchFamily="34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6324600" cy="1754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Calibri" pitchFamily="34" charset="0"/>
              </a:rPr>
              <a:t>Repayments schedules for most debt contracts are fixed in nominal or money terms—that is, debts are not indexed to inflation.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Calibri" pitchFamily="34" charset="0"/>
              </a:rPr>
              <a:t>Inflation erodes the real value of repayments.</a:t>
            </a:r>
          </a:p>
        </p:txBody>
      </p:sp>
      <p:pic>
        <p:nvPicPr>
          <p:cNvPr id="23556" name="Picture 5" descr="pe0184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10000"/>
            <a:ext cx="23495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AutoShape 6"/>
          <p:cNvSpPr>
            <a:spLocks noChangeArrowheads="1"/>
          </p:cNvSpPr>
          <p:nvPr/>
        </p:nvSpPr>
        <p:spPr bwMode="auto">
          <a:xfrm>
            <a:off x="1676400" y="3810000"/>
            <a:ext cx="4191000" cy="2209800"/>
          </a:xfrm>
          <a:prstGeom prst="wedgeEllipseCallout">
            <a:avLst>
              <a:gd name="adj1" fmla="val 77880"/>
              <a:gd name="adj2" fmla="val -1271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latin typeface="Calibri" pitchFamily="34" charset="0"/>
              </a:rPr>
              <a:t>Savings &amp; Loan institutions lost money on long term mortgages in the70s and 80s.</a:t>
            </a:r>
          </a:p>
        </p:txBody>
      </p:sp>
      <p:pic>
        <p:nvPicPr>
          <p:cNvPr id="23558" name="Picture 7" descr="j02565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981200"/>
            <a:ext cx="17526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j01631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819400"/>
            <a:ext cx="259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PE0298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810000"/>
            <a:ext cx="2325688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2819400" y="609600"/>
            <a:ext cx="3581400" cy="3505200"/>
          </a:xfrm>
          <a:prstGeom prst="wedgeRoundRectCallout">
            <a:avLst>
              <a:gd name="adj1" fmla="val -57491"/>
              <a:gd name="adj2" fmla="val 81384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latin typeface="Calibri" pitchFamily="34" charset="0"/>
              </a:rPr>
              <a:t>We bought this house in 1957 for $19,000. We financed the house on a 30 year mortgage note at 3.5 percent interest. Can you guess what our monthly payment was?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886200" y="5105400"/>
            <a:ext cx="312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  <a:latin typeface="Calibri" pitchFamily="34" charset="0"/>
              </a:rPr>
              <a:t>Answer: $85.32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j0260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133600"/>
            <a:ext cx="4876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1600200" y="685800"/>
            <a:ext cx="6019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 Black"/>
              </a:rPr>
              <a:t>Inflation undermines confidence </a:t>
            </a:r>
          </a:p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 Black"/>
              </a:rPr>
              <a:t>in political leaders and institutions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Sources of Bias in the CPI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219200" y="3429000"/>
            <a:ext cx="5486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New goods bias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Quality change bias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Commodity substitution bias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Outlet substitution bias</a:t>
            </a:r>
          </a:p>
        </p:txBody>
      </p:sp>
      <p:pic>
        <p:nvPicPr>
          <p:cNvPr id="26628" name="Picture 2" descr="C:\Documents and Settings\crbrown\My Documents\My Pictures\Microsoft Clip Organizer\j04157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981200"/>
            <a:ext cx="1676400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685800" y="1295400"/>
            <a:ext cx="4419600" cy="1828800"/>
          </a:xfrm>
          <a:prstGeom prst="wedgeRoundRectCallout">
            <a:avLst>
              <a:gd name="adj1" fmla="val 82460"/>
              <a:gd name="adj2" fmla="val 18025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Some economists have complained that the CPI does not accurately measure changes in the cost-of-living. They cite the following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Goods Bias</a:t>
            </a:r>
          </a:p>
        </p:txBody>
      </p:sp>
      <p:pic>
        <p:nvPicPr>
          <p:cNvPr id="27651" name="Picture 2" descr="C:\Users\Chris\AppData\Local\Microsoft\Windows\Temporary Internet Files\Content.IE5\M3T7K7CH\MPj043283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2617788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>
            <a:off x="3352800" y="1219200"/>
            <a:ext cx="5181600" cy="1828800"/>
          </a:xfrm>
          <a:prstGeom prst="wedgeEllipseCallout">
            <a:avLst>
              <a:gd name="adj1" fmla="val -62480"/>
              <a:gd name="adj2" fmla="val 6021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Think of all the stuff  you buy today that was not around just 20 years ago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3810000" y="3505200"/>
            <a:ext cx="457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Personal computers and software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Satellite TV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Cell phone service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High-speed internet service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Laser eye surgery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Digital music players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Serotonin reuptake inhibitors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Quality Change Bias</a:t>
            </a:r>
          </a:p>
        </p:txBody>
      </p:sp>
      <p:pic>
        <p:nvPicPr>
          <p:cNvPr id="28675" name="Picture 3" descr="C:\Users\Chris\AppData\Local\Microsoft\Windows\Temporary Internet Files\Content.IE5\M8DCT6Q0\MPj042279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3767138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3200400" y="1447800"/>
            <a:ext cx="5257800" cy="2438400"/>
          </a:xfrm>
          <a:prstGeom prst="wedgeEllipseCallout">
            <a:avLst>
              <a:gd name="adj1" fmla="val -74630"/>
              <a:gd name="adj2" fmla="val 325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Many items have undergone qualitative improvements over time. Cars, cameras, and software are three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1143000" y="609600"/>
            <a:ext cx="67056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oper Black"/>
              </a:rPr>
              <a:t>                </a:t>
            </a:r>
            <a:r>
              <a:rPr 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oper Black"/>
              </a:rPr>
              <a:t>Consequences of Overstating Inflation                               </a:t>
            </a:r>
            <a:endParaRPr lang="en-US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Cooper Black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295400" y="2286000"/>
            <a:ext cx="6400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>
                <a:latin typeface="Calibri" pitchFamily="34" charset="0"/>
              </a:rPr>
              <a:t>Changes in real income over time are not measured properly.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>
                <a:latin typeface="Calibri" pitchFamily="34" charset="0"/>
              </a:rPr>
              <a:t>Private contracts are distorted.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>
                <a:latin typeface="Calibri" pitchFamily="34" charset="0"/>
              </a:rPr>
              <a:t>Increase in government outlays</a:t>
            </a:r>
          </a:p>
        </p:txBody>
      </p:sp>
      <p:pic>
        <p:nvPicPr>
          <p:cNvPr id="29700" name="Picture 4" descr="j01603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905000"/>
            <a:ext cx="1633538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CONSUMER PRICE INDEX</a:t>
            </a:r>
            <a:endParaRPr lang="en-CA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Calculating the CPI</a:t>
            </a:r>
          </a:p>
          <a:p>
            <a:pPr lvl="1" eaLnBrk="1" hangingPunct="1"/>
            <a:r>
              <a:rPr lang="en-US" altLang="en-US" smtClean="0"/>
              <a:t>The CPI calculation has three steps:</a:t>
            </a:r>
          </a:p>
          <a:p>
            <a:pPr lvl="2" eaLnBrk="1" hangingPunct="1"/>
            <a:r>
              <a:rPr lang="en-US" altLang="en-US" smtClean="0"/>
              <a:t>Find the cost of the CPI basket at base period prices.</a:t>
            </a:r>
          </a:p>
          <a:p>
            <a:pPr lvl="2" eaLnBrk="1" hangingPunct="1"/>
            <a:r>
              <a:rPr lang="en-US" altLang="en-US" smtClean="0"/>
              <a:t>Find the cost of the CPI basket at current period prices.</a:t>
            </a:r>
          </a:p>
          <a:p>
            <a:pPr lvl="2" eaLnBrk="1" hangingPunct="1"/>
            <a:r>
              <a:rPr lang="en-US" altLang="en-US" smtClean="0"/>
              <a:t>Calculate the CPI for the base period and the current period.</a:t>
            </a:r>
            <a:endParaRPr lang="en-CA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CONSUMER PRICE INDEX</a:t>
            </a:r>
            <a:endParaRPr lang="en-CA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762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ebdings" pitchFamily="18" charset="2"/>
              <a:buNone/>
            </a:pPr>
            <a:r>
              <a:rPr lang="en-US" altLang="en-US" sz="2400" smtClean="0"/>
              <a:t>Table 7.1 shows the consumer price index: a simplified CPI calculation.</a:t>
            </a:r>
            <a:endParaRPr lang="en-CA" sz="240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05000" y="2209800"/>
          <a:ext cx="5246688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4" imgW="6074126" imgH="4574656" progId="">
                  <p:embed/>
                </p:oleObj>
              </mc:Choice>
              <mc:Fallback>
                <p:oleObj name="Image" r:id="rId4" imgW="6074126" imgH="457465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09800"/>
                        <a:ext cx="5246688" cy="395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7.1 THE CONSUMER PRICE INDEX</a:t>
            </a:r>
            <a:endParaRPr lang="en-CA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974850"/>
            <a:ext cx="981075" cy="492125"/>
          </a:xfrm>
        </p:spPr>
        <p:txBody>
          <a:bodyPr/>
          <a:lstStyle/>
          <a:p>
            <a:pPr eaLnBrk="1" hangingPunct="1">
              <a:buFont typeface="Webdings" pitchFamily="18" charset="2"/>
              <a:buNone/>
            </a:pPr>
            <a:r>
              <a:rPr lang="en-US" altLang="en-US" sz="2400" smtClean="0"/>
              <a:t>CPI =</a:t>
            </a:r>
            <a:endParaRPr lang="en-CA" sz="2400" smtClean="0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684338" y="1828800"/>
            <a:ext cx="7307262" cy="914400"/>
            <a:chOff x="1061" y="1152"/>
            <a:chExt cx="4603" cy="576"/>
          </a:xfrm>
        </p:grpSpPr>
        <p:sp>
          <p:nvSpPr>
            <p:cNvPr id="10261" name="Rectangle 4"/>
            <p:cNvSpPr>
              <a:spLocks noChangeArrowheads="1"/>
            </p:cNvSpPr>
            <p:nvPr/>
          </p:nvSpPr>
          <p:spPr bwMode="auto">
            <a:xfrm>
              <a:off x="1104" y="1152"/>
              <a:ext cx="39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468F"/>
                </a:buClr>
                <a:buSzPct val="120000"/>
                <a:buFont typeface="Webdings" pitchFamily="18" charset="2"/>
                <a:buNone/>
              </a:pPr>
              <a:r>
                <a:rPr lang="en-US" altLang="en-US">
                  <a:latin typeface="Calibri" pitchFamily="34" charset="0"/>
                </a:rPr>
                <a:t>Cost of CPI basket at current period prices</a:t>
              </a:r>
              <a:endParaRPr lang="en-CA">
                <a:latin typeface="Calibri" pitchFamily="34" charset="0"/>
              </a:endParaRPr>
            </a:p>
          </p:txBody>
        </p:sp>
        <p:sp>
          <p:nvSpPr>
            <p:cNvPr id="10262" name="Line 5"/>
            <p:cNvSpPr>
              <a:spLocks noChangeShapeType="1"/>
            </p:cNvSpPr>
            <p:nvPr/>
          </p:nvSpPr>
          <p:spPr bwMode="auto">
            <a:xfrm>
              <a:off x="1061" y="1416"/>
              <a:ext cx="37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Rectangle 6"/>
            <p:cNvSpPr>
              <a:spLocks noChangeArrowheads="1"/>
            </p:cNvSpPr>
            <p:nvPr/>
          </p:nvSpPr>
          <p:spPr bwMode="auto">
            <a:xfrm>
              <a:off x="1104" y="1392"/>
              <a:ext cx="39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468F"/>
                </a:buClr>
                <a:buSzPct val="120000"/>
                <a:buFont typeface="Webdings" pitchFamily="18" charset="2"/>
                <a:buNone/>
              </a:pPr>
              <a:r>
                <a:rPr lang="en-US" altLang="en-US">
                  <a:latin typeface="Calibri" pitchFamily="34" charset="0"/>
                </a:rPr>
                <a:t>Cost of CPI basket at base period prices</a:t>
              </a:r>
              <a:endParaRPr lang="en-CA">
                <a:latin typeface="Calibri" pitchFamily="34" charset="0"/>
              </a:endParaRPr>
            </a:p>
          </p:txBody>
        </p:sp>
        <p:sp>
          <p:nvSpPr>
            <p:cNvPr id="10264" name="Rectangle 7"/>
            <p:cNvSpPr>
              <a:spLocks noChangeArrowheads="1"/>
            </p:cNvSpPr>
            <p:nvPr/>
          </p:nvSpPr>
          <p:spPr bwMode="auto">
            <a:xfrm>
              <a:off x="4896" y="1248"/>
              <a:ext cx="76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468F"/>
                </a:buClr>
                <a:buSzPct val="120000"/>
                <a:buFont typeface="Webdings" pitchFamily="18" charset="2"/>
                <a:buNone/>
              </a:pPr>
              <a:r>
                <a:rPr lang="en-US">
                  <a:latin typeface="Calibri" pitchFamily="34" charset="0"/>
                </a:rPr>
                <a:t>x 100</a:t>
              </a:r>
              <a:endParaRPr lang="en-CA">
                <a:latin typeface="Calibri" pitchFamily="34" charset="0"/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33400" y="3124200"/>
            <a:ext cx="6324600" cy="990600"/>
            <a:chOff x="336" y="1968"/>
            <a:chExt cx="3984" cy="624"/>
          </a:xfrm>
        </p:grpSpPr>
        <p:sp>
          <p:nvSpPr>
            <p:cNvPr id="10254" name="Rectangle 8"/>
            <p:cNvSpPr>
              <a:spLocks noChangeArrowheads="1"/>
            </p:cNvSpPr>
            <p:nvPr/>
          </p:nvSpPr>
          <p:spPr bwMode="auto">
            <a:xfrm>
              <a:off x="336" y="2112"/>
              <a:ext cx="205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468F"/>
                </a:buClr>
                <a:buSzPct val="120000"/>
                <a:buFont typeface="Webdings" pitchFamily="18" charset="2"/>
                <a:buNone/>
              </a:pPr>
              <a:r>
                <a:rPr lang="en-US" altLang="en-US">
                  <a:latin typeface="Calibri" pitchFamily="34" charset="0"/>
                </a:rPr>
                <a:t>For 2000, the CPI is:</a:t>
              </a:r>
              <a:endParaRPr lang="en-CA">
                <a:latin typeface="Calibri" pitchFamily="34" charset="0"/>
              </a:endParaRPr>
            </a:p>
          </p:txBody>
        </p:sp>
        <p:grpSp>
          <p:nvGrpSpPr>
            <p:cNvPr id="10255" name="Group 14"/>
            <p:cNvGrpSpPr>
              <a:grpSpLocks/>
            </p:cNvGrpSpPr>
            <p:nvPr/>
          </p:nvGrpSpPr>
          <p:grpSpPr bwMode="auto">
            <a:xfrm>
              <a:off x="2391" y="1968"/>
              <a:ext cx="1929" cy="624"/>
              <a:chOff x="2391" y="1968"/>
              <a:chExt cx="1929" cy="624"/>
            </a:xfrm>
          </p:grpSpPr>
          <p:sp>
            <p:nvSpPr>
              <p:cNvPr id="10256" name="Rectangle 9"/>
              <p:cNvSpPr>
                <a:spLocks noChangeArrowheads="1"/>
              </p:cNvSpPr>
              <p:nvPr/>
            </p:nvSpPr>
            <p:spPr bwMode="auto">
              <a:xfrm>
                <a:off x="3552" y="2064"/>
                <a:ext cx="76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rgbClr val="00468F"/>
                  </a:buClr>
                  <a:buSzPct val="120000"/>
                  <a:buFont typeface="Webdings" pitchFamily="18" charset="2"/>
                  <a:buNone/>
                </a:pPr>
                <a:r>
                  <a:rPr lang="en-US" altLang="en-US">
                    <a:latin typeface="Calibri" pitchFamily="34" charset="0"/>
                  </a:rPr>
                  <a:t>= 100</a:t>
                </a:r>
                <a:endParaRPr lang="en-CA">
                  <a:latin typeface="Calibri" pitchFamily="34" charset="0"/>
                </a:endParaRPr>
              </a:p>
            </p:txBody>
          </p:sp>
          <p:sp>
            <p:nvSpPr>
              <p:cNvPr id="10257" name="Rectangle 10"/>
              <p:cNvSpPr>
                <a:spLocks noChangeArrowheads="1"/>
              </p:cNvSpPr>
              <p:nvPr/>
            </p:nvSpPr>
            <p:spPr bwMode="auto">
              <a:xfrm>
                <a:off x="2400" y="1968"/>
                <a:ext cx="581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rgbClr val="00468F"/>
                  </a:buClr>
                  <a:buSzPct val="120000"/>
                  <a:buFont typeface="Webdings" pitchFamily="18" charset="2"/>
                  <a:buNone/>
                </a:pPr>
                <a:r>
                  <a:rPr lang="en-US" altLang="en-US">
                    <a:latin typeface="Calibri" pitchFamily="34" charset="0"/>
                  </a:rPr>
                  <a:t>$50</a:t>
                </a:r>
                <a:endParaRPr lang="en-CA">
                  <a:latin typeface="Calibri" pitchFamily="34" charset="0"/>
                </a:endParaRPr>
              </a:p>
            </p:txBody>
          </p:sp>
          <p:sp>
            <p:nvSpPr>
              <p:cNvPr id="10258" name="Line 11"/>
              <p:cNvSpPr>
                <a:spLocks noChangeShapeType="1"/>
              </p:cNvSpPr>
              <p:nvPr/>
            </p:nvSpPr>
            <p:spPr bwMode="auto">
              <a:xfrm>
                <a:off x="2391" y="2232"/>
                <a:ext cx="5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9" name="Rectangle 12"/>
              <p:cNvSpPr>
                <a:spLocks noChangeArrowheads="1"/>
              </p:cNvSpPr>
              <p:nvPr/>
            </p:nvSpPr>
            <p:spPr bwMode="auto">
              <a:xfrm>
                <a:off x="2400" y="2256"/>
                <a:ext cx="581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rgbClr val="00468F"/>
                  </a:buClr>
                  <a:buSzPct val="120000"/>
                  <a:buFont typeface="Webdings" pitchFamily="18" charset="2"/>
                  <a:buNone/>
                </a:pPr>
                <a:r>
                  <a:rPr lang="en-US" altLang="en-US">
                    <a:latin typeface="Calibri" pitchFamily="34" charset="0"/>
                  </a:rPr>
                  <a:t>$50</a:t>
                </a:r>
                <a:endParaRPr lang="en-CA">
                  <a:latin typeface="Calibri" pitchFamily="34" charset="0"/>
                </a:endParaRPr>
              </a:p>
            </p:txBody>
          </p:sp>
          <p:sp>
            <p:nvSpPr>
              <p:cNvPr id="10260" name="Rectangle 13"/>
              <p:cNvSpPr>
                <a:spLocks noChangeArrowheads="1"/>
              </p:cNvSpPr>
              <p:nvPr/>
            </p:nvSpPr>
            <p:spPr bwMode="auto">
              <a:xfrm>
                <a:off x="2976" y="2064"/>
                <a:ext cx="76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rgbClr val="00468F"/>
                  </a:buClr>
                  <a:buSzPct val="120000"/>
                  <a:buFont typeface="Webdings" pitchFamily="18" charset="2"/>
                  <a:buNone/>
                </a:pPr>
                <a:r>
                  <a:rPr lang="en-US">
                    <a:latin typeface="Calibri" pitchFamily="34" charset="0"/>
                  </a:rPr>
                  <a:t>x 100</a:t>
                </a:r>
                <a:endParaRPr lang="en-CA">
                  <a:latin typeface="Calibri" pitchFamily="34" charset="0"/>
                </a:endParaRPr>
              </a:p>
            </p:txBody>
          </p:sp>
        </p:grp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33400" y="4419600"/>
            <a:ext cx="6324600" cy="990600"/>
            <a:chOff x="336" y="2784"/>
            <a:chExt cx="3984" cy="624"/>
          </a:xfrm>
        </p:grpSpPr>
        <p:sp>
          <p:nvSpPr>
            <p:cNvPr id="10247" name="Rectangle 15"/>
            <p:cNvSpPr>
              <a:spLocks noChangeArrowheads="1"/>
            </p:cNvSpPr>
            <p:nvPr/>
          </p:nvSpPr>
          <p:spPr bwMode="auto">
            <a:xfrm>
              <a:off x="336" y="2928"/>
              <a:ext cx="205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468F"/>
                </a:buClr>
                <a:buSzPct val="120000"/>
                <a:buFont typeface="Webdings" pitchFamily="18" charset="2"/>
                <a:buNone/>
              </a:pPr>
              <a:r>
                <a:rPr lang="en-US" altLang="en-US">
                  <a:latin typeface="Calibri" pitchFamily="34" charset="0"/>
                </a:rPr>
                <a:t>For 2003, the CPI is:</a:t>
              </a:r>
              <a:endParaRPr lang="en-CA">
                <a:latin typeface="Calibri" pitchFamily="34" charset="0"/>
              </a:endParaRPr>
            </a:p>
          </p:txBody>
        </p:sp>
        <p:grpSp>
          <p:nvGrpSpPr>
            <p:cNvPr id="10248" name="Group 16"/>
            <p:cNvGrpSpPr>
              <a:grpSpLocks/>
            </p:cNvGrpSpPr>
            <p:nvPr/>
          </p:nvGrpSpPr>
          <p:grpSpPr bwMode="auto">
            <a:xfrm>
              <a:off x="2391" y="2784"/>
              <a:ext cx="1929" cy="624"/>
              <a:chOff x="2391" y="1968"/>
              <a:chExt cx="1929" cy="624"/>
            </a:xfrm>
          </p:grpSpPr>
          <p:sp>
            <p:nvSpPr>
              <p:cNvPr id="10249" name="Rectangle 17"/>
              <p:cNvSpPr>
                <a:spLocks noChangeArrowheads="1"/>
              </p:cNvSpPr>
              <p:nvPr/>
            </p:nvSpPr>
            <p:spPr bwMode="auto">
              <a:xfrm>
                <a:off x="3552" y="2064"/>
                <a:ext cx="76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rgbClr val="00468F"/>
                  </a:buClr>
                  <a:buSzPct val="120000"/>
                  <a:buFont typeface="Webdings" pitchFamily="18" charset="2"/>
                  <a:buNone/>
                </a:pPr>
                <a:r>
                  <a:rPr lang="en-US" altLang="en-US">
                    <a:latin typeface="Calibri" pitchFamily="34" charset="0"/>
                  </a:rPr>
                  <a:t>= 140</a:t>
                </a:r>
                <a:endParaRPr lang="en-CA">
                  <a:latin typeface="Calibri" pitchFamily="34" charset="0"/>
                </a:endParaRPr>
              </a:p>
            </p:txBody>
          </p:sp>
          <p:sp>
            <p:nvSpPr>
              <p:cNvPr id="10250" name="Rectangle 18"/>
              <p:cNvSpPr>
                <a:spLocks noChangeArrowheads="1"/>
              </p:cNvSpPr>
              <p:nvPr/>
            </p:nvSpPr>
            <p:spPr bwMode="auto">
              <a:xfrm>
                <a:off x="2400" y="1968"/>
                <a:ext cx="581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rgbClr val="00468F"/>
                  </a:buClr>
                  <a:buSzPct val="120000"/>
                  <a:buFont typeface="Webdings" pitchFamily="18" charset="2"/>
                  <a:buNone/>
                </a:pPr>
                <a:r>
                  <a:rPr lang="en-US" altLang="en-US">
                    <a:latin typeface="Calibri" pitchFamily="34" charset="0"/>
                  </a:rPr>
                  <a:t>$70</a:t>
                </a:r>
                <a:endParaRPr lang="en-CA">
                  <a:latin typeface="Calibri" pitchFamily="34" charset="0"/>
                </a:endParaRPr>
              </a:p>
            </p:txBody>
          </p:sp>
          <p:sp>
            <p:nvSpPr>
              <p:cNvPr id="10251" name="Line 19"/>
              <p:cNvSpPr>
                <a:spLocks noChangeShapeType="1"/>
              </p:cNvSpPr>
              <p:nvPr/>
            </p:nvSpPr>
            <p:spPr bwMode="auto">
              <a:xfrm>
                <a:off x="2391" y="2232"/>
                <a:ext cx="5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Rectangle 20"/>
              <p:cNvSpPr>
                <a:spLocks noChangeArrowheads="1"/>
              </p:cNvSpPr>
              <p:nvPr/>
            </p:nvSpPr>
            <p:spPr bwMode="auto">
              <a:xfrm>
                <a:off x="2400" y="2256"/>
                <a:ext cx="581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rgbClr val="00468F"/>
                  </a:buClr>
                  <a:buSzPct val="120000"/>
                  <a:buFont typeface="Webdings" pitchFamily="18" charset="2"/>
                  <a:buNone/>
                </a:pPr>
                <a:r>
                  <a:rPr lang="en-US" altLang="en-US">
                    <a:latin typeface="Calibri" pitchFamily="34" charset="0"/>
                  </a:rPr>
                  <a:t>$50</a:t>
                </a:r>
                <a:endParaRPr lang="en-CA">
                  <a:latin typeface="Calibri" pitchFamily="34" charset="0"/>
                </a:endParaRPr>
              </a:p>
            </p:txBody>
          </p:sp>
          <p:sp>
            <p:nvSpPr>
              <p:cNvPr id="10253" name="Rectangle 21"/>
              <p:cNvSpPr>
                <a:spLocks noChangeArrowheads="1"/>
              </p:cNvSpPr>
              <p:nvPr/>
            </p:nvSpPr>
            <p:spPr bwMode="auto">
              <a:xfrm>
                <a:off x="2976" y="2064"/>
                <a:ext cx="76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rgbClr val="00468F"/>
                  </a:buClr>
                  <a:buSzPct val="120000"/>
                  <a:buFont typeface="Webdings" pitchFamily="18" charset="2"/>
                  <a:buNone/>
                </a:pPr>
                <a:r>
                  <a:rPr lang="en-US">
                    <a:latin typeface="Calibri" pitchFamily="34" charset="0"/>
                  </a:rPr>
                  <a:t>x 100</a:t>
                </a:r>
                <a:endParaRPr lang="en-CA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1029"/>
          <p:cNvSpPr>
            <a:spLocks noChangeShapeType="1"/>
          </p:cNvSpPr>
          <p:nvPr/>
        </p:nvSpPr>
        <p:spPr bwMode="auto">
          <a:xfrm flipV="1">
            <a:off x="6477000" y="9144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Line 1030"/>
          <p:cNvSpPr>
            <a:spLocks noChangeShapeType="1"/>
          </p:cNvSpPr>
          <p:nvPr/>
        </p:nvSpPr>
        <p:spPr bwMode="auto">
          <a:xfrm>
            <a:off x="6477000" y="2286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1031"/>
          <p:cNvSpPr txBox="1">
            <a:spLocks noChangeArrowheads="1"/>
          </p:cNvSpPr>
          <p:nvPr/>
        </p:nvSpPr>
        <p:spPr bwMode="auto">
          <a:xfrm>
            <a:off x="8229600" y="2438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Time</a:t>
            </a:r>
          </a:p>
        </p:txBody>
      </p:sp>
      <p:sp>
        <p:nvSpPr>
          <p:cNvPr id="11269" name="Freeform 1032"/>
          <p:cNvSpPr>
            <a:spLocks/>
          </p:cNvSpPr>
          <p:nvPr/>
        </p:nvSpPr>
        <p:spPr bwMode="auto">
          <a:xfrm>
            <a:off x="6553200" y="1295400"/>
            <a:ext cx="1524000" cy="622300"/>
          </a:xfrm>
          <a:custGeom>
            <a:avLst/>
            <a:gdLst>
              <a:gd name="T0" fmla="*/ 0 w 960"/>
              <a:gd name="T1" fmla="*/ 609600 h 392"/>
              <a:gd name="T2" fmla="*/ 228600 w 960"/>
              <a:gd name="T3" fmla="*/ 533400 h 392"/>
              <a:gd name="T4" fmla="*/ 304800 w 960"/>
              <a:gd name="T5" fmla="*/ 609600 h 392"/>
              <a:gd name="T6" fmla="*/ 533400 w 960"/>
              <a:gd name="T7" fmla="*/ 457200 h 392"/>
              <a:gd name="T8" fmla="*/ 762000 w 960"/>
              <a:gd name="T9" fmla="*/ 304800 h 392"/>
              <a:gd name="T10" fmla="*/ 762000 w 960"/>
              <a:gd name="T11" fmla="*/ 457200 h 392"/>
              <a:gd name="T12" fmla="*/ 1066800 w 960"/>
              <a:gd name="T13" fmla="*/ 304800 h 392"/>
              <a:gd name="T14" fmla="*/ 1143000 w 960"/>
              <a:gd name="T15" fmla="*/ 152400 h 392"/>
              <a:gd name="T16" fmla="*/ 1295400 w 960"/>
              <a:gd name="T17" fmla="*/ 152400 h 392"/>
              <a:gd name="T18" fmla="*/ 1524000 w 960"/>
              <a:gd name="T19" fmla="*/ 0 h 3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60"/>
              <a:gd name="T31" fmla="*/ 0 h 392"/>
              <a:gd name="T32" fmla="*/ 960 w 960"/>
              <a:gd name="T33" fmla="*/ 392 h 3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60" h="392">
                <a:moveTo>
                  <a:pt x="0" y="384"/>
                </a:moveTo>
                <a:cubicBezTo>
                  <a:pt x="56" y="360"/>
                  <a:pt x="112" y="336"/>
                  <a:pt x="144" y="336"/>
                </a:cubicBezTo>
                <a:cubicBezTo>
                  <a:pt x="176" y="336"/>
                  <a:pt x="160" y="392"/>
                  <a:pt x="192" y="384"/>
                </a:cubicBezTo>
                <a:cubicBezTo>
                  <a:pt x="224" y="376"/>
                  <a:pt x="288" y="320"/>
                  <a:pt x="336" y="288"/>
                </a:cubicBezTo>
                <a:cubicBezTo>
                  <a:pt x="384" y="256"/>
                  <a:pt x="456" y="192"/>
                  <a:pt x="480" y="192"/>
                </a:cubicBezTo>
                <a:cubicBezTo>
                  <a:pt x="504" y="192"/>
                  <a:pt x="448" y="288"/>
                  <a:pt x="480" y="288"/>
                </a:cubicBezTo>
                <a:cubicBezTo>
                  <a:pt x="512" y="288"/>
                  <a:pt x="632" y="224"/>
                  <a:pt x="672" y="192"/>
                </a:cubicBezTo>
                <a:cubicBezTo>
                  <a:pt x="712" y="160"/>
                  <a:pt x="696" y="112"/>
                  <a:pt x="720" y="96"/>
                </a:cubicBezTo>
                <a:cubicBezTo>
                  <a:pt x="744" y="80"/>
                  <a:pt x="776" y="112"/>
                  <a:pt x="816" y="96"/>
                </a:cubicBezTo>
                <a:cubicBezTo>
                  <a:pt x="856" y="80"/>
                  <a:pt x="936" y="16"/>
                  <a:pt x="96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Text Box 1033"/>
          <p:cNvSpPr txBox="1">
            <a:spLocks noChangeArrowheads="1"/>
          </p:cNvSpPr>
          <p:nvPr/>
        </p:nvSpPr>
        <p:spPr bwMode="auto">
          <a:xfrm>
            <a:off x="8077200" y="1066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i="1">
                <a:latin typeface="Calibri" pitchFamily="34" charset="0"/>
              </a:rPr>
              <a:t>prices</a:t>
            </a:r>
          </a:p>
        </p:txBody>
      </p:sp>
      <p:sp>
        <p:nvSpPr>
          <p:cNvPr id="11271" name="Rectangle 103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Inflation</a:t>
            </a:r>
          </a:p>
        </p:txBody>
      </p:sp>
      <p:pic>
        <p:nvPicPr>
          <p:cNvPr id="11272" name="Picture 1036" descr="j04033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0"/>
            <a:ext cx="39020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AutoShape 1037"/>
          <p:cNvSpPr>
            <a:spLocks noChangeArrowheads="1"/>
          </p:cNvSpPr>
          <p:nvPr/>
        </p:nvSpPr>
        <p:spPr bwMode="auto">
          <a:xfrm>
            <a:off x="228600" y="1295400"/>
            <a:ext cx="4267200" cy="2667000"/>
          </a:xfrm>
          <a:prstGeom prst="wedgeRoundRectCallout">
            <a:avLst>
              <a:gd name="adj1" fmla="val 84801"/>
              <a:gd name="adj2" fmla="val 6884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Calibri" pitchFamily="34" charset="0"/>
              </a:rPr>
              <a:t>Inflation is a sustained increase</a:t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in the prices of goods and services</a:t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(or the cost of living). To measure</a:t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inflation, we look at changes in the</a:t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price of a market basket of goods</a:t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or services households typically</a:t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purchase with their income</a:t>
            </a:r>
            <a:br>
              <a:rPr lang="en-US" sz="2000">
                <a:latin typeface="Calibri" pitchFamily="34" charset="0"/>
              </a:rPr>
            </a:br>
            <a:r>
              <a:rPr lang="en-US" sz="2000" b="1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CONSUMER PRICE INDEX</a:t>
            </a:r>
            <a:endParaRPr lang="en-CA" dirty="0" smtClean="0"/>
          </a:p>
        </p:txBody>
      </p:sp>
      <p:sp>
        <p:nvSpPr>
          <p:cNvPr id="12291" name="Rectangle 105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Measuring Inflation</a:t>
            </a:r>
          </a:p>
          <a:p>
            <a:pPr lvl="1" eaLnBrk="1" hangingPunct="1"/>
            <a:r>
              <a:rPr lang="en-US" b="1" dirty="0" smtClean="0">
                <a:solidFill>
                  <a:srgbClr val="FF0000"/>
                </a:solidFill>
              </a:rPr>
              <a:t>Inflation rate</a:t>
            </a:r>
          </a:p>
          <a:p>
            <a:pPr lvl="1" eaLnBrk="1" hangingPunct="1"/>
            <a:r>
              <a:rPr lang="en-US" altLang="en-US" dirty="0" smtClean="0"/>
              <a:t>The percentage change in the price level from one year to the next.</a:t>
            </a:r>
            <a:endParaRPr lang="en-CA" dirty="0" smtClean="0"/>
          </a:p>
          <a:p>
            <a:pPr lvl="1" eaLnBrk="1" hangingPunct="1"/>
            <a:endParaRPr lang="en-CA" dirty="0" smtClean="0"/>
          </a:p>
        </p:txBody>
      </p:sp>
      <p:grpSp>
        <p:nvGrpSpPr>
          <p:cNvPr id="2" name="Group 1065"/>
          <p:cNvGrpSpPr>
            <a:grpSpLocks/>
          </p:cNvGrpSpPr>
          <p:nvPr/>
        </p:nvGrpSpPr>
        <p:grpSpPr bwMode="auto">
          <a:xfrm>
            <a:off x="838200" y="5486400"/>
            <a:ext cx="7086600" cy="990600"/>
            <a:chOff x="528" y="3456"/>
            <a:chExt cx="4464" cy="624"/>
          </a:xfrm>
        </p:grpSpPr>
        <p:sp>
          <p:nvSpPr>
            <p:cNvPr id="12299" name="Rectangle 1032"/>
            <p:cNvSpPr>
              <a:spLocks noChangeArrowheads="1"/>
            </p:cNvSpPr>
            <p:nvPr/>
          </p:nvSpPr>
          <p:spPr bwMode="auto">
            <a:xfrm>
              <a:off x="528" y="3600"/>
              <a:ext cx="14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468F"/>
                </a:buClr>
                <a:buSzPct val="120000"/>
                <a:buFont typeface="Webdings" pitchFamily="18" charset="2"/>
                <a:buNone/>
              </a:pPr>
              <a:r>
                <a:rPr lang="en-US" altLang="en-US">
                  <a:latin typeface="Calibri" pitchFamily="34" charset="0"/>
                </a:rPr>
                <a:t>Inflation rate =</a:t>
              </a:r>
              <a:endParaRPr lang="en-CA">
                <a:latin typeface="Calibri" pitchFamily="34" charset="0"/>
              </a:endParaRPr>
            </a:p>
          </p:txBody>
        </p:sp>
        <p:sp>
          <p:nvSpPr>
            <p:cNvPr id="12300" name="Rectangle 1034"/>
            <p:cNvSpPr>
              <a:spLocks noChangeArrowheads="1"/>
            </p:cNvSpPr>
            <p:nvPr/>
          </p:nvSpPr>
          <p:spPr bwMode="auto">
            <a:xfrm>
              <a:off x="3456" y="3552"/>
              <a:ext cx="15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468F"/>
                </a:buClr>
                <a:buSzPct val="120000"/>
                <a:buFont typeface="Webdings" pitchFamily="18" charset="2"/>
                <a:buNone/>
              </a:pPr>
              <a:r>
                <a:rPr lang="en-US" altLang="en-US">
                  <a:latin typeface="Calibri" pitchFamily="34" charset="0"/>
                </a:rPr>
                <a:t>= 16.7 percent</a:t>
              </a:r>
              <a:endParaRPr lang="en-CA">
                <a:latin typeface="Calibri" pitchFamily="34" charset="0"/>
              </a:endParaRPr>
            </a:p>
          </p:txBody>
        </p:sp>
        <p:sp>
          <p:nvSpPr>
            <p:cNvPr id="12301" name="Rectangle 1035"/>
            <p:cNvSpPr>
              <a:spLocks noChangeArrowheads="1"/>
            </p:cNvSpPr>
            <p:nvPr/>
          </p:nvSpPr>
          <p:spPr bwMode="auto">
            <a:xfrm>
              <a:off x="2016" y="3456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468F"/>
                </a:buClr>
                <a:buSzPct val="120000"/>
                <a:buFont typeface="Webdings" pitchFamily="18" charset="2"/>
                <a:buNone/>
              </a:pPr>
              <a:r>
                <a:rPr lang="en-US" altLang="en-US">
                  <a:latin typeface="Calibri" pitchFamily="34" charset="0"/>
                </a:rPr>
                <a:t>140 </a:t>
              </a:r>
              <a:r>
                <a:rPr lang="en-US" altLang="en-US">
                  <a:latin typeface="Calibri" pitchFamily="34" charset="0"/>
                  <a:sym typeface="Symbol" pitchFamily="18" charset="2"/>
                </a:rPr>
                <a:t></a:t>
              </a:r>
              <a:r>
                <a:rPr lang="en-US" altLang="en-US">
                  <a:latin typeface="Calibri" pitchFamily="34" charset="0"/>
                </a:rPr>
                <a:t> 120</a:t>
              </a:r>
              <a:endParaRPr lang="en-CA">
                <a:latin typeface="Calibri" pitchFamily="34" charset="0"/>
              </a:endParaRPr>
            </a:p>
          </p:txBody>
        </p:sp>
        <p:sp>
          <p:nvSpPr>
            <p:cNvPr id="12302" name="Line 1036"/>
            <p:cNvSpPr>
              <a:spLocks noChangeShapeType="1"/>
            </p:cNvSpPr>
            <p:nvPr/>
          </p:nvSpPr>
          <p:spPr bwMode="auto">
            <a:xfrm>
              <a:off x="2016" y="372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Rectangle 1037"/>
            <p:cNvSpPr>
              <a:spLocks noChangeArrowheads="1"/>
            </p:cNvSpPr>
            <p:nvPr/>
          </p:nvSpPr>
          <p:spPr bwMode="auto">
            <a:xfrm>
              <a:off x="2251" y="3744"/>
              <a:ext cx="581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468F"/>
                </a:buClr>
                <a:buSzPct val="120000"/>
                <a:buFont typeface="Webdings" pitchFamily="18" charset="2"/>
                <a:buNone/>
              </a:pPr>
              <a:r>
                <a:rPr lang="en-US" altLang="en-US">
                  <a:latin typeface="Calibri" pitchFamily="34" charset="0"/>
                </a:rPr>
                <a:t>120</a:t>
              </a:r>
              <a:endParaRPr lang="en-CA">
                <a:latin typeface="Calibri" pitchFamily="34" charset="0"/>
              </a:endParaRPr>
            </a:p>
          </p:txBody>
        </p:sp>
        <p:sp>
          <p:nvSpPr>
            <p:cNvPr id="12304" name="Rectangle 1038"/>
            <p:cNvSpPr>
              <a:spLocks noChangeArrowheads="1"/>
            </p:cNvSpPr>
            <p:nvPr/>
          </p:nvSpPr>
          <p:spPr bwMode="auto">
            <a:xfrm>
              <a:off x="2928" y="3552"/>
              <a:ext cx="76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468F"/>
                </a:buClr>
                <a:buSzPct val="120000"/>
                <a:buFont typeface="Webdings" pitchFamily="18" charset="2"/>
                <a:buNone/>
              </a:pPr>
              <a:r>
                <a:rPr lang="en-US">
                  <a:latin typeface="Calibri" pitchFamily="34" charset="0"/>
                </a:rPr>
                <a:t>x 100</a:t>
              </a:r>
              <a:endParaRPr lang="en-CA">
                <a:latin typeface="Calibri" pitchFamily="34" charset="0"/>
              </a:endParaRPr>
            </a:p>
          </p:txBody>
        </p:sp>
      </p:grpSp>
      <p:grpSp>
        <p:nvGrpSpPr>
          <p:cNvPr id="3" name="Group 1064"/>
          <p:cNvGrpSpPr>
            <a:grpSpLocks/>
          </p:cNvGrpSpPr>
          <p:nvPr/>
        </p:nvGrpSpPr>
        <p:grpSpPr bwMode="auto">
          <a:xfrm>
            <a:off x="152400" y="4038600"/>
            <a:ext cx="8839200" cy="1143000"/>
            <a:chOff x="96" y="2448"/>
            <a:chExt cx="5568" cy="720"/>
          </a:xfrm>
        </p:grpSpPr>
        <p:sp>
          <p:nvSpPr>
            <p:cNvPr id="12294" name="Line 1029"/>
            <p:cNvSpPr>
              <a:spLocks noChangeShapeType="1"/>
            </p:cNvSpPr>
            <p:nvPr/>
          </p:nvSpPr>
          <p:spPr bwMode="auto">
            <a:xfrm>
              <a:off x="1451" y="2712"/>
              <a:ext cx="35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Rectangle 1028"/>
            <p:cNvSpPr>
              <a:spLocks noChangeArrowheads="1"/>
            </p:cNvSpPr>
            <p:nvPr/>
          </p:nvSpPr>
          <p:spPr bwMode="auto">
            <a:xfrm>
              <a:off x="1459" y="2448"/>
              <a:ext cx="3677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468F"/>
                </a:buClr>
                <a:buSzPct val="120000"/>
                <a:buFont typeface="Webdings" pitchFamily="18" charset="2"/>
                <a:buNone/>
              </a:pPr>
              <a:r>
                <a:rPr lang="en-US" altLang="en-US">
                  <a:latin typeface="Calibri" pitchFamily="34" charset="0"/>
                </a:rPr>
                <a:t>CPI in current year </a:t>
              </a:r>
              <a:r>
                <a:rPr lang="en-US" altLang="en-US">
                  <a:latin typeface="Calibri" pitchFamily="34" charset="0"/>
                  <a:sym typeface="Symbol" pitchFamily="18" charset="2"/>
                </a:rPr>
                <a:t></a:t>
              </a:r>
              <a:r>
                <a:rPr lang="en-US" altLang="en-US">
                  <a:latin typeface="Calibri" pitchFamily="34" charset="0"/>
                </a:rPr>
                <a:t> CPI in previous year</a:t>
              </a:r>
              <a:endParaRPr lang="en-CA">
                <a:latin typeface="Calibri" pitchFamily="34" charset="0"/>
              </a:endParaRPr>
            </a:p>
          </p:txBody>
        </p:sp>
        <p:sp>
          <p:nvSpPr>
            <p:cNvPr id="12296" name="Rectangle 1030"/>
            <p:cNvSpPr>
              <a:spLocks noChangeArrowheads="1"/>
            </p:cNvSpPr>
            <p:nvPr/>
          </p:nvSpPr>
          <p:spPr bwMode="auto">
            <a:xfrm>
              <a:off x="2376" y="2832"/>
              <a:ext cx="192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468F"/>
                </a:buClr>
                <a:buSzPct val="120000"/>
                <a:buFont typeface="Webdings" pitchFamily="18" charset="2"/>
                <a:buNone/>
              </a:pPr>
              <a:r>
                <a:rPr lang="en-US" altLang="en-US">
                  <a:latin typeface="Calibri" pitchFamily="34" charset="0"/>
                </a:rPr>
                <a:t>CPI in previous year</a:t>
              </a:r>
              <a:endParaRPr lang="en-CA">
                <a:latin typeface="Calibri" pitchFamily="34" charset="0"/>
              </a:endParaRPr>
            </a:p>
          </p:txBody>
        </p:sp>
        <p:sp>
          <p:nvSpPr>
            <p:cNvPr id="12297" name="Rectangle 1031"/>
            <p:cNvSpPr>
              <a:spLocks noChangeArrowheads="1"/>
            </p:cNvSpPr>
            <p:nvPr/>
          </p:nvSpPr>
          <p:spPr bwMode="auto">
            <a:xfrm>
              <a:off x="4992" y="2544"/>
              <a:ext cx="67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468F"/>
                </a:buClr>
                <a:buSzPct val="120000"/>
                <a:buFont typeface="Webdings" pitchFamily="18" charset="2"/>
                <a:buNone/>
              </a:pPr>
              <a:r>
                <a:rPr lang="en-US">
                  <a:latin typeface="Calibri" pitchFamily="34" charset="0"/>
                </a:rPr>
                <a:t>x 100</a:t>
              </a:r>
              <a:endParaRPr lang="en-CA">
                <a:latin typeface="Calibri" pitchFamily="34" charset="0"/>
              </a:endParaRPr>
            </a:p>
          </p:txBody>
        </p:sp>
        <p:sp>
          <p:nvSpPr>
            <p:cNvPr id="12298" name="Rectangle 1062"/>
            <p:cNvSpPr>
              <a:spLocks noChangeArrowheads="1"/>
            </p:cNvSpPr>
            <p:nvPr/>
          </p:nvSpPr>
          <p:spPr bwMode="auto">
            <a:xfrm>
              <a:off x="96" y="2592"/>
              <a:ext cx="14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468F"/>
                </a:buClr>
                <a:buSzPct val="120000"/>
                <a:buFont typeface="Webdings" pitchFamily="18" charset="2"/>
                <a:buNone/>
              </a:pPr>
              <a:r>
                <a:rPr lang="en-US" altLang="en-US">
                  <a:latin typeface="Calibri" pitchFamily="34" charset="0"/>
                </a:rPr>
                <a:t>Inflation rate =</a:t>
              </a:r>
              <a:endParaRPr lang="en-CA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fig220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863" y="1371600"/>
            <a:ext cx="7534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00" name="Picture 12" descr="fig220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63" y="1371600"/>
            <a:ext cx="7534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01" name="Picture 13" descr="fig2201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863" y="1371600"/>
            <a:ext cx="7534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02" name="Picture 14" descr="fig2201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4863" y="1371600"/>
            <a:ext cx="7534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03" name="Picture 15" descr="fig2201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4863" y="1371600"/>
            <a:ext cx="7534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04" name="Picture 16" descr="fig2201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4863" y="1371600"/>
            <a:ext cx="7534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05" name="Picture 17" descr="fig2201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863" y="1371600"/>
            <a:ext cx="7534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06" name="Picture 18" descr="fig2201h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4863" y="1371600"/>
            <a:ext cx="7534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07" name="Picture 19" descr="fig2201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4863" y="1371600"/>
            <a:ext cx="7534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The CPI Market Basket</a:t>
            </a:r>
          </a:p>
        </p:txBody>
      </p:sp>
      <p:sp>
        <p:nvSpPr>
          <p:cNvPr id="13324" name="TextBox 11"/>
          <p:cNvSpPr txBox="1">
            <a:spLocks noChangeArrowheads="1"/>
          </p:cNvSpPr>
          <p:nvPr/>
        </p:nvSpPr>
        <p:spPr bwMode="auto">
          <a:xfrm>
            <a:off x="990600" y="5867400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The </a:t>
            </a:r>
            <a:r>
              <a:rPr lang="en-US">
                <a:latin typeface="Calibri" pitchFamily="34" charset="0"/>
                <a:hlinkClick r:id="rId12"/>
              </a:rPr>
              <a:t>BLS</a:t>
            </a:r>
            <a:r>
              <a:rPr lang="en-US">
                <a:latin typeface="Calibri" pitchFamily="34" charset="0"/>
              </a:rPr>
              <a:t> now revises the CPI market basket every 2 years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6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The image “http://sub0.economagic.com/gif/g1470970139031016236429358898401.gif” cannot be displayed, because it contains error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4339" name="Picture 4" descr="The image “http://sub0.economagic.com/gif/g1470970139031016236429358898401.gif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81629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909</Words>
  <Application>Microsoft Office PowerPoint</Application>
  <PresentationFormat>On-screen Show (4:3)</PresentationFormat>
  <Paragraphs>191</Paragraphs>
  <Slides>27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Office Theme</vt:lpstr>
      <vt:lpstr>Image</vt:lpstr>
      <vt:lpstr>Worksheet</vt:lpstr>
      <vt:lpstr>Equation</vt:lpstr>
      <vt:lpstr>The CPI and the Cost of Living</vt:lpstr>
      <vt:lpstr>PowerPoint Presentation</vt:lpstr>
      <vt:lpstr>THE CONSUMER PRICE INDEX</vt:lpstr>
      <vt:lpstr>THE CONSUMER PRICE INDEX</vt:lpstr>
      <vt:lpstr>7.1 THE CONSUMER PRICE INDEX</vt:lpstr>
      <vt:lpstr>Inflation</vt:lpstr>
      <vt:lpstr>THE CONSUMER PRICE INDEX</vt:lpstr>
      <vt:lpstr>The CPI Market Basket</vt:lpstr>
      <vt:lpstr>PowerPoint Presentation</vt:lpstr>
      <vt:lpstr>PowerPoint Presentation</vt:lpstr>
      <vt:lpstr>Computing the  Inflation Rate for 2007</vt:lpstr>
      <vt:lpstr>PowerPoint Presentation</vt:lpstr>
      <vt:lpstr>PowerPoint Presentation</vt:lpstr>
      <vt:lpstr>The inflation myth</vt:lpstr>
      <vt:lpstr>PowerPoint Presentation</vt:lpstr>
      <vt:lpstr>PowerPoint Presentation</vt:lpstr>
      <vt:lpstr>Machinists</vt:lpstr>
      <vt:lpstr>Are machinists better off in 2005?</vt:lpstr>
      <vt:lpstr>PowerPoint Presentation</vt:lpstr>
      <vt:lpstr>PowerPoint Presentation</vt:lpstr>
      <vt:lpstr>Unexpected inflation redistributes real  income from lenders to borrowers </vt:lpstr>
      <vt:lpstr>PowerPoint Presentation</vt:lpstr>
      <vt:lpstr>PowerPoint Presentation</vt:lpstr>
      <vt:lpstr>Sources of Bias in the CPI</vt:lpstr>
      <vt:lpstr>New Goods Bias</vt:lpstr>
      <vt:lpstr>Quality Change Bias</vt:lpstr>
      <vt:lpstr>PowerPoint Presentation</vt:lpstr>
    </vt:vector>
  </TitlesOfParts>
  <Company>Arkansas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crbrown</dc:creator>
  <cp:lastModifiedBy>crbrown</cp:lastModifiedBy>
  <cp:revision>19</cp:revision>
  <dcterms:created xsi:type="dcterms:W3CDTF">2008-02-21T16:16:14Z</dcterms:created>
  <dcterms:modified xsi:type="dcterms:W3CDTF">2010-10-01T13:42:30Z</dcterms:modified>
</cp:coreProperties>
</file>