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9" r:id="rId1"/>
  </p:sldMasterIdLst>
  <p:notesMasterIdLst>
    <p:notesMasterId r:id="rId42"/>
  </p:notesMasterIdLst>
  <p:handoutMasterIdLst>
    <p:handoutMasterId r:id="rId43"/>
  </p:handoutMasterIdLst>
  <p:sldIdLst>
    <p:sldId id="267" r:id="rId2"/>
    <p:sldId id="299" r:id="rId3"/>
    <p:sldId id="286" r:id="rId4"/>
    <p:sldId id="337" r:id="rId5"/>
    <p:sldId id="338" r:id="rId6"/>
    <p:sldId id="339" r:id="rId7"/>
    <p:sldId id="281" r:id="rId8"/>
    <p:sldId id="345" r:id="rId9"/>
    <p:sldId id="346" r:id="rId10"/>
    <p:sldId id="347" r:id="rId11"/>
    <p:sldId id="348" r:id="rId12"/>
    <p:sldId id="349" r:id="rId13"/>
    <p:sldId id="351" r:id="rId14"/>
    <p:sldId id="352" r:id="rId15"/>
    <p:sldId id="350" r:id="rId16"/>
    <p:sldId id="353" r:id="rId17"/>
    <p:sldId id="363" r:id="rId18"/>
    <p:sldId id="354" r:id="rId19"/>
    <p:sldId id="355" r:id="rId20"/>
    <p:sldId id="356" r:id="rId21"/>
    <p:sldId id="357" r:id="rId22"/>
    <p:sldId id="358" r:id="rId23"/>
    <p:sldId id="359" r:id="rId24"/>
    <p:sldId id="360" r:id="rId25"/>
    <p:sldId id="361" r:id="rId26"/>
    <p:sldId id="362" r:id="rId27"/>
    <p:sldId id="336" r:id="rId28"/>
    <p:sldId id="295" r:id="rId29"/>
    <p:sldId id="276" r:id="rId30"/>
    <p:sldId id="277" r:id="rId31"/>
    <p:sldId id="306" r:id="rId32"/>
    <p:sldId id="294" r:id="rId33"/>
    <p:sldId id="296" r:id="rId34"/>
    <p:sldId id="307" r:id="rId35"/>
    <p:sldId id="305" r:id="rId36"/>
    <p:sldId id="343" r:id="rId37"/>
    <p:sldId id="303" r:id="rId38"/>
    <p:sldId id="308" r:id="rId39"/>
    <p:sldId id="304" r:id="rId40"/>
    <p:sldId id="344" r:id="rId4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3" autoAdjust="0"/>
    <p:restoredTop sz="94575" autoAdjust="0"/>
  </p:normalViewPr>
  <p:slideViewPr>
    <p:cSldViewPr>
      <p:cViewPr>
        <p:scale>
          <a:sx n="50" d="100"/>
          <a:sy n="50" d="100"/>
        </p:scale>
        <p:origin x="-1074" y="-12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58" y="19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800"/>
            </a:pPr>
            <a:r>
              <a:rPr lang="en-US" sz="1800"/>
              <a:t>Household Income Ratios of Selected Percentiles, </a:t>
            </a:r>
            <a:br>
              <a:rPr lang="en-US" sz="1800"/>
            </a:br>
            <a:r>
              <a:rPr lang="en-US" sz="1800"/>
              <a:t>the United States </a:t>
            </a:r>
          </a:p>
        </c:rich>
      </c:tx>
      <c:layout/>
      <c:overlay val="0"/>
    </c:title>
    <c:autoTitleDeleted val="0"/>
    <c:plotArea>
      <c:layout/>
      <c:barChart>
        <c:barDir val="col"/>
        <c:grouping val="clustered"/>
        <c:varyColors val="0"/>
        <c:ser>
          <c:idx val="0"/>
          <c:order val="0"/>
          <c:tx>
            <c:strRef>
              <c:f>Sheet1!$D$2</c:f>
              <c:strCache>
                <c:ptCount val="1"/>
                <c:pt idx="0">
                  <c:v>90th/10th</c:v>
                </c:pt>
              </c:strCache>
            </c:strRef>
          </c:tx>
          <c:invertIfNegative val="0"/>
          <c:cat>
            <c:numRef>
              <c:f>Sheet1!$E$1:$G$1</c:f>
              <c:numCache>
                <c:formatCode>General</c:formatCode>
                <c:ptCount val="3"/>
                <c:pt idx="0">
                  <c:v>1967</c:v>
                </c:pt>
                <c:pt idx="1">
                  <c:v>1990</c:v>
                </c:pt>
                <c:pt idx="2">
                  <c:v>2008</c:v>
                </c:pt>
              </c:numCache>
            </c:numRef>
          </c:cat>
          <c:val>
            <c:numRef>
              <c:f>Sheet1!$E$2:$G$2</c:f>
              <c:numCache>
                <c:formatCode>General</c:formatCode>
                <c:ptCount val="3"/>
                <c:pt idx="0">
                  <c:v>9.23</c:v>
                </c:pt>
                <c:pt idx="1">
                  <c:v>10.120000000000001</c:v>
                </c:pt>
                <c:pt idx="2">
                  <c:v>11.370000000000003</c:v>
                </c:pt>
              </c:numCache>
            </c:numRef>
          </c:val>
        </c:ser>
        <c:ser>
          <c:idx val="1"/>
          <c:order val="1"/>
          <c:tx>
            <c:strRef>
              <c:f>Sheet1!$D$3</c:f>
              <c:strCache>
                <c:ptCount val="1"/>
                <c:pt idx="0">
                  <c:v>80th/50th</c:v>
                </c:pt>
              </c:strCache>
            </c:strRef>
          </c:tx>
          <c:invertIfNegative val="0"/>
          <c:cat>
            <c:numRef>
              <c:f>Sheet1!$E$1:$G$1</c:f>
              <c:numCache>
                <c:formatCode>General</c:formatCode>
                <c:ptCount val="3"/>
                <c:pt idx="0">
                  <c:v>1967</c:v>
                </c:pt>
                <c:pt idx="1">
                  <c:v>1990</c:v>
                </c:pt>
                <c:pt idx="2">
                  <c:v>2008</c:v>
                </c:pt>
              </c:numCache>
            </c:numRef>
          </c:cat>
          <c:val>
            <c:numRef>
              <c:f>Sheet1!$E$3:$G$3</c:f>
              <c:numCache>
                <c:formatCode>General</c:formatCode>
                <c:ptCount val="3"/>
                <c:pt idx="0">
                  <c:v>1.6600000000000001</c:v>
                </c:pt>
                <c:pt idx="1">
                  <c:v>1.84</c:v>
                </c:pt>
                <c:pt idx="2">
                  <c:v>1.99</c:v>
                </c:pt>
              </c:numCache>
            </c:numRef>
          </c:val>
        </c:ser>
        <c:dLbls>
          <c:showLegendKey val="0"/>
          <c:showVal val="0"/>
          <c:showCatName val="0"/>
          <c:showSerName val="0"/>
          <c:showPercent val="0"/>
          <c:showBubbleSize val="0"/>
        </c:dLbls>
        <c:gapWidth val="150"/>
        <c:axId val="136803456"/>
        <c:axId val="136805376"/>
      </c:barChart>
      <c:catAx>
        <c:axId val="136803456"/>
        <c:scaling>
          <c:orientation val="minMax"/>
        </c:scaling>
        <c:delete val="0"/>
        <c:axPos val="b"/>
        <c:title>
          <c:tx>
            <c:rich>
              <a:bodyPr/>
              <a:lstStyle/>
              <a:p>
                <a:pPr>
                  <a:defRPr sz="1600"/>
                </a:pPr>
                <a:r>
                  <a:rPr lang="en-US" sz="1600"/>
                  <a:t>Year</a:t>
                </a:r>
              </a:p>
            </c:rich>
          </c:tx>
          <c:layout/>
          <c:overlay val="0"/>
        </c:title>
        <c:numFmt formatCode="General" sourceLinked="1"/>
        <c:majorTickMark val="out"/>
        <c:minorTickMark val="none"/>
        <c:tickLblPos val="nextTo"/>
        <c:txPr>
          <a:bodyPr/>
          <a:lstStyle/>
          <a:p>
            <a:pPr>
              <a:defRPr sz="1600"/>
            </a:pPr>
            <a:endParaRPr lang="en-US"/>
          </a:p>
        </c:txPr>
        <c:crossAx val="136805376"/>
        <c:crosses val="autoZero"/>
        <c:auto val="1"/>
        <c:lblAlgn val="ctr"/>
        <c:lblOffset val="100"/>
        <c:noMultiLvlLbl val="0"/>
      </c:catAx>
      <c:valAx>
        <c:axId val="136805376"/>
        <c:scaling>
          <c:orientation val="minMax"/>
        </c:scaling>
        <c:delete val="0"/>
        <c:axPos val="l"/>
        <c:majorGridlines/>
        <c:title>
          <c:tx>
            <c:rich>
              <a:bodyPr rot="-5400000" vert="horz"/>
              <a:lstStyle/>
              <a:p>
                <a:pPr>
                  <a:defRPr sz="1600"/>
                </a:pPr>
                <a:r>
                  <a:rPr lang="en-US" sz="1600"/>
                  <a:t>Ratio</a:t>
                </a:r>
              </a:p>
            </c:rich>
          </c:tx>
          <c:layout/>
          <c:overlay val="0"/>
        </c:title>
        <c:numFmt formatCode="General" sourceLinked="1"/>
        <c:majorTickMark val="out"/>
        <c:minorTickMark val="none"/>
        <c:tickLblPos val="nextTo"/>
        <c:txPr>
          <a:bodyPr/>
          <a:lstStyle/>
          <a:p>
            <a:pPr>
              <a:defRPr sz="1600"/>
            </a:pPr>
            <a:endParaRPr lang="en-US"/>
          </a:p>
        </c:txPr>
        <c:crossAx val="136803456"/>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Shares of Household Income </a:t>
            </a:r>
            <a:r>
              <a:rPr lang="en-US" dirty="0" smtClean="0"/>
              <a:t>Quintiles,</a:t>
            </a:r>
            <a:br>
              <a:rPr lang="en-US" dirty="0" smtClean="0"/>
            </a:br>
            <a:r>
              <a:rPr lang="en-US" dirty="0" smtClean="0"/>
              <a:t>the </a:t>
            </a:r>
            <a:r>
              <a:rPr lang="en-US" dirty="0"/>
              <a:t>United States</a:t>
            </a:r>
          </a:p>
        </c:rich>
      </c:tx>
      <c:layout/>
      <c:overlay val="0"/>
    </c:title>
    <c:autoTitleDeleted val="0"/>
    <c:plotArea>
      <c:layout/>
      <c:barChart>
        <c:barDir val="col"/>
        <c:grouping val="clustered"/>
        <c:varyColors val="0"/>
        <c:ser>
          <c:idx val="0"/>
          <c:order val="0"/>
          <c:tx>
            <c:strRef>
              <c:f>Sheet2!$D$3</c:f>
              <c:strCache>
                <c:ptCount val="1"/>
                <c:pt idx="0">
                  <c:v>Lowest</c:v>
                </c:pt>
              </c:strCache>
            </c:strRef>
          </c:tx>
          <c:invertIfNegative val="0"/>
          <c:cat>
            <c:numRef>
              <c:f>Sheet2!$E$2:$G$2</c:f>
              <c:numCache>
                <c:formatCode>General</c:formatCode>
                <c:ptCount val="3"/>
                <c:pt idx="0">
                  <c:v>1967</c:v>
                </c:pt>
                <c:pt idx="1">
                  <c:v>1990</c:v>
                </c:pt>
                <c:pt idx="2">
                  <c:v>2008</c:v>
                </c:pt>
              </c:numCache>
            </c:numRef>
          </c:cat>
          <c:val>
            <c:numRef>
              <c:f>Sheet2!$E$3:$G$3</c:f>
              <c:numCache>
                <c:formatCode>General</c:formatCode>
                <c:ptCount val="3"/>
                <c:pt idx="0">
                  <c:v>4</c:v>
                </c:pt>
                <c:pt idx="1">
                  <c:v>3.8</c:v>
                </c:pt>
                <c:pt idx="2">
                  <c:v>3.4</c:v>
                </c:pt>
              </c:numCache>
            </c:numRef>
          </c:val>
        </c:ser>
        <c:ser>
          <c:idx val="1"/>
          <c:order val="1"/>
          <c:tx>
            <c:strRef>
              <c:f>Sheet2!$D$4</c:f>
              <c:strCache>
                <c:ptCount val="1"/>
                <c:pt idx="0">
                  <c:v>Second</c:v>
                </c:pt>
              </c:strCache>
            </c:strRef>
          </c:tx>
          <c:invertIfNegative val="0"/>
          <c:cat>
            <c:numRef>
              <c:f>Sheet2!$E$2:$G$2</c:f>
              <c:numCache>
                <c:formatCode>General</c:formatCode>
                <c:ptCount val="3"/>
                <c:pt idx="0">
                  <c:v>1967</c:v>
                </c:pt>
                <c:pt idx="1">
                  <c:v>1990</c:v>
                </c:pt>
                <c:pt idx="2">
                  <c:v>2008</c:v>
                </c:pt>
              </c:numCache>
            </c:numRef>
          </c:cat>
          <c:val>
            <c:numRef>
              <c:f>Sheet2!$E$4:$G$4</c:f>
              <c:numCache>
                <c:formatCode>General</c:formatCode>
                <c:ptCount val="3"/>
                <c:pt idx="0">
                  <c:v>10.8</c:v>
                </c:pt>
                <c:pt idx="1">
                  <c:v>9.6</c:v>
                </c:pt>
                <c:pt idx="2">
                  <c:v>8.6</c:v>
                </c:pt>
              </c:numCache>
            </c:numRef>
          </c:val>
        </c:ser>
        <c:ser>
          <c:idx val="2"/>
          <c:order val="2"/>
          <c:tx>
            <c:strRef>
              <c:f>Sheet2!$D$5</c:f>
              <c:strCache>
                <c:ptCount val="1"/>
                <c:pt idx="0">
                  <c:v>Middle</c:v>
                </c:pt>
              </c:strCache>
            </c:strRef>
          </c:tx>
          <c:invertIfNegative val="0"/>
          <c:cat>
            <c:numRef>
              <c:f>Sheet2!$E$2:$G$2</c:f>
              <c:numCache>
                <c:formatCode>General</c:formatCode>
                <c:ptCount val="3"/>
                <c:pt idx="0">
                  <c:v>1967</c:v>
                </c:pt>
                <c:pt idx="1">
                  <c:v>1990</c:v>
                </c:pt>
                <c:pt idx="2">
                  <c:v>2008</c:v>
                </c:pt>
              </c:numCache>
            </c:numRef>
          </c:cat>
          <c:val>
            <c:numRef>
              <c:f>Sheet2!$E$5:$G$5</c:f>
              <c:numCache>
                <c:formatCode>General</c:formatCode>
                <c:ptCount val="3"/>
                <c:pt idx="0">
                  <c:v>17.3</c:v>
                </c:pt>
                <c:pt idx="1">
                  <c:v>15.9</c:v>
                </c:pt>
                <c:pt idx="2">
                  <c:v>14.7</c:v>
                </c:pt>
              </c:numCache>
            </c:numRef>
          </c:val>
        </c:ser>
        <c:ser>
          <c:idx val="3"/>
          <c:order val="3"/>
          <c:tx>
            <c:strRef>
              <c:f>Sheet2!$D$6</c:f>
              <c:strCache>
                <c:ptCount val="1"/>
                <c:pt idx="0">
                  <c:v>Fourth</c:v>
                </c:pt>
              </c:strCache>
            </c:strRef>
          </c:tx>
          <c:invertIfNegative val="0"/>
          <c:cat>
            <c:numRef>
              <c:f>Sheet2!$E$2:$G$2</c:f>
              <c:numCache>
                <c:formatCode>General</c:formatCode>
                <c:ptCount val="3"/>
                <c:pt idx="0">
                  <c:v>1967</c:v>
                </c:pt>
                <c:pt idx="1">
                  <c:v>1990</c:v>
                </c:pt>
                <c:pt idx="2">
                  <c:v>2008</c:v>
                </c:pt>
              </c:numCache>
            </c:numRef>
          </c:cat>
          <c:val>
            <c:numRef>
              <c:f>Sheet2!$E$6:$G$6</c:f>
              <c:numCache>
                <c:formatCode>General</c:formatCode>
                <c:ptCount val="3"/>
                <c:pt idx="0">
                  <c:v>24.2</c:v>
                </c:pt>
                <c:pt idx="1">
                  <c:v>24</c:v>
                </c:pt>
                <c:pt idx="2">
                  <c:v>23.3</c:v>
                </c:pt>
              </c:numCache>
            </c:numRef>
          </c:val>
        </c:ser>
        <c:ser>
          <c:idx val="4"/>
          <c:order val="4"/>
          <c:tx>
            <c:strRef>
              <c:f>Sheet2!$D$7</c:f>
              <c:strCache>
                <c:ptCount val="1"/>
                <c:pt idx="0">
                  <c:v>Highest</c:v>
                </c:pt>
              </c:strCache>
            </c:strRef>
          </c:tx>
          <c:invertIfNegative val="0"/>
          <c:cat>
            <c:numRef>
              <c:f>Sheet2!$E$2:$G$2</c:f>
              <c:numCache>
                <c:formatCode>General</c:formatCode>
                <c:ptCount val="3"/>
                <c:pt idx="0">
                  <c:v>1967</c:v>
                </c:pt>
                <c:pt idx="1">
                  <c:v>1990</c:v>
                </c:pt>
                <c:pt idx="2">
                  <c:v>2008</c:v>
                </c:pt>
              </c:numCache>
            </c:numRef>
          </c:cat>
          <c:val>
            <c:numRef>
              <c:f>Sheet2!$E$7:$G$7</c:f>
              <c:numCache>
                <c:formatCode>General</c:formatCode>
                <c:ptCount val="3"/>
                <c:pt idx="0">
                  <c:v>43.6</c:v>
                </c:pt>
                <c:pt idx="1">
                  <c:v>46.6</c:v>
                </c:pt>
                <c:pt idx="2">
                  <c:v>50</c:v>
                </c:pt>
              </c:numCache>
            </c:numRef>
          </c:val>
        </c:ser>
        <c:dLbls>
          <c:showLegendKey val="0"/>
          <c:showVal val="0"/>
          <c:showCatName val="0"/>
          <c:showSerName val="0"/>
          <c:showPercent val="0"/>
          <c:showBubbleSize val="0"/>
        </c:dLbls>
        <c:gapWidth val="150"/>
        <c:axId val="137190784"/>
        <c:axId val="137192960"/>
      </c:barChart>
      <c:catAx>
        <c:axId val="137190784"/>
        <c:scaling>
          <c:orientation val="minMax"/>
        </c:scaling>
        <c:delete val="0"/>
        <c:axPos val="b"/>
        <c:title>
          <c:tx>
            <c:rich>
              <a:bodyPr/>
              <a:lstStyle/>
              <a:p>
                <a:pPr>
                  <a:defRPr sz="1600"/>
                </a:pPr>
                <a:r>
                  <a:rPr lang="en-US" sz="1600"/>
                  <a:t>Year</a:t>
                </a:r>
              </a:p>
            </c:rich>
          </c:tx>
          <c:layout/>
          <c:overlay val="0"/>
        </c:title>
        <c:numFmt formatCode="General" sourceLinked="1"/>
        <c:majorTickMark val="out"/>
        <c:minorTickMark val="none"/>
        <c:tickLblPos val="nextTo"/>
        <c:txPr>
          <a:bodyPr/>
          <a:lstStyle/>
          <a:p>
            <a:pPr>
              <a:defRPr sz="1600"/>
            </a:pPr>
            <a:endParaRPr lang="en-US"/>
          </a:p>
        </c:txPr>
        <c:crossAx val="137192960"/>
        <c:crosses val="autoZero"/>
        <c:auto val="1"/>
        <c:lblAlgn val="ctr"/>
        <c:lblOffset val="100"/>
        <c:noMultiLvlLbl val="0"/>
      </c:catAx>
      <c:valAx>
        <c:axId val="137192960"/>
        <c:scaling>
          <c:orientation val="minMax"/>
        </c:scaling>
        <c:delete val="0"/>
        <c:axPos val="l"/>
        <c:majorGridlines/>
        <c:title>
          <c:tx>
            <c:rich>
              <a:bodyPr rot="-5400000" vert="horz"/>
              <a:lstStyle/>
              <a:p>
                <a:pPr>
                  <a:defRPr sz="1600"/>
                </a:pPr>
                <a:r>
                  <a:rPr lang="en-US" sz="1600"/>
                  <a:t>Share (Percent)</a:t>
                </a:r>
              </a:p>
            </c:rich>
          </c:tx>
          <c:layout/>
          <c:overlay val="0"/>
        </c:title>
        <c:numFmt formatCode="General" sourceLinked="1"/>
        <c:majorTickMark val="out"/>
        <c:minorTickMark val="none"/>
        <c:tickLblPos val="nextTo"/>
        <c:txPr>
          <a:bodyPr/>
          <a:lstStyle/>
          <a:p>
            <a:pPr>
              <a:defRPr sz="1400"/>
            </a:pPr>
            <a:endParaRPr lang="en-US"/>
          </a:p>
        </c:txPr>
        <c:crossAx val="137190784"/>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18435"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18436"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18437"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a:defRPr sz="1200">
                <a:latin typeface="Times New Roman" pitchFamily="18" charset="0"/>
              </a:defRPr>
            </a:lvl1pPr>
          </a:lstStyle>
          <a:p>
            <a:fld id="{1265CEEF-5ABB-49F4-B96B-D04A3B19AF10}" type="slidenum">
              <a:rPr lang="en-US"/>
              <a:pPr/>
              <a:t>‹#›</a:t>
            </a:fld>
            <a:endParaRPr lang="en-US"/>
          </a:p>
        </p:txBody>
      </p:sp>
    </p:spTree>
    <p:extLst>
      <p:ext uri="{BB962C8B-B14F-4D97-AF65-F5344CB8AC3E}">
        <p14:creationId xmlns:p14="http://schemas.microsoft.com/office/powerpoint/2010/main" val="2450603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1184275" y="700088"/>
            <a:ext cx="4643438" cy="348297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35038" y="4416425"/>
            <a:ext cx="5140325" cy="417988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a:defRPr sz="1200">
                <a:latin typeface="Times New Roman" pitchFamily="18" charset="0"/>
              </a:defRPr>
            </a:lvl1pPr>
          </a:lstStyle>
          <a:p>
            <a:fld id="{481BF32F-C75D-417C-9E5F-F3FF9D92ADEC}" type="slidenum">
              <a:rPr lang="en-US"/>
              <a:pPr/>
              <a:t>‹#›</a:t>
            </a:fld>
            <a:endParaRPr lang="en-US"/>
          </a:p>
        </p:txBody>
      </p:sp>
    </p:spTree>
    <p:extLst>
      <p:ext uri="{BB962C8B-B14F-4D97-AF65-F5344CB8AC3E}">
        <p14:creationId xmlns:p14="http://schemas.microsoft.com/office/powerpoint/2010/main" val="238972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BF32F-C75D-417C-9E5F-F3FF9D92ADE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BF32F-C75D-417C-9E5F-F3FF9D92ADEC}" type="slidenum">
              <a:rPr lang="en-US" smtClean="0"/>
              <a:pPr/>
              <a:t>29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BF32F-C75D-417C-9E5F-F3FF9D92ADEC}" type="slidenum">
              <a:rPr lang="en-US" smtClean="0"/>
              <a:pPr/>
              <a:t>30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BF32F-C75D-417C-9E5F-F3FF9D92ADEC}" type="slidenum">
              <a:rPr lang="en-US" smtClean="0"/>
              <a:pPr/>
              <a:t>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BF32F-C75D-417C-9E5F-F3FF9D92ADEC}" type="slidenum">
              <a:rPr lang="en-US" smtClean="0"/>
              <a:pPr/>
              <a:t>32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BF32F-C75D-417C-9E5F-F3FF9D92ADEC}" type="slidenum">
              <a:rPr lang="en-US" smtClean="0"/>
              <a:pPr/>
              <a:t>33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BF32F-C75D-417C-9E5F-F3FF9D92ADEC}" type="slidenum">
              <a:rPr lang="en-US" smtClean="0"/>
              <a:pPr/>
              <a:t>34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BF32F-C75D-417C-9E5F-F3FF9D92ADEC}" type="slidenum">
              <a:rPr lang="en-US" smtClean="0"/>
              <a:pPr/>
              <a:t>35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BF32F-C75D-417C-9E5F-F3FF9D92ADEC}" type="slidenum">
              <a:rPr lang="en-US" smtClean="0"/>
              <a:pPr/>
              <a:t>36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BF32F-C75D-417C-9E5F-F3FF9D92ADEC}" type="slidenum">
              <a:rPr lang="en-US" smtClean="0"/>
              <a:pPr/>
              <a:t>37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BF32F-C75D-417C-9E5F-F3FF9D92ADEC}"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BF32F-C75D-417C-9E5F-F3FF9D92ADE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BF32F-C75D-417C-9E5F-F3FF9D92ADEC}" type="slidenum">
              <a:rPr lang="en-US" smtClean="0"/>
              <a:pPr/>
              <a:t>39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BF32F-C75D-417C-9E5F-F3FF9D92ADEC}"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1BF32F-C75D-417C-9E5F-F3FF9D92ADE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BF32F-C75D-417C-9E5F-F3FF9D92ADE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BF32F-C75D-417C-9E5F-F3FF9D92ADE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BF32F-C75D-417C-9E5F-F3FF9D92ADE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BF32F-C75D-417C-9E5F-F3FF9D92ADE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BF32F-C75D-417C-9E5F-F3FF9D92ADEC}" type="slidenum">
              <a:rPr lang="en-US" smtClean="0"/>
              <a:pPr/>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BF32F-C75D-417C-9E5F-F3FF9D92ADEC}"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272020-E7D0-4D9C-8BBD-50003C12B9C6}" type="slidenum">
              <a:rPr lang="en-US" smtClean="0"/>
              <a:pPr/>
              <a:t>‹#›</a:t>
            </a:fld>
            <a:endParaRPr lang="en-US"/>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07D65-010C-498F-9D03-43F6D6014536}" type="slidenum">
              <a:rPr lang="en-US" smtClean="0"/>
              <a:pPr/>
              <a:t>‹#›</a:t>
            </a:fld>
            <a:endParaRPr lang="en-US"/>
          </a:p>
        </p:txBody>
      </p:sp>
    </p:spTree>
  </p:cSld>
  <p:clrMapOvr>
    <a:masterClrMapping/>
  </p:clrMapOvr>
  <p:transition spd="med">
    <p:comb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C24B1-44E9-4BDF-9AE2-256E51A7AB2A}" type="slidenum">
              <a:rPr lang="en-US" smtClean="0"/>
              <a:pPr/>
              <a:t>‹#›</a:t>
            </a:fld>
            <a:endParaRPr lang="en-US"/>
          </a:p>
        </p:txBody>
      </p:sp>
    </p:spTree>
  </p:cSld>
  <p:clrMapOvr>
    <a:masterClrMapping/>
  </p:clrMapOvr>
  <p:transition spd="med">
    <p:comb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6E2EA-8E3A-44B6-BEE9-BDDB98F3F8B1}" type="slidenum">
              <a:rPr lang="en-US" smtClean="0"/>
              <a:pPr/>
              <a:t>‹#›</a:t>
            </a:fld>
            <a:endParaRPr lang="en-US"/>
          </a:p>
        </p:txBody>
      </p:sp>
    </p:spTree>
  </p:cSld>
  <p:clrMapOvr>
    <a:masterClrMapping/>
  </p:clrMapOvr>
  <p:transition spd="med">
    <p:comb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5EC32-9F40-44BA-901F-FE787A55523C}" type="slidenum">
              <a:rPr lang="en-US" smtClean="0"/>
              <a:pPr/>
              <a:t>‹#›</a:t>
            </a:fld>
            <a:endParaRPr lang="en-US"/>
          </a:p>
        </p:txBody>
      </p:sp>
    </p:spTree>
  </p:cSld>
  <p:clrMapOvr>
    <a:masterClrMapping/>
  </p:clrMapOvr>
  <p:transition spd="med">
    <p:comb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3A1D6-0E3A-4547-A435-064712669722}" type="slidenum">
              <a:rPr lang="en-US" smtClean="0"/>
              <a:pPr/>
              <a:t>‹#›</a:t>
            </a:fld>
            <a:endParaRPr lang="en-US"/>
          </a:p>
        </p:txBody>
      </p:sp>
    </p:spTree>
  </p:cSld>
  <p:clrMapOvr>
    <a:masterClrMapping/>
  </p:clrMapOvr>
  <p:transition spd="med">
    <p:comb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CAB5D3-510A-46F0-A4B3-5C7EFF92496F}" type="slidenum">
              <a:rPr lang="en-US" smtClean="0"/>
              <a:pPr/>
              <a:t>‹#›</a:t>
            </a:fld>
            <a:endParaRPr lang="en-US"/>
          </a:p>
        </p:txBody>
      </p:sp>
    </p:spTree>
  </p:cSld>
  <p:clrMapOvr>
    <a:masterClrMapping/>
  </p:clrMapOvr>
  <p:transition spd="med">
    <p:comb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998E0-9DEC-40FA-AD67-8922837A7BCE}" type="slidenum">
              <a:rPr lang="en-US" smtClean="0"/>
              <a:pPr/>
              <a:t>‹#›</a:t>
            </a:fld>
            <a:endParaRPr lang="en-US"/>
          </a:p>
        </p:txBody>
      </p:sp>
    </p:spTree>
  </p:cSld>
  <p:clrMapOvr>
    <a:masterClrMapping/>
  </p:clrMapOvr>
  <p:transition spd="med">
    <p:comb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3F2841-BB8B-4CEC-8BA5-EF895C0C3F6D}" type="slidenum">
              <a:rPr lang="en-US" smtClean="0"/>
              <a:pPr/>
              <a:t>‹#›</a:t>
            </a:fld>
            <a:endParaRPr lang="en-US"/>
          </a:p>
        </p:txBody>
      </p:sp>
    </p:spTree>
  </p:cSld>
  <p:clrMapOvr>
    <a:masterClrMapping/>
  </p:clrMapOvr>
  <p:transition spd="med">
    <p:comb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93498-39C8-4BAF-84D6-5AE789D1B916}" type="slidenum">
              <a:rPr lang="en-US" smtClean="0"/>
              <a:pPr/>
              <a:t>‹#›</a:t>
            </a:fld>
            <a:endParaRPr lang="en-US"/>
          </a:p>
        </p:txBody>
      </p:sp>
    </p:spTree>
  </p:cSld>
  <p:clrMapOvr>
    <a:masterClrMapping/>
  </p:clrMapOvr>
  <p:transition spd="med">
    <p:comb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4E946-1E1F-4B6F-BD4D-4CCFA3D98AE5}" type="slidenum">
              <a:rPr lang="en-US" smtClean="0"/>
              <a:pPr/>
              <a:t>‹#›</a:t>
            </a:fld>
            <a:endParaRPr lang="en-US"/>
          </a:p>
        </p:txBody>
      </p:sp>
    </p:spTree>
  </p:cSld>
  <p:clrMapOvr>
    <a:masterClrMapping/>
  </p:clrMapOvr>
  <p:transition spd="med">
    <p:comb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9A9F1-9553-4A19-9449-C4D8CCF403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ssolv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5" name="Rectangle 2055"/>
          <p:cNvSpPr>
            <a:spLocks noGrp="1" noChangeArrowheads="1"/>
          </p:cNvSpPr>
          <p:nvPr>
            <p:ph type="title"/>
          </p:nvPr>
        </p:nvSpPr>
        <p:spPr/>
        <p:txBody>
          <a:bodyPr/>
          <a:lstStyle/>
          <a:p>
            <a:r>
              <a:rPr lang="en-US" dirty="0"/>
              <a:t>ECON 2313: </a:t>
            </a:r>
            <a:r>
              <a:rPr lang="en-US" dirty="0" smtClean="0"/>
              <a:t>Fall Semester</a:t>
            </a:r>
            <a:r>
              <a:rPr lang="en-US" dirty="0"/>
              <a:t>, </a:t>
            </a:r>
            <a:r>
              <a:rPr lang="en-US" dirty="0" smtClean="0"/>
              <a:t>2010</a:t>
            </a:r>
            <a:endParaRPr lang="en-US" dirty="0"/>
          </a:p>
        </p:txBody>
      </p:sp>
      <p:pic>
        <p:nvPicPr>
          <p:cNvPr id="171009" name="Picture 1" descr="G:\RedWolves.bmp"/>
          <p:cNvPicPr>
            <a:picLocks noChangeAspect="1" noChangeArrowheads="1"/>
          </p:cNvPicPr>
          <p:nvPr/>
        </p:nvPicPr>
        <p:blipFill>
          <a:blip r:embed="rId3" cstate="print"/>
          <a:srcRect/>
          <a:stretch>
            <a:fillRect/>
          </a:stretch>
        </p:blipFill>
        <p:spPr bwMode="auto">
          <a:xfrm>
            <a:off x="1981200" y="2362200"/>
            <a:ext cx="4813020" cy="3793595"/>
          </a:xfrm>
          <a:prstGeom prst="rect">
            <a:avLst/>
          </a:prstGeom>
          <a:noFill/>
        </p:spPr>
      </p:pic>
      <p:sp>
        <p:nvSpPr>
          <p:cNvPr id="8" name="Rectangle 7"/>
          <p:cNvSpPr/>
          <p:nvPr/>
        </p:nvSpPr>
        <p:spPr>
          <a:xfrm>
            <a:off x="2514600" y="1219200"/>
            <a:ext cx="4017446"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glow rad="228600">
                    <a:schemeClr val="accent2">
                      <a:satMod val="175000"/>
                      <a:alpha val="40000"/>
                    </a:schemeClr>
                  </a:glow>
                  <a:outerShdw blurRad="25500" dist="23000" dir="7020000" algn="tl">
                    <a:srgbClr val="000000">
                      <a:alpha val="50000"/>
                    </a:srgbClr>
                  </a:outerShdw>
                </a:effectLst>
              </a:rPr>
              <a:t>Welcome</a:t>
            </a: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med">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304800" y="838200"/>
            <a:ext cx="8229600" cy="1143000"/>
          </a:xfrm>
        </p:spPr>
        <p:txBody>
          <a:bodyPr>
            <a:normAutofit fontScale="90000"/>
          </a:bodyPr>
          <a:lstStyle/>
          <a:p>
            <a:pPr eaLnBrk="1" hangingPunct="1"/>
            <a:r>
              <a:rPr lang="en-US" dirty="0" smtClean="0"/>
              <a:t>Economics: The </a:t>
            </a:r>
            <a:br>
              <a:rPr lang="en-US" dirty="0" smtClean="0"/>
            </a:br>
            <a:r>
              <a:rPr lang="en-US" dirty="0" smtClean="0"/>
              <a:t>Big Questions</a:t>
            </a:r>
          </a:p>
        </p:txBody>
      </p:sp>
      <p:sp>
        <p:nvSpPr>
          <p:cNvPr id="11267" name="Text Box 5"/>
          <p:cNvSpPr txBox="1">
            <a:spLocks noChangeArrowheads="1"/>
          </p:cNvSpPr>
          <p:nvPr/>
        </p:nvSpPr>
        <p:spPr bwMode="auto">
          <a:xfrm>
            <a:off x="1066800" y="2514600"/>
            <a:ext cx="7162800" cy="2868613"/>
          </a:xfrm>
          <a:prstGeom prst="rect">
            <a:avLst/>
          </a:prstGeom>
          <a:noFill/>
          <a:ln w="9525">
            <a:noFill/>
            <a:miter lim="800000"/>
            <a:headEnd/>
            <a:tailEnd/>
          </a:ln>
        </p:spPr>
        <p:txBody>
          <a:bodyPr>
            <a:spAutoFit/>
          </a:bodyPr>
          <a:lstStyle/>
          <a:p>
            <a:pPr>
              <a:spcBef>
                <a:spcPct val="50000"/>
              </a:spcBef>
              <a:buFontTx/>
              <a:buChar char="•"/>
            </a:pPr>
            <a:r>
              <a:rPr lang="en-US" sz="2800" dirty="0"/>
              <a:t>How do choices end up determining </a:t>
            </a:r>
            <a:r>
              <a:rPr lang="en-US" sz="2800" i="1" dirty="0">
                <a:solidFill>
                  <a:schemeClr val="tx2"/>
                </a:solidFill>
              </a:rPr>
              <a:t>what</a:t>
            </a:r>
            <a:r>
              <a:rPr lang="en-US" sz="2800" dirty="0"/>
              <a:t>, </a:t>
            </a:r>
            <a:r>
              <a:rPr lang="en-US" sz="2800" i="1" dirty="0">
                <a:solidFill>
                  <a:schemeClr val="tx2"/>
                </a:solidFill>
              </a:rPr>
              <a:t>how</a:t>
            </a:r>
            <a:r>
              <a:rPr lang="en-US" sz="2800" dirty="0"/>
              <a:t>, and </a:t>
            </a:r>
            <a:r>
              <a:rPr lang="en-US" sz="2800" i="1" dirty="0">
                <a:solidFill>
                  <a:schemeClr val="tx2"/>
                </a:solidFill>
              </a:rPr>
              <a:t>for whom</a:t>
            </a:r>
            <a:r>
              <a:rPr lang="en-US" sz="2800" dirty="0"/>
              <a:t> goods and services are produced?</a:t>
            </a:r>
          </a:p>
          <a:p>
            <a:pPr>
              <a:spcBef>
                <a:spcPct val="50000"/>
              </a:spcBef>
              <a:buFontTx/>
              <a:buChar char="•"/>
            </a:pPr>
            <a:r>
              <a:rPr lang="en-US" sz="2800" dirty="0"/>
              <a:t>When do choices made in the pursuit of </a:t>
            </a:r>
            <a:r>
              <a:rPr lang="en-US" sz="2800" i="1" dirty="0">
                <a:solidFill>
                  <a:schemeClr val="tx2"/>
                </a:solidFill>
              </a:rPr>
              <a:t>self-interest </a:t>
            </a:r>
            <a:r>
              <a:rPr lang="en-US" sz="2800" dirty="0"/>
              <a:t>also promote the </a:t>
            </a:r>
            <a:r>
              <a:rPr lang="en-US" sz="2800" i="1" dirty="0">
                <a:solidFill>
                  <a:schemeClr val="tx2"/>
                </a:solidFill>
              </a:rPr>
              <a:t>social interest</a:t>
            </a:r>
            <a:r>
              <a:rPr lang="en-US" sz="2800" dirty="0"/>
              <a:t>?</a:t>
            </a:r>
          </a:p>
        </p:txBody>
      </p:sp>
      <p:pic>
        <p:nvPicPr>
          <p:cNvPr id="194562" name="Picture 2" descr="C:\Documents and Settings\crbrown\Local Settings\Temporary Internet Files\Content.IE5\WHZXBWXD\MCj04415230000[1].wmf"/>
          <p:cNvPicPr>
            <a:picLocks noChangeAspect="1" noChangeArrowheads="1"/>
          </p:cNvPicPr>
          <p:nvPr/>
        </p:nvPicPr>
        <p:blipFill>
          <a:blip r:embed="rId2" cstate="print"/>
          <a:srcRect/>
          <a:stretch>
            <a:fillRect/>
          </a:stretch>
        </p:blipFill>
        <p:spPr bwMode="auto">
          <a:xfrm>
            <a:off x="6324600" y="533400"/>
            <a:ext cx="1873250" cy="1600200"/>
          </a:xfrm>
          <a:prstGeom prst="rect">
            <a:avLst/>
          </a:prstGeom>
          <a:noFill/>
        </p:spPr>
      </p:pic>
    </p:spTree>
  </p:cSld>
  <p:clrMapOvr>
    <a:masterClrMapping/>
  </p:clrMapOvr>
  <p:transition spd="med">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sz="4000" smtClean="0"/>
              <a:t>What, How, For Whom?</a:t>
            </a:r>
          </a:p>
        </p:txBody>
      </p:sp>
      <p:pic>
        <p:nvPicPr>
          <p:cNvPr id="12291" name="Picture 5" descr="CGA5"/>
          <p:cNvPicPr>
            <a:picLocks noChangeAspect="1" noChangeArrowheads="1"/>
          </p:cNvPicPr>
          <p:nvPr/>
        </p:nvPicPr>
        <p:blipFill>
          <a:blip r:embed="rId2" cstate="print"/>
          <a:srcRect/>
          <a:stretch>
            <a:fillRect/>
          </a:stretch>
        </p:blipFill>
        <p:spPr bwMode="auto">
          <a:xfrm>
            <a:off x="5638800" y="2514600"/>
            <a:ext cx="3151188" cy="2092325"/>
          </a:xfrm>
          <a:prstGeom prst="rect">
            <a:avLst/>
          </a:prstGeom>
          <a:noFill/>
          <a:ln w="9525">
            <a:noFill/>
            <a:miter lim="800000"/>
            <a:headEnd/>
            <a:tailEnd/>
          </a:ln>
        </p:spPr>
      </p:pic>
      <p:sp>
        <p:nvSpPr>
          <p:cNvPr id="12292" name="AutoShape 6"/>
          <p:cNvSpPr>
            <a:spLocks noChangeArrowheads="1"/>
          </p:cNvSpPr>
          <p:nvPr/>
        </p:nvSpPr>
        <p:spPr bwMode="auto">
          <a:xfrm>
            <a:off x="0" y="1981200"/>
            <a:ext cx="6477000" cy="4114800"/>
          </a:xfrm>
          <a:prstGeom prst="wedgeEllipseCallout">
            <a:avLst>
              <a:gd name="adj1" fmla="val 57426"/>
              <a:gd name="adj2" fmla="val -6481"/>
            </a:avLst>
          </a:prstGeom>
          <a:solidFill>
            <a:srgbClr val="CCFFFF"/>
          </a:solidFill>
          <a:ln w="9525">
            <a:solidFill>
              <a:schemeClr val="tx1"/>
            </a:solidFill>
            <a:miter lim="800000"/>
            <a:headEnd/>
            <a:tailEnd/>
          </a:ln>
        </p:spPr>
        <p:txBody>
          <a:bodyPr/>
          <a:lstStyle/>
          <a:p>
            <a:pPr algn="ctr"/>
            <a:r>
              <a:rPr lang="en-US" sz="2400"/>
              <a:t>Because resources are scarce, growing more corn means growing less wheat, building more SUV’s means building fewer military vehicles, and building more prisons means we have to sacrifice something else—like new schools. </a:t>
            </a:r>
          </a:p>
        </p:txBody>
      </p:sp>
    </p:spTree>
  </p:cSld>
  <p:clrMapOvr>
    <a:masterClrMapping/>
  </p:clrMapOvr>
  <p:transition spd="med">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n-US" sz="4000" smtClean="0"/>
              <a:t>How to produce?</a:t>
            </a:r>
          </a:p>
        </p:txBody>
      </p:sp>
      <p:pic>
        <p:nvPicPr>
          <p:cNvPr id="15363" name="Picture 5" descr="j0231373"/>
          <p:cNvPicPr>
            <a:picLocks noChangeAspect="1" noChangeArrowheads="1"/>
          </p:cNvPicPr>
          <p:nvPr/>
        </p:nvPicPr>
        <p:blipFill>
          <a:blip r:embed="rId2" cstate="print"/>
          <a:srcRect/>
          <a:stretch>
            <a:fillRect/>
          </a:stretch>
        </p:blipFill>
        <p:spPr bwMode="auto">
          <a:xfrm>
            <a:off x="6629400" y="2590800"/>
            <a:ext cx="1801813" cy="2501900"/>
          </a:xfrm>
          <a:prstGeom prst="rect">
            <a:avLst/>
          </a:prstGeom>
          <a:noFill/>
          <a:ln w="9525">
            <a:noFill/>
            <a:miter lim="800000"/>
            <a:headEnd/>
            <a:tailEnd/>
          </a:ln>
        </p:spPr>
      </p:pic>
      <p:sp>
        <p:nvSpPr>
          <p:cNvPr id="15364" name="Text Box 6"/>
          <p:cNvSpPr txBox="1">
            <a:spLocks noChangeArrowheads="1"/>
          </p:cNvSpPr>
          <p:nvPr/>
        </p:nvSpPr>
        <p:spPr bwMode="auto">
          <a:xfrm>
            <a:off x="1371600" y="2057400"/>
            <a:ext cx="5029200" cy="3195638"/>
          </a:xfrm>
          <a:prstGeom prst="rect">
            <a:avLst/>
          </a:prstGeom>
          <a:noFill/>
          <a:ln w="9525">
            <a:noFill/>
            <a:miter lim="800000"/>
            <a:headEnd/>
            <a:tailEnd/>
          </a:ln>
        </p:spPr>
        <p:txBody>
          <a:bodyPr>
            <a:spAutoFit/>
          </a:bodyPr>
          <a:lstStyle/>
          <a:p>
            <a:pPr>
              <a:spcBef>
                <a:spcPct val="50000"/>
              </a:spcBef>
              <a:buFontTx/>
              <a:buChar char="•"/>
            </a:pPr>
            <a:r>
              <a:rPr lang="en-US" sz="2400"/>
              <a:t>In France, basket-carrying workers pick the grape crop by hand. Grape picking in California is often mechanized.</a:t>
            </a:r>
          </a:p>
          <a:p>
            <a:pPr>
              <a:spcBef>
                <a:spcPct val="50000"/>
              </a:spcBef>
              <a:buFontTx/>
              <a:buChar char="•"/>
            </a:pPr>
            <a:r>
              <a:rPr lang="en-US" sz="2400"/>
              <a:t>GM uses workers to weld body parts together in some plants and uses robots in others.</a:t>
            </a:r>
          </a:p>
        </p:txBody>
      </p:sp>
    </p:spTree>
  </p:cSld>
  <p:clrMapOvr>
    <a:masterClrMapping/>
  </p:clrMapOvr>
  <p:transition spd="med">
    <p:comb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990600" y="1143000"/>
          <a:ext cx="7391400" cy="4116388"/>
        </p:xfrm>
        <a:graphic>
          <a:graphicData uri="http://schemas.openxmlformats.org/presentationml/2006/ole">
            <mc:AlternateContent xmlns:mc="http://schemas.openxmlformats.org/markup-compatibility/2006">
              <mc:Choice xmlns:v="urn:schemas-microsoft-com:vml" Requires="v">
                <p:oleObj spid="_x0000_s193542" name="Worksheet" r:id="rId3" imgW="3162300" imgH="1628851" progId="Excel.Sheet.8">
                  <p:embed/>
                </p:oleObj>
              </mc:Choice>
              <mc:Fallback>
                <p:oleObj name="Worksheet" r:id="rId3" imgW="3162300" imgH="1628851"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143000"/>
                        <a:ext cx="7391400" cy="411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Text Box 3"/>
          <p:cNvSpPr txBox="1">
            <a:spLocks noChangeArrowheads="1"/>
          </p:cNvSpPr>
          <p:nvPr/>
        </p:nvSpPr>
        <p:spPr bwMode="auto">
          <a:xfrm>
            <a:off x="685800" y="5486400"/>
            <a:ext cx="7848600" cy="457200"/>
          </a:xfrm>
          <a:prstGeom prst="rect">
            <a:avLst/>
          </a:prstGeom>
          <a:noFill/>
          <a:ln w="9525">
            <a:noFill/>
            <a:miter lim="800000"/>
            <a:headEnd/>
            <a:tailEnd/>
          </a:ln>
        </p:spPr>
        <p:txBody>
          <a:bodyPr>
            <a:spAutoFit/>
          </a:bodyPr>
          <a:lstStyle/>
          <a:p>
            <a:pPr eaLnBrk="1" hangingPunct="1">
              <a:spcBef>
                <a:spcPct val="50000"/>
              </a:spcBef>
            </a:pPr>
            <a:r>
              <a:rPr lang="en-US" sz="2400">
                <a:latin typeface="Times New Roman" pitchFamily="18" charset="0"/>
              </a:rPr>
              <a:t>Source: Bureau of Labor Statistics 2005 Occupational Survey</a:t>
            </a:r>
          </a:p>
        </p:txBody>
      </p:sp>
      <p:sp>
        <p:nvSpPr>
          <p:cNvPr id="1028" name="Text Box 4"/>
          <p:cNvSpPr txBox="1">
            <a:spLocks noChangeArrowheads="1"/>
          </p:cNvSpPr>
          <p:nvPr/>
        </p:nvSpPr>
        <p:spPr bwMode="auto">
          <a:xfrm>
            <a:off x="1524000" y="457200"/>
            <a:ext cx="6553200" cy="579438"/>
          </a:xfrm>
          <a:prstGeom prst="rect">
            <a:avLst/>
          </a:prstGeom>
          <a:noFill/>
          <a:ln w="9525">
            <a:noFill/>
            <a:miter lim="800000"/>
            <a:headEnd/>
            <a:tailEnd/>
          </a:ln>
        </p:spPr>
        <p:txBody>
          <a:bodyPr>
            <a:spAutoFit/>
          </a:bodyPr>
          <a:lstStyle/>
          <a:p>
            <a:pPr>
              <a:spcBef>
                <a:spcPct val="50000"/>
              </a:spcBef>
            </a:pPr>
            <a:r>
              <a:rPr lang="en-US" sz="3200">
                <a:solidFill>
                  <a:schemeClr val="tx2"/>
                </a:solidFill>
                <a:latin typeface="Times New Roman" pitchFamily="18" charset="0"/>
              </a:rPr>
              <a:t>For whom are goods produced?</a:t>
            </a:r>
          </a:p>
        </p:txBody>
      </p:sp>
    </p:spTree>
  </p:cSld>
  <p:clrMapOvr>
    <a:masterClrMapping/>
  </p:clrMapOvr>
  <p:transition spd="med">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j0196562[1]"/>
          <p:cNvPicPr>
            <a:picLocks noChangeAspect="1" noChangeArrowheads="1"/>
          </p:cNvPicPr>
          <p:nvPr/>
        </p:nvPicPr>
        <p:blipFill>
          <a:blip r:embed="rId2" cstate="print"/>
          <a:srcRect/>
          <a:stretch>
            <a:fillRect/>
          </a:stretch>
        </p:blipFill>
        <p:spPr bwMode="auto">
          <a:xfrm>
            <a:off x="1066800" y="2438400"/>
            <a:ext cx="2597150" cy="2633663"/>
          </a:xfrm>
          <a:prstGeom prst="rect">
            <a:avLst/>
          </a:prstGeom>
          <a:noFill/>
          <a:ln w="9525">
            <a:noFill/>
            <a:miter lim="800000"/>
            <a:headEnd/>
            <a:tailEnd/>
          </a:ln>
        </p:spPr>
      </p:pic>
      <p:sp>
        <p:nvSpPr>
          <p:cNvPr id="16387" name="AutoShape 3"/>
          <p:cNvSpPr>
            <a:spLocks noChangeArrowheads="1"/>
          </p:cNvSpPr>
          <p:nvPr/>
        </p:nvSpPr>
        <p:spPr bwMode="auto">
          <a:xfrm>
            <a:off x="3276600" y="838200"/>
            <a:ext cx="5867400" cy="2362200"/>
          </a:xfrm>
          <a:prstGeom prst="wedgeEllipseCallout">
            <a:avLst>
              <a:gd name="adj1" fmla="val -59579"/>
              <a:gd name="adj2" fmla="val 48523"/>
            </a:avLst>
          </a:prstGeom>
          <a:solidFill>
            <a:schemeClr val="bg1"/>
          </a:solidFill>
          <a:ln w="9525">
            <a:solidFill>
              <a:schemeClr val="tx1"/>
            </a:solidFill>
            <a:miter lim="800000"/>
            <a:headEnd/>
            <a:tailEnd/>
          </a:ln>
        </p:spPr>
        <p:txBody>
          <a:bodyPr/>
          <a:lstStyle/>
          <a:p>
            <a:pPr algn="ctr" eaLnBrk="1" hangingPunct="1"/>
            <a:r>
              <a:rPr lang="en-US" sz="2400">
                <a:latin typeface="Arial" charset="0"/>
              </a:rPr>
              <a:t>The </a:t>
            </a:r>
            <a:r>
              <a:rPr lang="en-US" sz="2400">
                <a:solidFill>
                  <a:schemeClr val="hlink"/>
                </a:solidFill>
                <a:latin typeface="Arial" charset="0"/>
              </a:rPr>
              <a:t>personal distribution of income</a:t>
            </a:r>
            <a:r>
              <a:rPr lang="en-US" sz="2400">
                <a:latin typeface="Arial" charset="0"/>
              </a:rPr>
              <a:t> describes the distribution of income among households or individuals</a:t>
            </a:r>
          </a:p>
        </p:txBody>
      </p:sp>
    </p:spTree>
  </p:cSld>
  <p:clrMapOvr>
    <a:masterClrMapping/>
  </p:clrMapOvr>
  <p:transition spd="med">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219200" y="838200"/>
          <a:ext cx="68580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438400" y="6019800"/>
            <a:ext cx="4495800" cy="369332"/>
          </a:xfrm>
          <a:prstGeom prst="rect">
            <a:avLst/>
          </a:prstGeom>
          <a:noFill/>
        </p:spPr>
        <p:txBody>
          <a:bodyPr wrap="square" rtlCol="0">
            <a:spAutoFit/>
          </a:bodyPr>
          <a:lstStyle/>
          <a:p>
            <a:r>
              <a:rPr lang="en-US" dirty="0" smtClean="0"/>
              <a:t>Source: Bureau of the Census</a:t>
            </a:r>
            <a:endParaRPr lang="en-US" dirty="0"/>
          </a:p>
        </p:txBody>
      </p:sp>
    </p:spTree>
  </p:cSld>
  <p:clrMapOvr>
    <a:masterClrMapping/>
  </p:clrMapOvr>
  <p:transition spd="med">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219200" y="457200"/>
          <a:ext cx="6629399"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438400" y="6019800"/>
            <a:ext cx="4495800" cy="369332"/>
          </a:xfrm>
          <a:prstGeom prst="rect">
            <a:avLst/>
          </a:prstGeom>
          <a:noFill/>
        </p:spPr>
        <p:txBody>
          <a:bodyPr wrap="square" rtlCol="0">
            <a:spAutoFit/>
          </a:bodyPr>
          <a:lstStyle/>
          <a:p>
            <a:r>
              <a:rPr lang="en-US" dirty="0" smtClean="0"/>
              <a:t>Source: Bureau of the Census</a:t>
            </a:r>
            <a:endParaRPr lang="en-US" dirty="0"/>
          </a:p>
        </p:txBody>
      </p:sp>
    </p:spTree>
  </p:cSld>
  <p:clrMapOvr>
    <a:masterClrMapping/>
  </p:clrMapOvr>
  <p:transition spd="med">
    <p:comb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When is the Pursuit of Self-Interest in the Social Interest?</a:t>
            </a:r>
            <a:endParaRPr lang="en-US" dirty="0"/>
          </a:p>
        </p:txBody>
      </p:sp>
      <p:pic>
        <p:nvPicPr>
          <p:cNvPr id="195586" name="Picture 2" descr="C:\Documents and Settings\crbrown\Local Settings\Temporary Internet Files\Content.IE5\WHZXBWXD\MC9003638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9900" y="967194"/>
            <a:ext cx="1919288" cy="17922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1825238"/>
            <a:ext cx="6248400" cy="3785652"/>
          </a:xfrm>
          <a:prstGeom prst="rect">
            <a:avLst/>
          </a:prstGeom>
          <a:noFill/>
        </p:spPr>
        <p:txBody>
          <a:bodyPr wrap="square" rtlCol="0">
            <a:spAutoFit/>
          </a:bodyPr>
          <a:lstStyle/>
          <a:p>
            <a:pPr marL="285750" indent="-285750">
              <a:buFont typeface="Arial" pitchFamily="34" charset="0"/>
              <a:buChar char="•"/>
            </a:pPr>
            <a:r>
              <a:rPr lang="en-US" sz="2400" dirty="0" smtClean="0"/>
              <a:t>Subprime mortgage brokers and underwriters behaved in their own interests—but contributed to the housing prices bust.</a:t>
            </a:r>
          </a:p>
          <a:p>
            <a:pPr marL="285750" indent="-285750">
              <a:buFont typeface="Arial" pitchFamily="34" charset="0"/>
              <a:buChar char="•"/>
            </a:pPr>
            <a:r>
              <a:rPr lang="en-US" sz="2400" dirty="0" smtClean="0"/>
              <a:t>BP scrimped on deep water drilling safety measures—with catastrophic results.</a:t>
            </a:r>
          </a:p>
          <a:p>
            <a:pPr marL="285750" indent="-285750">
              <a:buFont typeface="Arial" pitchFamily="34" charset="0"/>
              <a:buChar char="•"/>
            </a:pPr>
            <a:r>
              <a:rPr lang="en-US" sz="2400" dirty="0" smtClean="0"/>
              <a:t>Farmers on the high plains draw from the Ogallala Aquifer—but the water is rapidly running out.</a:t>
            </a:r>
            <a:endParaRPr lang="en-US" sz="2400" dirty="0"/>
          </a:p>
        </p:txBody>
      </p:sp>
      <p:pic>
        <p:nvPicPr>
          <p:cNvPr id="195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1" y="3276600"/>
            <a:ext cx="188595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090359"/>
      </p:ext>
    </p:extLst>
  </p:cSld>
  <p:clrMapOvr>
    <a:masterClrMapping/>
  </p:clrMapOvr>
  <p:transition spd="med">
    <p:comb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0"/>
            <a:ext cx="7772400" cy="990600"/>
          </a:xfrm>
        </p:spPr>
        <p:txBody>
          <a:bodyPr/>
          <a:lstStyle/>
          <a:p>
            <a:pPr eaLnBrk="1" hangingPunct="1"/>
            <a:r>
              <a:rPr lang="en-US" smtClean="0"/>
              <a:t>Microeconomics</a:t>
            </a:r>
          </a:p>
        </p:txBody>
      </p:sp>
      <p:sp>
        <p:nvSpPr>
          <p:cNvPr id="19459" name="Rectangle 3"/>
          <p:cNvSpPr>
            <a:spLocks noGrp="1" noChangeArrowheads="1"/>
          </p:cNvSpPr>
          <p:nvPr>
            <p:ph type="body" idx="1"/>
          </p:nvPr>
        </p:nvSpPr>
        <p:spPr>
          <a:xfrm>
            <a:off x="685800" y="1066800"/>
            <a:ext cx="7315200" cy="1676400"/>
          </a:xfrm>
          <a:solidFill>
            <a:srgbClr val="CCFFFF"/>
          </a:solidFill>
        </p:spPr>
        <p:txBody>
          <a:bodyPr>
            <a:normAutofit/>
          </a:bodyPr>
          <a:lstStyle/>
          <a:p>
            <a:pPr eaLnBrk="1" hangingPunct="1">
              <a:buFont typeface="Wingdings" pitchFamily="2" charset="2"/>
              <a:buNone/>
            </a:pPr>
            <a:r>
              <a:rPr lang="en-US" sz="2400" dirty="0" smtClean="0">
                <a:latin typeface="Book Antiqua" pitchFamily="18" charset="0"/>
              </a:rPr>
              <a:t>The study of the choices that individuals and businesses make and the way these choices respond to incentives, interact, and are influenced by government </a:t>
            </a:r>
          </a:p>
        </p:txBody>
      </p:sp>
      <p:sp>
        <p:nvSpPr>
          <p:cNvPr id="69636" name="Text Box 4"/>
          <p:cNvSpPr txBox="1">
            <a:spLocks noChangeArrowheads="1"/>
          </p:cNvSpPr>
          <p:nvPr/>
        </p:nvSpPr>
        <p:spPr bwMode="auto">
          <a:xfrm>
            <a:off x="838200" y="2743200"/>
            <a:ext cx="7543800" cy="4838700"/>
          </a:xfrm>
          <a:prstGeom prst="rect">
            <a:avLst/>
          </a:prstGeom>
          <a:noFill/>
          <a:ln w="9525">
            <a:noFill/>
            <a:miter lim="800000"/>
            <a:headEnd/>
            <a:tailEnd/>
          </a:ln>
        </p:spPr>
        <p:txBody>
          <a:bodyPr>
            <a:spAutoFit/>
          </a:bodyPr>
          <a:lstStyle/>
          <a:p>
            <a:pPr eaLnBrk="1" hangingPunct="1">
              <a:spcBef>
                <a:spcPct val="50000"/>
              </a:spcBef>
            </a:pPr>
            <a:r>
              <a:rPr lang="en-US" sz="2400">
                <a:latin typeface="Times New Roman" pitchFamily="18" charset="0"/>
              </a:rPr>
              <a:t>Examples of microeconomic questions?</a:t>
            </a:r>
          </a:p>
          <a:p>
            <a:pPr eaLnBrk="1" hangingPunct="1">
              <a:spcBef>
                <a:spcPct val="50000"/>
              </a:spcBef>
              <a:buFontTx/>
              <a:buChar char="•"/>
            </a:pPr>
            <a:r>
              <a:rPr lang="en-US" sz="2400">
                <a:latin typeface="Times New Roman" pitchFamily="18" charset="0"/>
              </a:rPr>
              <a:t>What determines the price of gasoline?</a:t>
            </a:r>
          </a:p>
          <a:p>
            <a:pPr eaLnBrk="1" hangingPunct="1">
              <a:spcBef>
                <a:spcPct val="50000"/>
              </a:spcBef>
              <a:buFontTx/>
              <a:buChar char="•"/>
            </a:pPr>
            <a:r>
              <a:rPr lang="en-US" sz="2400">
                <a:latin typeface="Times New Roman" pitchFamily="18" charset="0"/>
              </a:rPr>
              <a:t>Why is housing so much more expensive in San Francisco compared to Dallas?</a:t>
            </a:r>
          </a:p>
          <a:p>
            <a:pPr eaLnBrk="1" hangingPunct="1">
              <a:spcBef>
                <a:spcPct val="50000"/>
              </a:spcBef>
              <a:buFontTx/>
              <a:buChar char="•"/>
            </a:pPr>
            <a:r>
              <a:rPr lang="en-US" sz="2400">
                <a:latin typeface="Times New Roman" pitchFamily="18" charset="0"/>
              </a:rPr>
              <a:t>Will more students enroll in nursing schools in response to rising incomes of nurses?</a:t>
            </a:r>
          </a:p>
          <a:p>
            <a:pPr eaLnBrk="1" hangingPunct="1">
              <a:spcBef>
                <a:spcPct val="50000"/>
              </a:spcBef>
              <a:buFontTx/>
              <a:buChar char="•"/>
            </a:pPr>
            <a:r>
              <a:rPr lang="en-US" sz="2400">
                <a:latin typeface="Times New Roman" pitchFamily="18" charset="0"/>
              </a:rPr>
              <a:t>Will the “free” availability of Linux affect sales of Windows?</a:t>
            </a:r>
          </a:p>
          <a:p>
            <a:pPr eaLnBrk="1" hangingPunct="1">
              <a:spcBef>
                <a:spcPct val="50000"/>
              </a:spcBef>
              <a:buFontTx/>
              <a:buChar char="•"/>
            </a:pPr>
            <a:endParaRPr lang="en-US" sz="2400">
              <a:latin typeface="Times New Roman" pitchFamily="18" charset="0"/>
            </a:endParaRPr>
          </a:p>
          <a:p>
            <a:pPr eaLnBrk="1" hangingPunct="1">
              <a:spcBef>
                <a:spcPct val="50000"/>
              </a:spcBef>
              <a:buFontTx/>
              <a:buChar char="•"/>
            </a:pPr>
            <a:endParaRPr lang="en-US" sz="2400">
              <a:latin typeface="Times New Roman" pitchFamily="18"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additive="base">
                                        <p:cTn id="7" dur="1000" fill="hold"/>
                                        <p:tgtEl>
                                          <p:spTgt spid="69636"/>
                                        </p:tgtEl>
                                        <p:attrNameLst>
                                          <p:attrName>ppt_x</p:attrName>
                                        </p:attrNameLst>
                                      </p:cBhvr>
                                      <p:tavLst>
                                        <p:tav tm="0">
                                          <p:val>
                                            <p:strVal val="0-#ppt_w/2"/>
                                          </p:val>
                                        </p:tav>
                                        <p:tav tm="100000">
                                          <p:val>
                                            <p:strVal val="#ppt_x"/>
                                          </p:val>
                                        </p:tav>
                                      </p:tavLst>
                                    </p:anim>
                                    <p:anim calcmode="lin" valueType="num">
                                      <p:cBhvr additive="base">
                                        <p:cTn id="8" dur="1000" fill="hold"/>
                                        <p:tgtEl>
                                          <p:spTgt spid="696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066800"/>
            <a:ext cx="8229600" cy="1143000"/>
          </a:xfrm>
        </p:spPr>
        <p:txBody>
          <a:bodyPr/>
          <a:lstStyle/>
          <a:p>
            <a:pPr eaLnBrk="1" hangingPunct="1"/>
            <a:r>
              <a:rPr lang="en-US" dirty="0" smtClean="0"/>
              <a:t>Macroeconomics</a:t>
            </a:r>
          </a:p>
        </p:txBody>
      </p:sp>
      <p:sp>
        <p:nvSpPr>
          <p:cNvPr id="20483" name="Rectangle 3"/>
          <p:cNvSpPr>
            <a:spLocks noGrp="1" noChangeArrowheads="1"/>
          </p:cNvSpPr>
          <p:nvPr>
            <p:ph type="body" idx="1"/>
          </p:nvPr>
        </p:nvSpPr>
        <p:spPr>
          <a:xfrm>
            <a:off x="762000" y="2362200"/>
            <a:ext cx="7543800" cy="4191000"/>
          </a:xfrm>
        </p:spPr>
        <p:txBody>
          <a:bodyPr/>
          <a:lstStyle/>
          <a:p>
            <a:pPr eaLnBrk="1" hangingPunct="1">
              <a:buFont typeface="Wingdings" pitchFamily="2" charset="2"/>
              <a:buNone/>
            </a:pPr>
            <a:r>
              <a:rPr lang="en-US" dirty="0" smtClean="0"/>
              <a:t>     </a:t>
            </a:r>
            <a:r>
              <a:rPr lang="en-US" dirty="0" smtClean="0">
                <a:latin typeface="Book Antiqua" pitchFamily="18" charset="0"/>
              </a:rPr>
              <a:t>The study of the aggregate (or total) effects on the national economy and the global economy of the choices that individuals, businesses, and governments make. </a:t>
            </a:r>
          </a:p>
        </p:txBody>
      </p:sp>
      <p:pic>
        <p:nvPicPr>
          <p:cNvPr id="196610" name="Picture 2" descr="C:\Documents and Settings\crbrown\Local Settings\Temporary Internet Files\Content.IE5\K9MKELV0\MCj01499860000[1].wmf"/>
          <p:cNvPicPr>
            <a:picLocks noChangeAspect="1" noChangeArrowheads="1"/>
          </p:cNvPicPr>
          <p:nvPr/>
        </p:nvPicPr>
        <p:blipFill>
          <a:blip r:embed="rId2" cstate="print"/>
          <a:srcRect/>
          <a:stretch>
            <a:fillRect/>
          </a:stretch>
        </p:blipFill>
        <p:spPr bwMode="auto">
          <a:xfrm>
            <a:off x="6400800" y="304800"/>
            <a:ext cx="1859135" cy="1871663"/>
          </a:xfrm>
          <a:prstGeom prst="rect">
            <a:avLst/>
          </a:prstGeom>
          <a:noFill/>
        </p:spPr>
      </p:pic>
    </p:spTree>
  </p:cSld>
  <p:clrMapOvr>
    <a:masterClrMapping/>
  </p:clrMapOvr>
  <p:transition spd="med">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8" name="WordArt 4"/>
          <p:cNvSpPr>
            <a:spLocks noChangeArrowheads="1" noChangeShapeType="1" noTextEdit="1"/>
          </p:cNvSpPr>
          <p:nvPr/>
        </p:nvSpPr>
        <p:spPr bwMode="auto">
          <a:xfrm>
            <a:off x="1143000" y="838200"/>
            <a:ext cx="4486275" cy="571500"/>
          </a:xfrm>
          <a:prstGeom prst="rect">
            <a:avLst/>
          </a:prstGeom>
        </p:spPr>
        <p:txBody>
          <a:bodyPr wrap="none" fromWordArt="1">
            <a:prstTxWarp prst="textPlain">
              <a:avLst>
                <a:gd name="adj" fmla="val 50000"/>
              </a:avLst>
            </a:prstTxWarp>
          </a:bodyPr>
          <a:lstStyle/>
          <a:p>
            <a:pPr algn="ctr"/>
            <a:r>
              <a:rPr lang="en-US" sz="3200" kern="10" dirty="0">
                <a:ln w="9525">
                  <a:solidFill>
                    <a:srgbClr val="000000"/>
                  </a:solidFill>
                  <a:round/>
                  <a:headEnd/>
                  <a:tailEnd/>
                </a:ln>
                <a:solidFill>
                  <a:schemeClr val="bg2"/>
                </a:solidFill>
                <a:latin typeface="Arial Black"/>
              </a:rPr>
              <a:t>What is economics?</a:t>
            </a:r>
          </a:p>
        </p:txBody>
      </p:sp>
      <p:pic>
        <p:nvPicPr>
          <p:cNvPr id="82951" name="Picture 7" descr="CG88"/>
          <p:cNvPicPr>
            <a:picLocks noChangeAspect="1" noChangeArrowheads="1"/>
          </p:cNvPicPr>
          <p:nvPr/>
        </p:nvPicPr>
        <p:blipFill>
          <a:blip r:embed="rId3" cstate="print"/>
          <a:srcRect/>
          <a:stretch>
            <a:fillRect/>
          </a:stretch>
        </p:blipFill>
        <p:spPr bwMode="auto">
          <a:xfrm>
            <a:off x="5105400" y="1524000"/>
            <a:ext cx="3149600" cy="4724400"/>
          </a:xfrm>
          <a:prstGeom prst="rect">
            <a:avLst/>
          </a:prstGeom>
          <a:noFill/>
        </p:spPr>
      </p:pic>
      <p:sp>
        <p:nvSpPr>
          <p:cNvPr id="82952" name="AutoShape 8"/>
          <p:cNvSpPr>
            <a:spLocks noChangeArrowheads="1"/>
          </p:cNvSpPr>
          <p:nvPr/>
        </p:nvSpPr>
        <p:spPr bwMode="auto">
          <a:xfrm>
            <a:off x="533400" y="2362200"/>
            <a:ext cx="3657600" cy="3048000"/>
          </a:xfrm>
          <a:prstGeom prst="wedgeRoundRectCallout">
            <a:avLst>
              <a:gd name="adj1" fmla="val 110505"/>
              <a:gd name="adj2" fmla="val -26616"/>
              <a:gd name="adj3" fmla="val 16667"/>
            </a:avLst>
          </a:prstGeom>
          <a:solidFill>
            <a:schemeClr val="bg1"/>
          </a:solidFill>
          <a:ln w="19050">
            <a:solidFill>
              <a:schemeClr val="tx1"/>
            </a:solidFill>
            <a:miter lim="800000"/>
            <a:headEnd/>
            <a:tailEnd/>
          </a:ln>
          <a:effectLst/>
        </p:spPr>
        <p:txBody>
          <a:bodyPr wrap="none" anchor="ctr"/>
          <a:lstStyle/>
          <a:p>
            <a:pPr algn="ctr"/>
            <a:r>
              <a:rPr lang="en-US" sz="2400" b="1" dirty="0">
                <a:solidFill>
                  <a:schemeClr val="tx2"/>
                </a:solidFill>
                <a:latin typeface="Times New Roman" pitchFamily="18" charset="0"/>
              </a:rPr>
              <a:t>Economics is the study</a:t>
            </a:r>
            <a:br>
              <a:rPr lang="en-US" sz="2400" b="1" dirty="0">
                <a:solidFill>
                  <a:schemeClr val="tx2"/>
                </a:solidFill>
                <a:latin typeface="Times New Roman" pitchFamily="18" charset="0"/>
              </a:rPr>
            </a:br>
            <a:r>
              <a:rPr lang="en-US" sz="2400" b="1" dirty="0">
                <a:solidFill>
                  <a:schemeClr val="tx2"/>
                </a:solidFill>
                <a:latin typeface="Times New Roman" pitchFamily="18" charset="0"/>
              </a:rPr>
              <a:t>of how individuals and</a:t>
            </a:r>
            <a:br>
              <a:rPr lang="en-US" sz="2400" b="1" dirty="0">
                <a:solidFill>
                  <a:schemeClr val="tx2"/>
                </a:solidFill>
                <a:latin typeface="Times New Roman" pitchFamily="18" charset="0"/>
              </a:rPr>
            </a:br>
            <a:r>
              <a:rPr lang="en-US" sz="2400" b="1" dirty="0">
                <a:solidFill>
                  <a:schemeClr val="tx2"/>
                </a:solidFill>
                <a:latin typeface="Times New Roman" pitchFamily="18" charset="0"/>
              </a:rPr>
              <a:t>societies allocate</a:t>
            </a:r>
            <a:br>
              <a:rPr lang="en-US" sz="2400" b="1" dirty="0">
                <a:solidFill>
                  <a:schemeClr val="tx2"/>
                </a:solidFill>
                <a:latin typeface="Times New Roman" pitchFamily="18" charset="0"/>
              </a:rPr>
            </a:br>
            <a:r>
              <a:rPr lang="en-US" sz="2400" b="1" dirty="0">
                <a:solidFill>
                  <a:srgbClr val="CC0000"/>
                </a:solidFill>
                <a:latin typeface="Times New Roman" pitchFamily="18" charset="0"/>
              </a:rPr>
              <a:t>scarce</a:t>
            </a:r>
            <a:r>
              <a:rPr lang="en-US" sz="2400" b="1" dirty="0">
                <a:solidFill>
                  <a:schemeClr val="tx2"/>
                </a:solidFill>
                <a:latin typeface="Times New Roman" pitchFamily="18" charset="0"/>
              </a:rPr>
              <a:t> resources among</a:t>
            </a:r>
            <a:br>
              <a:rPr lang="en-US" sz="2400" b="1" dirty="0">
                <a:solidFill>
                  <a:schemeClr val="tx2"/>
                </a:solidFill>
                <a:latin typeface="Times New Roman" pitchFamily="18" charset="0"/>
              </a:rPr>
            </a:br>
            <a:r>
              <a:rPr lang="en-US" sz="2400" b="1" dirty="0" smtClean="0">
                <a:solidFill>
                  <a:schemeClr val="tx2"/>
                </a:solidFill>
                <a:latin typeface="Times New Roman" pitchFamily="18" charset="0"/>
              </a:rPr>
              <a:t>(competing) </a:t>
            </a:r>
            <a:r>
              <a:rPr lang="en-US" sz="2400" b="1" dirty="0">
                <a:solidFill>
                  <a:schemeClr val="tx2"/>
                </a:solidFill>
                <a:latin typeface="Times New Roman" pitchFamily="18" charset="0"/>
              </a:rPr>
              <a:t>alternative</a:t>
            </a:r>
            <a:br>
              <a:rPr lang="en-US" sz="2400" b="1" dirty="0">
                <a:solidFill>
                  <a:schemeClr val="tx2"/>
                </a:solidFill>
                <a:latin typeface="Times New Roman" pitchFamily="18" charset="0"/>
              </a:rPr>
            </a:br>
            <a:r>
              <a:rPr lang="en-US" sz="2400" b="1" dirty="0" smtClean="0">
                <a:solidFill>
                  <a:schemeClr val="tx2"/>
                </a:solidFill>
                <a:latin typeface="Times New Roman" pitchFamily="18" charset="0"/>
              </a:rPr>
              <a:t>uses.</a:t>
            </a:r>
            <a:endParaRPr lang="en-US" sz="2400" b="1" dirty="0">
              <a:solidFill>
                <a:schemeClr val="tx2"/>
              </a:solidFill>
              <a:latin typeface="Times New Roman" pitchFamily="18"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smtClean="0"/>
              <a:t>Macroeconomic Questions</a:t>
            </a:r>
          </a:p>
        </p:txBody>
      </p:sp>
      <p:sp>
        <p:nvSpPr>
          <p:cNvPr id="21507" name="Text Box 5"/>
          <p:cNvSpPr txBox="1">
            <a:spLocks noChangeArrowheads="1"/>
          </p:cNvSpPr>
          <p:nvPr/>
        </p:nvSpPr>
        <p:spPr bwMode="auto">
          <a:xfrm>
            <a:off x="1600200" y="2209800"/>
            <a:ext cx="6553200" cy="2228850"/>
          </a:xfrm>
          <a:prstGeom prst="rect">
            <a:avLst/>
          </a:prstGeom>
          <a:noFill/>
          <a:ln w="9525">
            <a:noFill/>
            <a:miter lim="800000"/>
            <a:headEnd/>
            <a:tailEnd/>
          </a:ln>
        </p:spPr>
        <p:txBody>
          <a:bodyPr>
            <a:spAutoFit/>
          </a:bodyPr>
          <a:lstStyle/>
          <a:p>
            <a:pPr eaLnBrk="1" hangingPunct="1">
              <a:spcBef>
                <a:spcPct val="50000"/>
              </a:spcBef>
              <a:buFontTx/>
              <a:buChar char="•"/>
            </a:pPr>
            <a:r>
              <a:rPr lang="en-US" sz="2800">
                <a:latin typeface="Times New Roman" pitchFamily="18" charset="0"/>
              </a:rPr>
              <a:t>The standard of living</a:t>
            </a:r>
          </a:p>
          <a:p>
            <a:pPr eaLnBrk="1" hangingPunct="1">
              <a:spcBef>
                <a:spcPct val="50000"/>
              </a:spcBef>
              <a:buFontTx/>
              <a:buChar char="•"/>
            </a:pPr>
            <a:r>
              <a:rPr lang="en-US" sz="2800">
                <a:latin typeface="Times New Roman" pitchFamily="18" charset="0"/>
              </a:rPr>
              <a:t>The cost of living</a:t>
            </a:r>
          </a:p>
          <a:p>
            <a:pPr eaLnBrk="1" hangingPunct="1">
              <a:spcBef>
                <a:spcPct val="50000"/>
              </a:spcBef>
              <a:buFontTx/>
              <a:buChar char="•"/>
            </a:pPr>
            <a:r>
              <a:rPr lang="en-US" sz="2800">
                <a:latin typeface="Times New Roman" pitchFamily="18" charset="0"/>
              </a:rPr>
              <a:t>Economic fluctuations—recessions and expansions</a:t>
            </a:r>
          </a:p>
        </p:txBody>
      </p:sp>
      <p:pic>
        <p:nvPicPr>
          <p:cNvPr id="231426" name="Picture 2" descr="C:\Documents and Settings\crbrown\Local Settings\Temporary Internet Files\Content.IE5\WHZXBWXD\MCj04419020000[1].wmf"/>
          <p:cNvPicPr>
            <a:picLocks noChangeAspect="1" noChangeArrowheads="1"/>
          </p:cNvPicPr>
          <p:nvPr/>
        </p:nvPicPr>
        <p:blipFill>
          <a:blip r:embed="rId2" cstate="print"/>
          <a:srcRect/>
          <a:stretch>
            <a:fillRect/>
          </a:stretch>
        </p:blipFill>
        <p:spPr bwMode="auto">
          <a:xfrm>
            <a:off x="6173788" y="1292225"/>
            <a:ext cx="1520825" cy="1797050"/>
          </a:xfrm>
          <a:prstGeom prst="rect">
            <a:avLst/>
          </a:prstGeom>
          <a:noFill/>
        </p:spPr>
      </p:pic>
    </p:spTree>
  </p:cSld>
  <p:clrMapOvr>
    <a:masterClrMapping/>
  </p:clrMapOvr>
  <p:transition spd="med">
    <p:comb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smtClean="0"/>
              <a:t>The Standard of Living</a:t>
            </a:r>
          </a:p>
        </p:txBody>
      </p:sp>
      <p:pic>
        <p:nvPicPr>
          <p:cNvPr id="22531" name="Picture 5" descr="j0090503[1]"/>
          <p:cNvPicPr>
            <a:picLocks noGrp="1" noChangeAspect="1" noChangeArrowheads="1"/>
          </p:cNvPicPr>
          <p:nvPr>
            <p:ph idx="1"/>
          </p:nvPr>
        </p:nvPicPr>
        <p:blipFill>
          <a:blip r:embed="rId2" cstate="print"/>
          <a:srcRect/>
          <a:stretch>
            <a:fillRect/>
          </a:stretch>
        </p:blipFill>
        <p:spPr>
          <a:xfrm>
            <a:off x="6096000" y="1447800"/>
            <a:ext cx="2039938" cy="2514600"/>
          </a:xfrm>
          <a:noFill/>
        </p:spPr>
      </p:pic>
      <p:sp>
        <p:nvSpPr>
          <p:cNvPr id="22532" name="Text Box 8"/>
          <p:cNvSpPr txBox="1">
            <a:spLocks noChangeArrowheads="1"/>
          </p:cNvSpPr>
          <p:nvPr/>
        </p:nvSpPr>
        <p:spPr bwMode="auto">
          <a:xfrm>
            <a:off x="838200" y="1828800"/>
            <a:ext cx="4724400" cy="1917700"/>
          </a:xfrm>
          <a:prstGeom prst="rect">
            <a:avLst/>
          </a:prstGeom>
          <a:solidFill>
            <a:srgbClr val="CCFFFF"/>
          </a:solidFill>
          <a:ln w="9525">
            <a:noFill/>
            <a:miter lim="800000"/>
            <a:headEnd/>
            <a:tailEnd/>
          </a:ln>
        </p:spPr>
        <p:txBody>
          <a:bodyPr>
            <a:spAutoFit/>
          </a:bodyPr>
          <a:lstStyle/>
          <a:p>
            <a:pPr eaLnBrk="1" hangingPunct="1">
              <a:spcBef>
                <a:spcPct val="50000"/>
              </a:spcBef>
            </a:pPr>
            <a:r>
              <a:rPr lang="en-US" sz="2400">
                <a:latin typeface="Times New Roman" pitchFamily="18" charset="0"/>
              </a:rPr>
              <a:t>   </a:t>
            </a:r>
            <a:r>
              <a:rPr lang="en-US" sz="2400">
                <a:latin typeface="Book Antiqua" pitchFamily="18" charset="0"/>
              </a:rPr>
              <a:t>The standard of living is (imperfectly) measured by the average quantity of goods and services per person (or per capita).</a:t>
            </a:r>
          </a:p>
        </p:txBody>
      </p:sp>
      <p:sp>
        <p:nvSpPr>
          <p:cNvPr id="83977" name="Text Box 9"/>
          <p:cNvSpPr txBox="1">
            <a:spLocks noChangeArrowheads="1"/>
          </p:cNvSpPr>
          <p:nvPr/>
        </p:nvSpPr>
        <p:spPr bwMode="auto">
          <a:xfrm>
            <a:off x="914400" y="3886200"/>
            <a:ext cx="7010400" cy="2282825"/>
          </a:xfrm>
          <a:prstGeom prst="rect">
            <a:avLst/>
          </a:prstGeom>
          <a:noFill/>
          <a:ln w="9525">
            <a:noFill/>
            <a:miter lim="800000"/>
            <a:headEnd/>
            <a:tailEnd/>
          </a:ln>
        </p:spPr>
        <p:txBody>
          <a:bodyPr>
            <a:spAutoFit/>
          </a:bodyPr>
          <a:lstStyle/>
          <a:p>
            <a:pPr eaLnBrk="1" hangingPunct="1">
              <a:spcBef>
                <a:spcPct val="50000"/>
              </a:spcBef>
            </a:pPr>
            <a:r>
              <a:rPr lang="en-US" sz="2400">
                <a:latin typeface="Times New Roman" pitchFamily="18" charset="0"/>
              </a:rPr>
              <a:t>Issues:</a:t>
            </a:r>
          </a:p>
          <a:p>
            <a:pPr eaLnBrk="1" hangingPunct="1">
              <a:spcBef>
                <a:spcPct val="50000"/>
              </a:spcBef>
              <a:buFontTx/>
              <a:buChar char="•"/>
            </a:pPr>
            <a:r>
              <a:rPr lang="en-US" sz="2400">
                <a:latin typeface="Times New Roman" pitchFamily="18" charset="0"/>
              </a:rPr>
              <a:t>How to explain changes over time in the standard of living?</a:t>
            </a:r>
          </a:p>
          <a:p>
            <a:pPr eaLnBrk="1" hangingPunct="1">
              <a:spcBef>
                <a:spcPct val="50000"/>
              </a:spcBef>
              <a:buFontTx/>
              <a:buChar char="•"/>
            </a:pPr>
            <a:r>
              <a:rPr lang="en-US" sz="2400">
                <a:latin typeface="Times New Roman" pitchFamily="18" charset="0"/>
              </a:rPr>
              <a:t>How to explain cross-national differences in the standard of living? </a:t>
            </a: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7">
                                            <p:txEl>
                                              <p:pRg st="0" end="0"/>
                                            </p:txEl>
                                          </p:spTgt>
                                        </p:tgtEl>
                                        <p:attrNameLst>
                                          <p:attrName>style.visibility</p:attrName>
                                        </p:attrNameLst>
                                      </p:cBhvr>
                                      <p:to>
                                        <p:strVal val="visible"/>
                                      </p:to>
                                    </p:set>
                                    <p:anim calcmode="lin" valueType="num">
                                      <p:cBhvr additive="base">
                                        <p:cTn id="7" dur="500" fill="hold"/>
                                        <p:tgtEl>
                                          <p:spTgt spid="839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3977">
                                            <p:txEl>
                                              <p:pRg st="1" end="1"/>
                                            </p:txEl>
                                          </p:spTgt>
                                        </p:tgtEl>
                                        <p:attrNameLst>
                                          <p:attrName>style.visibility</p:attrName>
                                        </p:attrNameLst>
                                      </p:cBhvr>
                                      <p:to>
                                        <p:strVal val="visible"/>
                                      </p:to>
                                    </p:set>
                                    <p:anim calcmode="lin" valueType="num">
                                      <p:cBhvr additive="base">
                                        <p:cTn id="11" dur="500" fill="hold"/>
                                        <p:tgtEl>
                                          <p:spTgt spid="8397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397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3977">
                                            <p:txEl>
                                              <p:pRg st="2" end="2"/>
                                            </p:txEl>
                                          </p:spTgt>
                                        </p:tgtEl>
                                        <p:attrNameLst>
                                          <p:attrName>style.visibility</p:attrName>
                                        </p:attrNameLst>
                                      </p:cBhvr>
                                      <p:to>
                                        <p:strVal val="visible"/>
                                      </p:to>
                                    </p:set>
                                    <p:anim calcmode="lin" valueType="num">
                                      <p:cBhvr additive="base">
                                        <p:cTn id="15" dur="500" fill="hold"/>
                                        <p:tgtEl>
                                          <p:spTgt spid="8397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397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3977">
                                            <p:txEl>
                                              <p:pRg st="1" end="1"/>
                                            </p:txEl>
                                          </p:spTgt>
                                        </p:tgtEl>
                                        <p:attrNameLst>
                                          <p:attrName>style.visibility</p:attrName>
                                        </p:attrNameLst>
                                      </p:cBhvr>
                                      <p:to>
                                        <p:strVal val="visible"/>
                                      </p:to>
                                    </p:set>
                                    <p:anim calcmode="lin" valueType="num">
                                      <p:cBhvr additive="base">
                                        <p:cTn id="21" dur="500" fill="hold"/>
                                        <p:tgtEl>
                                          <p:spTgt spid="8397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397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3977">
                                            <p:txEl>
                                              <p:pRg st="2" end="2"/>
                                            </p:txEl>
                                          </p:spTgt>
                                        </p:tgtEl>
                                        <p:attrNameLst>
                                          <p:attrName>style.visibility</p:attrName>
                                        </p:attrNameLst>
                                      </p:cBhvr>
                                      <p:to>
                                        <p:strVal val="visible"/>
                                      </p:to>
                                    </p:set>
                                    <p:anim calcmode="lin" valueType="num">
                                      <p:cBhvr additive="base">
                                        <p:cTn id="27" dur="500" fill="hold"/>
                                        <p:tgtEl>
                                          <p:spTgt spid="8397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397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en-US" smtClean="0"/>
              <a:t>The Cost of Living</a:t>
            </a:r>
          </a:p>
        </p:txBody>
      </p:sp>
      <p:pic>
        <p:nvPicPr>
          <p:cNvPr id="23555" name="Picture 5" descr="j0198588[1]"/>
          <p:cNvPicPr>
            <a:picLocks noChangeAspect="1" noChangeArrowheads="1"/>
          </p:cNvPicPr>
          <p:nvPr/>
        </p:nvPicPr>
        <p:blipFill>
          <a:blip r:embed="rId2" cstate="print"/>
          <a:srcRect/>
          <a:stretch>
            <a:fillRect/>
          </a:stretch>
        </p:blipFill>
        <p:spPr bwMode="auto">
          <a:xfrm>
            <a:off x="6172200" y="1295400"/>
            <a:ext cx="2392363" cy="3167063"/>
          </a:xfrm>
          <a:prstGeom prst="rect">
            <a:avLst/>
          </a:prstGeom>
          <a:noFill/>
          <a:ln w="9525">
            <a:noFill/>
            <a:miter lim="800000"/>
            <a:headEnd/>
            <a:tailEnd/>
          </a:ln>
        </p:spPr>
      </p:pic>
      <p:sp>
        <p:nvSpPr>
          <p:cNvPr id="23556" name="Text Box 6"/>
          <p:cNvSpPr txBox="1">
            <a:spLocks noChangeArrowheads="1"/>
          </p:cNvSpPr>
          <p:nvPr/>
        </p:nvSpPr>
        <p:spPr bwMode="auto">
          <a:xfrm>
            <a:off x="838200" y="1905000"/>
            <a:ext cx="4572000" cy="1552575"/>
          </a:xfrm>
          <a:prstGeom prst="rect">
            <a:avLst/>
          </a:prstGeom>
          <a:solidFill>
            <a:srgbClr val="CCFFFF"/>
          </a:solidFill>
          <a:ln w="9525">
            <a:noFill/>
            <a:miter lim="800000"/>
            <a:headEnd/>
            <a:tailEnd/>
          </a:ln>
        </p:spPr>
        <p:txBody>
          <a:bodyPr>
            <a:spAutoFit/>
          </a:bodyPr>
          <a:lstStyle/>
          <a:p>
            <a:pPr eaLnBrk="1" hangingPunct="1">
              <a:spcBef>
                <a:spcPct val="50000"/>
              </a:spcBef>
            </a:pPr>
            <a:r>
              <a:rPr lang="en-US" sz="2400">
                <a:latin typeface="Times New Roman" pitchFamily="18" charset="0"/>
              </a:rPr>
              <a:t>   </a:t>
            </a:r>
            <a:r>
              <a:rPr lang="en-US" sz="2400">
                <a:latin typeface="Book Antiqua" pitchFamily="18" charset="0"/>
              </a:rPr>
              <a:t>The </a:t>
            </a:r>
            <a:r>
              <a:rPr lang="en-US" sz="2400" b="1">
                <a:latin typeface="Book Antiqua" pitchFamily="18" charset="0"/>
              </a:rPr>
              <a:t>cost of living</a:t>
            </a:r>
            <a:r>
              <a:rPr lang="en-US" sz="2400">
                <a:latin typeface="Book Antiqua" pitchFamily="18" charset="0"/>
              </a:rPr>
              <a:t> refers to the prices of goods and services that are typically purchased by households.</a:t>
            </a:r>
          </a:p>
        </p:txBody>
      </p:sp>
      <p:sp>
        <p:nvSpPr>
          <p:cNvPr id="87047" name="Text Box 7"/>
          <p:cNvSpPr txBox="1">
            <a:spLocks noChangeArrowheads="1"/>
          </p:cNvSpPr>
          <p:nvPr/>
        </p:nvSpPr>
        <p:spPr bwMode="auto">
          <a:xfrm>
            <a:off x="1143000" y="3962400"/>
            <a:ext cx="5638800" cy="2282825"/>
          </a:xfrm>
          <a:prstGeom prst="rect">
            <a:avLst/>
          </a:prstGeom>
          <a:noFill/>
          <a:ln w="9525">
            <a:noFill/>
            <a:miter lim="800000"/>
            <a:headEnd/>
            <a:tailEnd/>
          </a:ln>
        </p:spPr>
        <p:txBody>
          <a:bodyPr>
            <a:spAutoFit/>
          </a:bodyPr>
          <a:lstStyle/>
          <a:p>
            <a:pPr eaLnBrk="1" hangingPunct="1">
              <a:spcBef>
                <a:spcPct val="50000"/>
              </a:spcBef>
            </a:pPr>
            <a:r>
              <a:rPr lang="en-US" sz="2400">
                <a:latin typeface="Times New Roman" pitchFamily="18" charset="0"/>
              </a:rPr>
              <a:t>Issues:</a:t>
            </a:r>
          </a:p>
          <a:p>
            <a:pPr eaLnBrk="1" hangingPunct="1">
              <a:spcBef>
                <a:spcPct val="50000"/>
              </a:spcBef>
              <a:buFontTx/>
              <a:buChar char="•"/>
            </a:pPr>
            <a:r>
              <a:rPr lang="en-US" sz="2400">
                <a:latin typeface="Times New Roman" pitchFamily="18" charset="0"/>
              </a:rPr>
              <a:t>How to explain changes over time in the cost of living?</a:t>
            </a:r>
          </a:p>
          <a:p>
            <a:pPr eaLnBrk="1" hangingPunct="1">
              <a:spcBef>
                <a:spcPct val="50000"/>
              </a:spcBef>
              <a:buFontTx/>
              <a:buChar char="•"/>
            </a:pPr>
            <a:r>
              <a:rPr lang="en-US" sz="2400">
                <a:latin typeface="Times New Roman" pitchFamily="18" charset="0"/>
              </a:rPr>
              <a:t>How to explain cross-national differences in the cost of living?</a:t>
            </a: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7047"/>
                                        </p:tgtEl>
                                        <p:attrNameLst>
                                          <p:attrName>style.visibility</p:attrName>
                                        </p:attrNameLst>
                                      </p:cBhvr>
                                      <p:to>
                                        <p:strVal val="visible"/>
                                      </p:to>
                                    </p:set>
                                    <p:anim calcmode="lin" valueType="num">
                                      <p:cBhvr additive="base">
                                        <p:cTn id="7" dur="500" fill="hold"/>
                                        <p:tgtEl>
                                          <p:spTgt spid="87047"/>
                                        </p:tgtEl>
                                        <p:attrNameLst>
                                          <p:attrName>ppt_x</p:attrName>
                                        </p:attrNameLst>
                                      </p:cBhvr>
                                      <p:tavLst>
                                        <p:tav tm="0">
                                          <p:val>
                                            <p:strVal val="1+#ppt_w/2"/>
                                          </p:val>
                                        </p:tav>
                                        <p:tav tm="100000">
                                          <p:val>
                                            <p:strVal val="#ppt_x"/>
                                          </p:val>
                                        </p:tav>
                                      </p:tavLst>
                                    </p:anim>
                                    <p:anim calcmode="lin" valueType="num">
                                      <p:cBhvr additive="base">
                                        <p:cTn id="8" dur="500" fill="hold"/>
                                        <p:tgtEl>
                                          <p:spTgt spid="870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90600" y="990600"/>
            <a:ext cx="7772400" cy="461963"/>
          </a:xfrm>
        </p:spPr>
        <p:txBody>
          <a:bodyPr>
            <a:noAutofit/>
          </a:bodyPr>
          <a:lstStyle/>
          <a:p>
            <a:pPr algn="l" eaLnBrk="1" hangingPunct="1"/>
            <a:r>
              <a:rPr lang="en-US" sz="3600" dirty="0" smtClean="0"/>
              <a:t>The Business Cycle</a:t>
            </a:r>
          </a:p>
        </p:txBody>
      </p:sp>
      <p:sp>
        <p:nvSpPr>
          <p:cNvPr id="89091" name="Text Box 3"/>
          <p:cNvSpPr txBox="1">
            <a:spLocks noChangeArrowheads="1"/>
          </p:cNvSpPr>
          <p:nvPr/>
        </p:nvSpPr>
        <p:spPr bwMode="auto">
          <a:xfrm>
            <a:off x="762000" y="1981200"/>
            <a:ext cx="7696200" cy="3378200"/>
          </a:xfrm>
          <a:prstGeom prst="rect">
            <a:avLst/>
          </a:prstGeom>
          <a:noFill/>
          <a:ln w="9525">
            <a:noFill/>
            <a:miter lim="800000"/>
            <a:headEnd/>
            <a:tailEnd/>
          </a:ln>
        </p:spPr>
        <p:txBody>
          <a:bodyPr>
            <a:spAutoFit/>
          </a:bodyPr>
          <a:lstStyle/>
          <a:p>
            <a:pPr eaLnBrk="1" hangingPunct="1">
              <a:spcBef>
                <a:spcPct val="50000"/>
              </a:spcBef>
              <a:buFont typeface="Monotype Sorts" pitchFamily="2" charset="2"/>
              <a:buChar char="þ"/>
            </a:pPr>
            <a:r>
              <a:rPr lang="en-US" sz="2400"/>
              <a:t>The term </a:t>
            </a:r>
            <a:r>
              <a:rPr lang="en-US" sz="2400">
                <a:solidFill>
                  <a:srgbClr val="CC0000"/>
                </a:solidFill>
              </a:rPr>
              <a:t>business cycle</a:t>
            </a:r>
            <a:r>
              <a:rPr lang="en-US" sz="2400"/>
              <a:t> is used to describe observed fluctuations in key macroeconomic measures such as real GDP, personal income, profits, or employment.</a:t>
            </a:r>
          </a:p>
          <a:p>
            <a:pPr eaLnBrk="1" hangingPunct="1">
              <a:spcBef>
                <a:spcPct val="50000"/>
              </a:spcBef>
              <a:buFont typeface="Monotype Sorts" pitchFamily="2" charset="2"/>
              <a:buChar char="þ"/>
            </a:pPr>
            <a:r>
              <a:rPr lang="en-US" sz="2400"/>
              <a:t>A full cycle consists of an </a:t>
            </a:r>
            <a:r>
              <a:rPr lang="en-US" sz="2400">
                <a:solidFill>
                  <a:srgbClr val="CC0000"/>
                </a:solidFill>
              </a:rPr>
              <a:t>expansion</a:t>
            </a:r>
            <a:r>
              <a:rPr lang="en-US" sz="2400"/>
              <a:t> and a </a:t>
            </a:r>
            <a:r>
              <a:rPr lang="en-US" sz="2400">
                <a:solidFill>
                  <a:srgbClr val="CC0000"/>
                </a:solidFill>
              </a:rPr>
              <a:t>contraction</a:t>
            </a:r>
            <a:r>
              <a:rPr lang="en-US" sz="2400">
                <a:solidFill>
                  <a:schemeClr val="folHlink"/>
                </a:solidFill>
              </a:rPr>
              <a:t> </a:t>
            </a:r>
            <a:r>
              <a:rPr lang="en-US" sz="2400"/>
              <a:t>(or recession). </a:t>
            </a:r>
          </a:p>
          <a:p>
            <a:pPr eaLnBrk="1" hangingPunct="1">
              <a:spcBef>
                <a:spcPct val="50000"/>
              </a:spcBef>
              <a:buFont typeface="Monotype Sorts" pitchFamily="2" charset="2"/>
              <a:buChar char="þ"/>
            </a:pPr>
            <a:r>
              <a:rPr lang="en-US" sz="2400"/>
              <a:t>Business cycles are recurring phenomena; however, they are </a:t>
            </a:r>
            <a:r>
              <a:rPr lang="en-US" sz="2400">
                <a:solidFill>
                  <a:srgbClr val="CC0000"/>
                </a:solidFill>
              </a:rPr>
              <a:t>irregularly</a:t>
            </a:r>
            <a:r>
              <a:rPr lang="en-US" sz="2400"/>
              <a:t> recurring.</a:t>
            </a:r>
          </a:p>
        </p:txBody>
      </p:sp>
      <p:sp>
        <p:nvSpPr>
          <p:cNvPr id="24580" name="Line 4"/>
          <p:cNvSpPr>
            <a:spLocks noChangeShapeType="1"/>
          </p:cNvSpPr>
          <p:nvPr/>
        </p:nvSpPr>
        <p:spPr bwMode="auto">
          <a:xfrm flipV="1">
            <a:off x="6172200" y="228600"/>
            <a:ext cx="0" cy="1143000"/>
          </a:xfrm>
          <a:prstGeom prst="line">
            <a:avLst/>
          </a:prstGeom>
          <a:noFill/>
          <a:ln w="28575">
            <a:solidFill>
              <a:schemeClr val="tx1"/>
            </a:solidFill>
            <a:miter lim="800000"/>
            <a:headEnd/>
            <a:tailEnd type="triangle" w="med" len="med"/>
          </a:ln>
        </p:spPr>
        <p:txBody>
          <a:bodyPr wrap="none"/>
          <a:lstStyle/>
          <a:p>
            <a:endParaRPr lang="en-US"/>
          </a:p>
        </p:txBody>
      </p:sp>
      <p:sp>
        <p:nvSpPr>
          <p:cNvPr id="24581" name="Line 5"/>
          <p:cNvSpPr>
            <a:spLocks noChangeShapeType="1"/>
          </p:cNvSpPr>
          <p:nvPr/>
        </p:nvSpPr>
        <p:spPr bwMode="auto">
          <a:xfrm>
            <a:off x="6172200" y="1371600"/>
            <a:ext cx="2667000" cy="0"/>
          </a:xfrm>
          <a:prstGeom prst="line">
            <a:avLst/>
          </a:prstGeom>
          <a:noFill/>
          <a:ln w="28575">
            <a:solidFill>
              <a:schemeClr val="tx1"/>
            </a:solidFill>
            <a:miter lim="800000"/>
            <a:headEnd/>
            <a:tailEnd type="triangle" w="med" len="med"/>
          </a:ln>
        </p:spPr>
        <p:txBody>
          <a:bodyPr wrap="none"/>
          <a:lstStyle/>
          <a:p>
            <a:endParaRPr lang="en-US"/>
          </a:p>
        </p:txBody>
      </p:sp>
      <p:sp>
        <p:nvSpPr>
          <p:cNvPr id="24582" name="Text Box 6"/>
          <p:cNvSpPr txBox="1">
            <a:spLocks noChangeArrowheads="1"/>
          </p:cNvSpPr>
          <p:nvPr/>
        </p:nvSpPr>
        <p:spPr bwMode="auto">
          <a:xfrm>
            <a:off x="8229600" y="1524000"/>
            <a:ext cx="1143000" cy="366713"/>
          </a:xfrm>
          <a:prstGeom prst="rect">
            <a:avLst/>
          </a:prstGeom>
          <a:noFill/>
          <a:ln w="9525">
            <a:noFill/>
            <a:miter lim="800000"/>
            <a:headEnd/>
            <a:tailEnd/>
          </a:ln>
        </p:spPr>
        <p:txBody>
          <a:bodyPr>
            <a:spAutoFit/>
          </a:bodyPr>
          <a:lstStyle/>
          <a:p>
            <a:pPr eaLnBrk="1" hangingPunct="1">
              <a:spcBef>
                <a:spcPct val="50000"/>
              </a:spcBef>
            </a:pPr>
            <a:r>
              <a:rPr lang="en-US"/>
              <a:t>Time</a:t>
            </a:r>
          </a:p>
        </p:txBody>
      </p:sp>
      <p:sp>
        <p:nvSpPr>
          <p:cNvPr id="24583" name="Text Box 7"/>
          <p:cNvSpPr txBox="1">
            <a:spLocks noChangeArrowheads="1"/>
          </p:cNvSpPr>
          <p:nvPr/>
        </p:nvSpPr>
        <p:spPr bwMode="auto">
          <a:xfrm rot="-5456996">
            <a:off x="5174457" y="540543"/>
            <a:ext cx="1447800" cy="366713"/>
          </a:xfrm>
          <a:prstGeom prst="rect">
            <a:avLst/>
          </a:prstGeom>
          <a:noFill/>
          <a:ln w="9525">
            <a:noFill/>
            <a:miter lim="800000"/>
            <a:headEnd/>
            <a:tailEnd/>
          </a:ln>
        </p:spPr>
        <p:txBody>
          <a:bodyPr>
            <a:spAutoFit/>
          </a:bodyPr>
          <a:lstStyle/>
          <a:p>
            <a:pPr eaLnBrk="1" hangingPunct="1">
              <a:spcBef>
                <a:spcPct val="50000"/>
              </a:spcBef>
            </a:pPr>
            <a:r>
              <a:rPr lang="en-US"/>
              <a:t>Real GDP</a:t>
            </a:r>
          </a:p>
        </p:txBody>
      </p:sp>
      <p:sp>
        <p:nvSpPr>
          <p:cNvPr id="24584" name="Freeform 8"/>
          <p:cNvSpPr>
            <a:spLocks/>
          </p:cNvSpPr>
          <p:nvPr/>
        </p:nvSpPr>
        <p:spPr bwMode="auto">
          <a:xfrm>
            <a:off x="6400800" y="431800"/>
            <a:ext cx="2362200" cy="787400"/>
          </a:xfrm>
          <a:custGeom>
            <a:avLst/>
            <a:gdLst>
              <a:gd name="T0" fmla="*/ 0 w 1488"/>
              <a:gd name="T1" fmla="*/ 787400 h 496"/>
              <a:gd name="T2" fmla="*/ 381000 w 1488"/>
              <a:gd name="T3" fmla="*/ 330200 h 496"/>
              <a:gd name="T4" fmla="*/ 1066800 w 1488"/>
              <a:gd name="T5" fmla="*/ 558800 h 496"/>
              <a:gd name="T6" fmla="*/ 1371600 w 1488"/>
              <a:gd name="T7" fmla="*/ 482600 h 496"/>
              <a:gd name="T8" fmla="*/ 1828800 w 1488"/>
              <a:gd name="T9" fmla="*/ 25400 h 496"/>
              <a:gd name="T10" fmla="*/ 2362200 w 1488"/>
              <a:gd name="T11" fmla="*/ 330200 h 496"/>
              <a:gd name="T12" fmla="*/ 0 60000 65536"/>
              <a:gd name="T13" fmla="*/ 0 60000 65536"/>
              <a:gd name="T14" fmla="*/ 0 60000 65536"/>
              <a:gd name="T15" fmla="*/ 0 60000 65536"/>
              <a:gd name="T16" fmla="*/ 0 60000 65536"/>
              <a:gd name="T17" fmla="*/ 0 60000 65536"/>
              <a:gd name="T18" fmla="*/ 0 w 1488"/>
              <a:gd name="T19" fmla="*/ 0 h 496"/>
              <a:gd name="T20" fmla="*/ 1488 w 1488"/>
              <a:gd name="T21" fmla="*/ 496 h 496"/>
            </a:gdLst>
            <a:ahLst/>
            <a:cxnLst>
              <a:cxn ang="T12">
                <a:pos x="T0" y="T1"/>
              </a:cxn>
              <a:cxn ang="T13">
                <a:pos x="T2" y="T3"/>
              </a:cxn>
              <a:cxn ang="T14">
                <a:pos x="T4" y="T5"/>
              </a:cxn>
              <a:cxn ang="T15">
                <a:pos x="T6" y="T7"/>
              </a:cxn>
              <a:cxn ang="T16">
                <a:pos x="T8" y="T9"/>
              </a:cxn>
              <a:cxn ang="T17">
                <a:pos x="T10" y="T11"/>
              </a:cxn>
            </a:cxnLst>
            <a:rect l="T18" t="T19" r="T20" b="T21"/>
            <a:pathLst>
              <a:path w="1488" h="496">
                <a:moveTo>
                  <a:pt x="0" y="496"/>
                </a:moveTo>
                <a:cubicBezTo>
                  <a:pt x="64" y="364"/>
                  <a:pt x="128" y="232"/>
                  <a:pt x="240" y="208"/>
                </a:cubicBezTo>
                <a:cubicBezTo>
                  <a:pt x="352" y="184"/>
                  <a:pt x="568" y="336"/>
                  <a:pt x="672" y="352"/>
                </a:cubicBezTo>
                <a:cubicBezTo>
                  <a:pt x="776" y="368"/>
                  <a:pt x="784" y="360"/>
                  <a:pt x="864" y="304"/>
                </a:cubicBezTo>
                <a:cubicBezTo>
                  <a:pt x="944" y="248"/>
                  <a:pt x="1048" y="32"/>
                  <a:pt x="1152" y="16"/>
                </a:cubicBezTo>
                <a:cubicBezTo>
                  <a:pt x="1256" y="0"/>
                  <a:pt x="1372" y="104"/>
                  <a:pt x="1488" y="208"/>
                </a:cubicBezTo>
              </a:path>
            </a:pathLst>
          </a:custGeom>
          <a:noFill/>
          <a:ln w="28575">
            <a:solidFill>
              <a:srgbClr val="CC0000"/>
            </a:solidFill>
            <a:miter lim="800000"/>
            <a:headEnd/>
            <a:tailEnd/>
          </a:ln>
        </p:spPr>
        <p:txBody>
          <a:bodyPr wrap="none"/>
          <a:lstStyle/>
          <a:p>
            <a:endParaRPr lang="en-US"/>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4"/>
          <p:cNvSpPr>
            <a:spLocks noChangeShapeType="1"/>
          </p:cNvSpPr>
          <p:nvPr/>
        </p:nvSpPr>
        <p:spPr bwMode="auto">
          <a:xfrm flipV="1">
            <a:off x="1828800" y="1295400"/>
            <a:ext cx="0" cy="4267200"/>
          </a:xfrm>
          <a:prstGeom prst="line">
            <a:avLst/>
          </a:prstGeom>
          <a:noFill/>
          <a:ln w="28575">
            <a:solidFill>
              <a:schemeClr val="tx1"/>
            </a:solidFill>
            <a:round/>
            <a:headEnd/>
            <a:tailEnd type="triangle" w="med" len="med"/>
          </a:ln>
        </p:spPr>
        <p:txBody>
          <a:bodyPr wrap="none"/>
          <a:lstStyle/>
          <a:p>
            <a:endParaRPr lang="en-US"/>
          </a:p>
        </p:txBody>
      </p:sp>
      <p:sp>
        <p:nvSpPr>
          <p:cNvPr id="25603" name="Line 6"/>
          <p:cNvSpPr>
            <a:spLocks noChangeShapeType="1"/>
          </p:cNvSpPr>
          <p:nvPr/>
        </p:nvSpPr>
        <p:spPr bwMode="auto">
          <a:xfrm>
            <a:off x="1828800" y="5562600"/>
            <a:ext cx="6400800" cy="0"/>
          </a:xfrm>
          <a:prstGeom prst="line">
            <a:avLst/>
          </a:prstGeom>
          <a:noFill/>
          <a:ln w="38100">
            <a:solidFill>
              <a:schemeClr val="tx1"/>
            </a:solidFill>
            <a:round/>
            <a:headEnd/>
            <a:tailEnd type="triangle" w="med" len="med"/>
          </a:ln>
        </p:spPr>
        <p:txBody>
          <a:bodyPr wrap="none"/>
          <a:lstStyle/>
          <a:p>
            <a:endParaRPr lang="en-US"/>
          </a:p>
        </p:txBody>
      </p:sp>
      <p:sp>
        <p:nvSpPr>
          <p:cNvPr id="25604" name="Freeform 7"/>
          <p:cNvSpPr>
            <a:spLocks/>
          </p:cNvSpPr>
          <p:nvPr/>
        </p:nvSpPr>
        <p:spPr bwMode="auto">
          <a:xfrm>
            <a:off x="1981200" y="2679700"/>
            <a:ext cx="6019800" cy="2120900"/>
          </a:xfrm>
          <a:custGeom>
            <a:avLst/>
            <a:gdLst>
              <a:gd name="T0" fmla="*/ 0 w 3792"/>
              <a:gd name="T1" fmla="*/ 2120900 h 1336"/>
              <a:gd name="T2" fmla="*/ 152400 w 3792"/>
              <a:gd name="T3" fmla="*/ 1892300 h 1336"/>
              <a:gd name="T4" fmla="*/ 914400 w 3792"/>
              <a:gd name="T5" fmla="*/ 1206500 h 1336"/>
              <a:gd name="T6" fmla="*/ 2209800 w 3792"/>
              <a:gd name="T7" fmla="*/ 1816100 h 1336"/>
              <a:gd name="T8" fmla="*/ 4419600 w 3792"/>
              <a:gd name="T9" fmla="*/ 139700 h 1336"/>
              <a:gd name="T10" fmla="*/ 6019800 w 3792"/>
              <a:gd name="T11" fmla="*/ 977900 h 1336"/>
              <a:gd name="T12" fmla="*/ 0 60000 65536"/>
              <a:gd name="T13" fmla="*/ 0 60000 65536"/>
              <a:gd name="T14" fmla="*/ 0 60000 65536"/>
              <a:gd name="T15" fmla="*/ 0 60000 65536"/>
              <a:gd name="T16" fmla="*/ 0 60000 65536"/>
              <a:gd name="T17" fmla="*/ 0 60000 65536"/>
              <a:gd name="T18" fmla="*/ 0 w 3792"/>
              <a:gd name="T19" fmla="*/ 0 h 1336"/>
              <a:gd name="T20" fmla="*/ 3792 w 3792"/>
              <a:gd name="T21" fmla="*/ 1336 h 1336"/>
            </a:gdLst>
            <a:ahLst/>
            <a:cxnLst>
              <a:cxn ang="T12">
                <a:pos x="T0" y="T1"/>
              </a:cxn>
              <a:cxn ang="T13">
                <a:pos x="T2" y="T3"/>
              </a:cxn>
              <a:cxn ang="T14">
                <a:pos x="T4" y="T5"/>
              </a:cxn>
              <a:cxn ang="T15">
                <a:pos x="T6" y="T7"/>
              </a:cxn>
              <a:cxn ang="T16">
                <a:pos x="T8" y="T9"/>
              </a:cxn>
              <a:cxn ang="T17">
                <a:pos x="T10" y="T11"/>
              </a:cxn>
            </a:cxnLst>
            <a:rect l="T18" t="T19" r="T20" b="T21"/>
            <a:pathLst>
              <a:path w="3792" h="1336">
                <a:moveTo>
                  <a:pt x="0" y="1336"/>
                </a:moveTo>
                <a:cubicBezTo>
                  <a:pt x="0" y="1312"/>
                  <a:pt x="0" y="1288"/>
                  <a:pt x="96" y="1192"/>
                </a:cubicBezTo>
                <a:cubicBezTo>
                  <a:pt x="192" y="1096"/>
                  <a:pt x="360" y="768"/>
                  <a:pt x="576" y="760"/>
                </a:cubicBezTo>
                <a:cubicBezTo>
                  <a:pt x="792" y="752"/>
                  <a:pt x="1024" y="1256"/>
                  <a:pt x="1392" y="1144"/>
                </a:cubicBezTo>
                <a:cubicBezTo>
                  <a:pt x="1760" y="1032"/>
                  <a:pt x="2384" y="176"/>
                  <a:pt x="2784" y="88"/>
                </a:cubicBezTo>
                <a:cubicBezTo>
                  <a:pt x="3184" y="0"/>
                  <a:pt x="3488" y="308"/>
                  <a:pt x="3792" y="616"/>
                </a:cubicBezTo>
              </a:path>
            </a:pathLst>
          </a:custGeom>
          <a:noFill/>
          <a:ln w="38100">
            <a:solidFill>
              <a:srgbClr val="CC0000"/>
            </a:solidFill>
            <a:round/>
            <a:headEnd/>
            <a:tailEnd/>
          </a:ln>
        </p:spPr>
        <p:txBody>
          <a:bodyPr wrap="none"/>
          <a:lstStyle/>
          <a:p>
            <a:endParaRPr lang="en-US"/>
          </a:p>
        </p:txBody>
      </p:sp>
      <p:sp>
        <p:nvSpPr>
          <p:cNvPr id="25605" name="Text Box 8"/>
          <p:cNvSpPr txBox="1">
            <a:spLocks noChangeArrowheads="1"/>
          </p:cNvSpPr>
          <p:nvPr/>
        </p:nvSpPr>
        <p:spPr bwMode="auto">
          <a:xfrm rot="-5400000">
            <a:off x="-533400" y="2057400"/>
            <a:ext cx="3200400" cy="457200"/>
          </a:xfrm>
          <a:prstGeom prst="rect">
            <a:avLst/>
          </a:prstGeom>
          <a:noFill/>
          <a:ln w="9525">
            <a:noFill/>
            <a:miter lim="800000"/>
            <a:headEnd/>
            <a:tailEnd/>
          </a:ln>
        </p:spPr>
        <p:txBody>
          <a:bodyPr>
            <a:spAutoFit/>
          </a:bodyPr>
          <a:lstStyle/>
          <a:p>
            <a:pPr eaLnBrk="1" hangingPunct="1">
              <a:spcBef>
                <a:spcPct val="50000"/>
              </a:spcBef>
            </a:pPr>
            <a:r>
              <a:rPr lang="en-US" sz="2400" b="1">
                <a:latin typeface="Times New Roman" pitchFamily="18" charset="0"/>
              </a:rPr>
              <a:t>Total Production</a:t>
            </a:r>
          </a:p>
        </p:txBody>
      </p:sp>
      <p:sp>
        <p:nvSpPr>
          <p:cNvPr id="25606" name="Text Box 9"/>
          <p:cNvSpPr txBox="1">
            <a:spLocks noChangeArrowheads="1"/>
          </p:cNvSpPr>
          <p:nvPr/>
        </p:nvSpPr>
        <p:spPr bwMode="auto">
          <a:xfrm>
            <a:off x="7391400" y="5715000"/>
            <a:ext cx="1371600" cy="457200"/>
          </a:xfrm>
          <a:prstGeom prst="rect">
            <a:avLst/>
          </a:prstGeom>
          <a:noFill/>
          <a:ln w="9525">
            <a:noFill/>
            <a:miter lim="800000"/>
            <a:headEnd/>
            <a:tailEnd/>
          </a:ln>
        </p:spPr>
        <p:txBody>
          <a:bodyPr>
            <a:spAutoFit/>
          </a:bodyPr>
          <a:lstStyle/>
          <a:p>
            <a:pPr eaLnBrk="1" hangingPunct="1">
              <a:spcBef>
                <a:spcPct val="50000"/>
              </a:spcBef>
            </a:pPr>
            <a:r>
              <a:rPr lang="en-US" sz="2400" b="1">
                <a:latin typeface="Times New Roman" pitchFamily="18" charset="0"/>
              </a:rPr>
              <a:t>Year</a:t>
            </a:r>
          </a:p>
        </p:txBody>
      </p:sp>
      <p:sp>
        <p:nvSpPr>
          <p:cNvPr id="25607" name="Oval 11"/>
          <p:cNvSpPr>
            <a:spLocks noChangeArrowheads="1"/>
          </p:cNvSpPr>
          <p:nvPr/>
        </p:nvSpPr>
        <p:spPr bwMode="auto">
          <a:xfrm>
            <a:off x="3886200" y="5486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5608" name="Oval 12"/>
          <p:cNvSpPr>
            <a:spLocks noChangeArrowheads="1"/>
          </p:cNvSpPr>
          <p:nvPr/>
        </p:nvSpPr>
        <p:spPr bwMode="auto">
          <a:xfrm>
            <a:off x="2743200" y="5486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5609" name="Oval 13"/>
          <p:cNvSpPr>
            <a:spLocks noChangeArrowheads="1"/>
          </p:cNvSpPr>
          <p:nvPr/>
        </p:nvSpPr>
        <p:spPr bwMode="auto">
          <a:xfrm>
            <a:off x="6400800" y="54864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5610" name="Text Box 14"/>
          <p:cNvSpPr txBox="1">
            <a:spLocks noChangeArrowheads="1"/>
          </p:cNvSpPr>
          <p:nvPr/>
        </p:nvSpPr>
        <p:spPr bwMode="auto">
          <a:xfrm>
            <a:off x="2209800" y="533400"/>
            <a:ext cx="5943600" cy="457200"/>
          </a:xfrm>
          <a:prstGeom prst="rect">
            <a:avLst/>
          </a:prstGeom>
          <a:noFill/>
          <a:ln w="9525">
            <a:noFill/>
            <a:miter lim="800000"/>
            <a:headEnd/>
            <a:tailEnd/>
          </a:ln>
        </p:spPr>
        <p:txBody>
          <a:bodyPr>
            <a:spAutoFit/>
          </a:bodyPr>
          <a:lstStyle/>
          <a:p>
            <a:pPr eaLnBrk="1" hangingPunct="1">
              <a:spcBef>
                <a:spcPct val="50000"/>
              </a:spcBef>
            </a:pPr>
            <a:r>
              <a:rPr lang="en-US" sz="2400" b="1">
                <a:latin typeface="Times New Roman" pitchFamily="18" charset="0"/>
              </a:rPr>
              <a:t>Business Cycle Phases and Turning Points</a:t>
            </a:r>
          </a:p>
        </p:txBody>
      </p:sp>
      <p:sp>
        <p:nvSpPr>
          <p:cNvPr id="25611" name="Text Box 15"/>
          <p:cNvSpPr txBox="1">
            <a:spLocks noChangeArrowheads="1"/>
          </p:cNvSpPr>
          <p:nvPr/>
        </p:nvSpPr>
        <p:spPr bwMode="auto">
          <a:xfrm>
            <a:off x="1447800" y="3352800"/>
            <a:ext cx="1371600" cy="406400"/>
          </a:xfrm>
          <a:prstGeom prst="rect">
            <a:avLst/>
          </a:prstGeom>
          <a:solidFill>
            <a:srgbClr val="CCFFFF"/>
          </a:solidFill>
          <a:ln w="9525">
            <a:solidFill>
              <a:schemeClr val="tx1"/>
            </a:solidFill>
            <a:miter lim="800000"/>
            <a:headEnd/>
            <a:tailEnd/>
          </a:ln>
        </p:spPr>
        <p:txBody>
          <a:bodyPr>
            <a:spAutoFit/>
          </a:bodyPr>
          <a:lstStyle/>
          <a:p>
            <a:pPr algn="ctr" eaLnBrk="1" hangingPunct="1">
              <a:spcBef>
                <a:spcPct val="50000"/>
              </a:spcBef>
            </a:pPr>
            <a:r>
              <a:rPr lang="en-US" sz="2000">
                <a:latin typeface="Times New Roman" pitchFamily="18" charset="0"/>
              </a:rPr>
              <a:t>Expansion</a:t>
            </a:r>
          </a:p>
        </p:txBody>
      </p:sp>
      <p:sp>
        <p:nvSpPr>
          <p:cNvPr id="25612" name="Text Box 16"/>
          <p:cNvSpPr txBox="1">
            <a:spLocks noChangeArrowheads="1"/>
          </p:cNvSpPr>
          <p:nvPr/>
        </p:nvSpPr>
        <p:spPr bwMode="auto">
          <a:xfrm>
            <a:off x="4191000" y="2743200"/>
            <a:ext cx="1524000" cy="406400"/>
          </a:xfrm>
          <a:prstGeom prst="rect">
            <a:avLst/>
          </a:prstGeom>
          <a:solidFill>
            <a:srgbClr val="CCFFFF"/>
          </a:solidFill>
          <a:ln w="9525">
            <a:solidFill>
              <a:schemeClr val="tx1"/>
            </a:solidFill>
            <a:miter lim="800000"/>
            <a:headEnd/>
            <a:tailEnd/>
          </a:ln>
        </p:spPr>
        <p:txBody>
          <a:bodyPr>
            <a:spAutoFit/>
          </a:bodyPr>
          <a:lstStyle/>
          <a:p>
            <a:pPr algn="ctr" eaLnBrk="1" hangingPunct="1">
              <a:spcBef>
                <a:spcPct val="50000"/>
              </a:spcBef>
            </a:pPr>
            <a:r>
              <a:rPr lang="en-US" sz="2000">
                <a:latin typeface="Times New Roman" pitchFamily="18" charset="0"/>
              </a:rPr>
              <a:t>Expansion</a:t>
            </a:r>
          </a:p>
        </p:txBody>
      </p:sp>
      <p:sp>
        <p:nvSpPr>
          <p:cNvPr id="25613" name="Line 17"/>
          <p:cNvSpPr>
            <a:spLocks noChangeShapeType="1"/>
          </p:cNvSpPr>
          <p:nvPr/>
        </p:nvSpPr>
        <p:spPr bwMode="auto">
          <a:xfrm>
            <a:off x="2057400" y="3810000"/>
            <a:ext cx="152400" cy="381000"/>
          </a:xfrm>
          <a:prstGeom prst="line">
            <a:avLst/>
          </a:prstGeom>
          <a:noFill/>
          <a:ln w="9525">
            <a:solidFill>
              <a:schemeClr val="tx1"/>
            </a:solidFill>
            <a:round/>
            <a:headEnd/>
            <a:tailEnd/>
          </a:ln>
        </p:spPr>
        <p:txBody>
          <a:bodyPr wrap="none"/>
          <a:lstStyle/>
          <a:p>
            <a:endParaRPr lang="en-US"/>
          </a:p>
        </p:txBody>
      </p:sp>
      <p:sp>
        <p:nvSpPr>
          <p:cNvPr id="25614" name="Line 18"/>
          <p:cNvSpPr>
            <a:spLocks noChangeShapeType="1"/>
          </p:cNvSpPr>
          <p:nvPr/>
        </p:nvSpPr>
        <p:spPr bwMode="auto">
          <a:xfrm>
            <a:off x="4953000" y="3200400"/>
            <a:ext cx="304800" cy="381000"/>
          </a:xfrm>
          <a:prstGeom prst="line">
            <a:avLst/>
          </a:prstGeom>
          <a:noFill/>
          <a:ln w="9525">
            <a:solidFill>
              <a:schemeClr val="tx1"/>
            </a:solidFill>
            <a:round/>
            <a:headEnd/>
            <a:tailEnd/>
          </a:ln>
        </p:spPr>
        <p:txBody>
          <a:bodyPr wrap="none"/>
          <a:lstStyle/>
          <a:p>
            <a:endParaRPr lang="en-US"/>
          </a:p>
        </p:txBody>
      </p:sp>
      <p:sp>
        <p:nvSpPr>
          <p:cNvPr id="25615" name="Text Box 19"/>
          <p:cNvSpPr txBox="1">
            <a:spLocks noChangeArrowheads="1"/>
          </p:cNvSpPr>
          <p:nvPr/>
        </p:nvSpPr>
        <p:spPr bwMode="auto">
          <a:xfrm>
            <a:off x="2895600" y="3048000"/>
            <a:ext cx="914400" cy="406400"/>
          </a:xfrm>
          <a:prstGeom prst="rect">
            <a:avLst/>
          </a:prstGeom>
          <a:solidFill>
            <a:srgbClr val="CCFFFF"/>
          </a:solidFill>
          <a:ln w="9525">
            <a:solidFill>
              <a:schemeClr val="tx1"/>
            </a:solidFill>
            <a:miter lim="800000"/>
            <a:headEnd/>
            <a:tailEnd/>
          </a:ln>
        </p:spPr>
        <p:txBody>
          <a:bodyPr>
            <a:spAutoFit/>
          </a:bodyPr>
          <a:lstStyle/>
          <a:p>
            <a:pPr algn="ctr" eaLnBrk="1" hangingPunct="1">
              <a:spcBef>
                <a:spcPct val="50000"/>
              </a:spcBef>
            </a:pPr>
            <a:r>
              <a:rPr lang="en-US" sz="2000">
                <a:latin typeface="Times New Roman" pitchFamily="18" charset="0"/>
              </a:rPr>
              <a:t>Peak</a:t>
            </a:r>
          </a:p>
        </p:txBody>
      </p:sp>
      <p:sp>
        <p:nvSpPr>
          <p:cNvPr id="25616" name="Text Box 20"/>
          <p:cNvSpPr txBox="1">
            <a:spLocks noChangeArrowheads="1"/>
          </p:cNvSpPr>
          <p:nvPr/>
        </p:nvSpPr>
        <p:spPr bwMode="auto">
          <a:xfrm>
            <a:off x="6172200" y="2057400"/>
            <a:ext cx="914400" cy="406400"/>
          </a:xfrm>
          <a:prstGeom prst="rect">
            <a:avLst/>
          </a:prstGeom>
          <a:solidFill>
            <a:srgbClr val="CCFFFF"/>
          </a:solidFill>
          <a:ln w="9525">
            <a:solidFill>
              <a:schemeClr val="tx1"/>
            </a:solidFill>
            <a:miter lim="800000"/>
            <a:headEnd/>
            <a:tailEnd/>
          </a:ln>
        </p:spPr>
        <p:txBody>
          <a:bodyPr>
            <a:spAutoFit/>
          </a:bodyPr>
          <a:lstStyle/>
          <a:p>
            <a:pPr algn="ctr" eaLnBrk="1" hangingPunct="1">
              <a:spcBef>
                <a:spcPct val="50000"/>
              </a:spcBef>
            </a:pPr>
            <a:r>
              <a:rPr lang="en-US" sz="2000">
                <a:latin typeface="Times New Roman" pitchFamily="18" charset="0"/>
              </a:rPr>
              <a:t>Peak</a:t>
            </a:r>
          </a:p>
        </p:txBody>
      </p:sp>
      <p:sp>
        <p:nvSpPr>
          <p:cNvPr id="25617" name="Line 21"/>
          <p:cNvSpPr>
            <a:spLocks noChangeShapeType="1"/>
          </p:cNvSpPr>
          <p:nvPr/>
        </p:nvSpPr>
        <p:spPr bwMode="auto">
          <a:xfrm>
            <a:off x="6553200" y="2514600"/>
            <a:ext cx="0" cy="304800"/>
          </a:xfrm>
          <a:prstGeom prst="line">
            <a:avLst/>
          </a:prstGeom>
          <a:noFill/>
          <a:ln w="9525">
            <a:solidFill>
              <a:schemeClr val="tx1"/>
            </a:solidFill>
            <a:round/>
            <a:headEnd/>
            <a:tailEnd/>
          </a:ln>
        </p:spPr>
        <p:txBody>
          <a:bodyPr wrap="none"/>
          <a:lstStyle/>
          <a:p>
            <a:endParaRPr lang="en-US"/>
          </a:p>
        </p:txBody>
      </p:sp>
      <p:sp>
        <p:nvSpPr>
          <p:cNvPr id="25618" name="Line 24"/>
          <p:cNvSpPr>
            <a:spLocks noChangeShapeType="1"/>
          </p:cNvSpPr>
          <p:nvPr/>
        </p:nvSpPr>
        <p:spPr bwMode="auto">
          <a:xfrm flipH="1">
            <a:off x="2895600" y="3505200"/>
            <a:ext cx="228600" cy="304800"/>
          </a:xfrm>
          <a:prstGeom prst="line">
            <a:avLst/>
          </a:prstGeom>
          <a:noFill/>
          <a:ln w="9525">
            <a:solidFill>
              <a:schemeClr val="tx1"/>
            </a:solidFill>
            <a:round/>
            <a:headEnd/>
            <a:tailEnd/>
          </a:ln>
        </p:spPr>
        <p:txBody>
          <a:bodyPr wrap="none"/>
          <a:lstStyle/>
          <a:p>
            <a:endParaRPr lang="en-US"/>
          </a:p>
        </p:txBody>
      </p:sp>
      <p:sp>
        <p:nvSpPr>
          <p:cNvPr id="25619" name="Text Box 25"/>
          <p:cNvSpPr txBox="1">
            <a:spLocks noChangeArrowheads="1"/>
          </p:cNvSpPr>
          <p:nvPr/>
        </p:nvSpPr>
        <p:spPr bwMode="auto">
          <a:xfrm>
            <a:off x="2514600" y="4724400"/>
            <a:ext cx="1295400" cy="406400"/>
          </a:xfrm>
          <a:prstGeom prst="rect">
            <a:avLst/>
          </a:prstGeom>
          <a:solidFill>
            <a:srgbClr val="CCFFFF"/>
          </a:solidFill>
          <a:ln w="9525">
            <a:solidFill>
              <a:schemeClr val="tx1"/>
            </a:solidFill>
            <a:miter lim="800000"/>
            <a:headEnd/>
            <a:tailEnd/>
          </a:ln>
        </p:spPr>
        <p:txBody>
          <a:bodyPr>
            <a:spAutoFit/>
          </a:bodyPr>
          <a:lstStyle/>
          <a:p>
            <a:pPr algn="ctr" eaLnBrk="1" hangingPunct="1">
              <a:spcBef>
                <a:spcPct val="50000"/>
              </a:spcBef>
            </a:pPr>
            <a:r>
              <a:rPr lang="en-US" sz="2000">
                <a:latin typeface="Times New Roman" pitchFamily="18" charset="0"/>
              </a:rPr>
              <a:t>Recession</a:t>
            </a:r>
          </a:p>
        </p:txBody>
      </p:sp>
      <p:sp>
        <p:nvSpPr>
          <p:cNvPr id="25620" name="Text Box 26"/>
          <p:cNvSpPr txBox="1">
            <a:spLocks noChangeArrowheads="1"/>
          </p:cNvSpPr>
          <p:nvPr/>
        </p:nvSpPr>
        <p:spPr bwMode="auto">
          <a:xfrm>
            <a:off x="6553200" y="3657600"/>
            <a:ext cx="1295400" cy="406400"/>
          </a:xfrm>
          <a:prstGeom prst="rect">
            <a:avLst/>
          </a:prstGeom>
          <a:solidFill>
            <a:srgbClr val="CCFFFF"/>
          </a:solidFill>
          <a:ln w="9525">
            <a:solidFill>
              <a:schemeClr val="tx1"/>
            </a:solidFill>
            <a:miter lim="800000"/>
            <a:headEnd/>
            <a:tailEnd/>
          </a:ln>
        </p:spPr>
        <p:txBody>
          <a:bodyPr>
            <a:spAutoFit/>
          </a:bodyPr>
          <a:lstStyle/>
          <a:p>
            <a:pPr algn="ctr" eaLnBrk="1" hangingPunct="1">
              <a:spcBef>
                <a:spcPct val="50000"/>
              </a:spcBef>
            </a:pPr>
            <a:r>
              <a:rPr lang="en-US" sz="2000">
                <a:latin typeface="Times New Roman" pitchFamily="18" charset="0"/>
              </a:rPr>
              <a:t>Recession</a:t>
            </a:r>
          </a:p>
        </p:txBody>
      </p:sp>
      <p:sp>
        <p:nvSpPr>
          <p:cNvPr id="25621" name="Line 27"/>
          <p:cNvSpPr>
            <a:spLocks noChangeShapeType="1"/>
          </p:cNvSpPr>
          <p:nvPr/>
        </p:nvSpPr>
        <p:spPr bwMode="auto">
          <a:xfrm flipH="1">
            <a:off x="3200400" y="4191000"/>
            <a:ext cx="152400" cy="457200"/>
          </a:xfrm>
          <a:prstGeom prst="line">
            <a:avLst/>
          </a:prstGeom>
          <a:noFill/>
          <a:ln w="9525">
            <a:solidFill>
              <a:schemeClr val="tx1"/>
            </a:solidFill>
            <a:round/>
            <a:headEnd/>
            <a:tailEnd/>
          </a:ln>
        </p:spPr>
        <p:txBody>
          <a:bodyPr wrap="none"/>
          <a:lstStyle/>
          <a:p>
            <a:endParaRPr lang="en-US"/>
          </a:p>
        </p:txBody>
      </p:sp>
      <p:sp>
        <p:nvSpPr>
          <p:cNvPr id="25622" name="Line 28"/>
          <p:cNvSpPr>
            <a:spLocks noChangeShapeType="1"/>
          </p:cNvSpPr>
          <p:nvPr/>
        </p:nvSpPr>
        <p:spPr bwMode="auto">
          <a:xfrm flipH="1">
            <a:off x="7315200" y="3276600"/>
            <a:ext cx="152400" cy="304800"/>
          </a:xfrm>
          <a:prstGeom prst="line">
            <a:avLst/>
          </a:prstGeom>
          <a:noFill/>
          <a:ln w="9525">
            <a:solidFill>
              <a:schemeClr val="tx1"/>
            </a:solidFill>
            <a:round/>
            <a:headEnd/>
            <a:tailEnd/>
          </a:ln>
        </p:spPr>
        <p:txBody>
          <a:bodyPr wrap="none"/>
          <a:lstStyle/>
          <a:p>
            <a:endParaRPr lang="en-US"/>
          </a:p>
        </p:txBody>
      </p:sp>
      <p:sp>
        <p:nvSpPr>
          <p:cNvPr id="25623" name="Text Box 29"/>
          <p:cNvSpPr txBox="1">
            <a:spLocks noChangeArrowheads="1"/>
          </p:cNvSpPr>
          <p:nvPr/>
        </p:nvSpPr>
        <p:spPr bwMode="auto">
          <a:xfrm>
            <a:off x="3886200" y="4876800"/>
            <a:ext cx="1295400" cy="406400"/>
          </a:xfrm>
          <a:prstGeom prst="rect">
            <a:avLst/>
          </a:prstGeom>
          <a:solidFill>
            <a:srgbClr val="CCFFFF"/>
          </a:solidFill>
          <a:ln w="9525">
            <a:solidFill>
              <a:schemeClr val="tx1"/>
            </a:solidFill>
            <a:miter lim="800000"/>
            <a:headEnd/>
            <a:tailEnd/>
          </a:ln>
        </p:spPr>
        <p:txBody>
          <a:bodyPr>
            <a:spAutoFit/>
          </a:bodyPr>
          <a:lstStyle/>
          <a:p>
            <a:pPr algn="ctr" eaLnBrk="1" hangingPunct="1">
              <a:spcBef>
                <a:spcPct val="50000"/>
              </a:spcBef>
            </a:pPr>
            <a:r>
              <a:rPr lang="en-US" sz="2000">
                <a:latin typeface="Times New Roman" pitchFamily="18" charset="0"/>
              </a:rPr>
              <a:t>Trough</a:t>
            </a:r>
          </a:p>
        </p:txBody>
      </p:sp>
      <p:sp>
        <p:nvSpPr>
          <p:cNvPr id="25624" name="Line 30"/>
          <p:cNvSpPr>
            <a:spLocks noChangeShapeType="1"/>
          </p:cNvSpPr>
          <p:nvPr/>
        </p:nvSpPr>
        <p:spPr bwMode="auto">
          <a:xfrm flipH="1" flipV="1">
            <a:off x="4038600" y="4495800"/>
            <a:ext cx="76200" cy="381000"/>
          </a:xfrm>
          <a:prstGeom prst="line">
            <a:avLst/>
          </a:prstGeom>
          <a:noFill/>
          <a:ln w="9525">
            <a:solidFill>
              <a:schemeClr val="tx1"/>
            </a:solidFill>
            <a:round/>
            <a:headEnd/>
            <a:tailEnd/>
          </a:ln>
        </p:spPr>
        <p:txBody>
          <a:bodyPr wrap="none"/>
          <a:lstStyle/>
          <a:p>
            <a:endParaRPr lang="en-US"/>
          </a:p>
        </p:txBody>
      </p:sp>
      <p:sp>
        <p:nvSpPr>
          <p:cNvPr id="25625" name="Text Box 31"/>
          <p:cNvSpPr txBox="1">
            <a:spLocks noChangeArrowheads="1"/>
          </p:cNvSpPr>
          <p:nvPr/>
        </p:nvSpPr>
        <p:spPr bwMode="auto">
          <a:xfrm>
            <a:off x="2590800" y="5715000"/>
            <a:ext cx="914400" cy="457200"/>
          </a:xfrm>
          <a:prstGeom prst="rect">
            <a:avLst/>
          </a:prstGeom>
          <a:noFill/>
          <a:ln w="9525">
            <a:noFill/>
            <a:miter lim="800000"/>
            <a:headEnd/>
            <a:tailEnd/>
          </a:ln>
        </p:spPr>
        <p:txBody>
          <a:bodyPr>
            <a:spAutoFit/>
          </a:bodyPr>
          <a:lstStyle/>
          <a:p>
            <a:pPr eaLnBrk="1" hangingPunct="1">
              <a:spcBef>
                <a:spcPct val="50000"/>
              </a:spcBef>
            </a:pPr>
            <a:r>
              <a:rPr lang="en-US" sz="2400">
                <a:latin typeface="Times New Roman" pitchFamily="18" charset="0"/>
              </a:rPr>
              <a:t>2</a:t>
            </a:r>
          </a:p>
        </p:txBody>
      </p:sp>
      <p:sp>
        <p:nvSpPr>
          <p:cNvPr id="25626" name="Text Box 32"/>
          <p:cNvSpPr txBox="1">
            <a:spLocks noChangeArrowheads="1"/>
          </p:cNvSpPr>
          <p:nvPr/>
        </p:nvSpPr>
        <p:spPr bwMode="auto">
          <a:xfrm>
            <a:off x="3810000" y="5715000"/>
            <a:ext cx="533400" cy="457200"/>
          </a:xfrm>
          <a:prstGeom prst="rect">
            <a:avLst/>
          </a:prstGeom>
          <a:noFill/>
          <a:ln w="9525">
            <a:noFill/>
            <a:miter lim="800000"/>
            <a:headEnd/>
            <a:tailEnd/>
          </a:ln>
        </p:spPr>
        <p:txBody>
          <a:bodyPr>
            <a:spAutoFit/>
          </a:bodyPr>
          <a:lstStyle/>
          <a:p>
            <a:pPr eaLnBrk="1" hangingPunct="1">
              <a:spcBef>
                <a:spcPct val="50000"/>
              </a:spcBef>
            </a:pPr>
            <a:r>
              <a:rPr lang="en-US" sz="2400">
                <a:latin typeface="Times New Roman" pitchFamily="18" charset="0"/>
              </a:rPr>
              <a:t>4</a:t>
            </a:r>
          </a:p>
        </p:txBody>
      </p:sp>
      <p:sp>
        <p:nvSpPr>
          <p:cNvPr id="25627" name="Text Box 33"/>
          <p:cNvSpPr txBox="1">
            <a:spLocks noChangeArrowheads="1"/>
          </p:cNvSpPr>
          <p:nvPr/>
        </p:nvSpPr>
        <p:spPr bwMode="auto">
          <a:xfrm>
            <a:off x="6324600" y="5715000"/>
            <a:ext cx="533400" cy="457200"/>
          </a:xfrm>
          <a:prstGeom prst="rect">
            <a:avLst/>
          </a:prstGeom>
          <a:noFill/>
          <a:ln w="9525">
            <a:noFill/>
            <a:miter lim="800000"/>
            <a:headEnd/>
            <a:tailEnd/>
          </a:ln>
        </p:spPr>
        <p:txBody>
          <a:bodyPr>
            <a:spAutoFit/>
          </a:bodyPr>
          <a:lstStyle/>
          <a:p>
            <a:pPr eaLnBrk="1" hangingPunct="1">
              <a:spcBef>
                <a:spcPct val="50000"/>
              </a:spcBef>
            </a:pPr>
            <a:r>
              <a:rPr lang="en-US" sz="2400">
                <a:latin typeface="Times New Roman" pitchFamily="18" charset="0"/>
              </a:rPr>
              <a:t>8</a:t>
            </a:r>
          </a:p>
        </p:txBody>
      </p:sp>
    </p:spTree>
  </p:cSld>
  <p:clrMapOvr>
    <a:masterClrMapping/>
  </p:clrMapOvr>
  <p:transition spd="med">
    <p:comb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50382"/>
            <a:ext cx="7453850" cy="4510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0" y="762000"/>
            <a:ext cx="7620000" cy="369332"/>
          </a:xfrm>
          <a:prstGeom prst="rect">
            <a:avLst/>
          </a:prstGeom>
          <a:noFill/>
        </p:spPr>
        <p:txBody>
          <a:bodyPr wrap="square" rtlCol="0">
            <a:spAutoFit/>
          </a:bodyPr>
          <a:lstStyle/>
          <a:p>
            <a:r>
              <a:rPr lang="en-US" dirty="0" smtClean="0"/>
              <a:t>USA Employment is down 7.7 million since December 2007</a:t>
            </a:r>
            <a:endParaRPr lang="en-US" dirty="0"/>
          </a:p>
        </p:txBody>
      </p:sp>
      <p:sp>
        <p:nvSpPr>
          <p:cNvPr id="3" name="TextBox 2"/>
          <p:cNvSpPr txBox="1"/>
          <p:nvPr/>
        </p:nvSpPr>
        <p:spPr>
          <a:xfrm>
            <a:off x="2286000" y="5867400"/>
            <a:ext cx="3810000" cy="369332"/>
          </a:xfrm>
          <a:prstGeom prst="rect">
            <a:avLst/>
          </a:prstGeom>
          <a:noFill/>
        </p:spPr>
        <p:txBody>
          <a:bodyPr wrap="square" rtlCol="0">
            <a:spAutoFit/>
          </a:bodyPr>
          <a:lstStyle/>
          <a:p>
            <a:r>
              <a:rPr lang="en-US" dirty="0" smtClean="0"/>
              <a:t>Recessions shaded pink</a:t>
            </a:r>
            <a:endParaRPr lang="en-US" dirty="0"/>
          </a:p>
        </p:txBody>
      </p:sp>
    </p:spTree>
  </p:cSld>
  <p:clrMapOvr>
    <a:masterClrMapping/>
  </p:clrMapOvr>
  <p:transition spd="med">
    <p:comb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p:cNvPicPr>
            <a:picLocks noChangeAspect="1" noChangeArrowheads="1"/>
          </p:cNvPicPr>
          <p:nvPr/>
        </p:nvPicPr>
        <p:blipFill>
          <a:blip r:embed="rId2" cstate="print"/>
          <a:srcRect/>
          <a:stretch>
            <a:fillRect/>
          </a:stretch>
        </p:blipFill>
        <p:spPr bwMode="auto">
          <a:xfrm>
            <a:off x="457200" y="990600"/>
            <a:ext cx="8162597" cy="4343400"/>
          </a:xfrm>
          <a:prstGeom prst="rect">
            <a:avLst/>
          </a:prstGeom>
          <a:noFill/>
          <a:ln w="9525">
            <a:noFill/>
            <a:miter lim="800000"/>
            <a:headEnd/>
            <a:tailEnd/>
          </a:ln>
        </p:spPr>
      </p:pic>
    </p:spTree>
  </p:cSld>
  <p:clrMapOvr>
    <a:masterClrMapping/>
  </p:clrMapOvr>
  <p:transition spd="med">
    <p:comb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0"/>
            <a:ext cx="7841352" cy="1754326"/>
          </a:xfrm>
          <a:prstGeom prst="rect">
            <a:avLst/>
          </a:prstGeom>
          <a:noFill/>
        </p:spPr>
        <p:txBody>
          <a:bodyPr wrap="squar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Art and Science</a:t>
            </a:r>
            <a:b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of Economics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239618" name="Picture 2" descr="C:\Users\Chris\AppData\Local\Microsoft\Windows\Temporary Internet Files\Content.IE5\DX3B2EIE\MPj04393380000[1].jpg"/>
          <p:cNvPicPr>
            <a:picLocks noChangeAspect="1" noChangeArrowheads="1"/>
          </p:cNvPicPr>
          <p:nvPr/>
        </p:nvPicPr>
        <p:blipFill>
          <a:blip r:embed="rId3" cstate="print"/>
          <a:srcRect/>
          <a:stretch>
            <a:fillRect/>
          </a:stretch>
        </p:blipFill>
        <p:spPr bwMode="auto">
          <a:xfrm>
            <a:off x="6324600" y="2895600"/>
            <a:ext cx="2003728" cy="3200400"/>
          </a:xfrm>
          <a:prstGeom prst="rect">
            <a:avLst/>
          </a:prstGeom>
          <a:noFill/>
        </p:spPr>
      </p:pic>
      <p:sp>
        <p:nvSpPr>
          <p:cNvPr id="4" name="Oval Callout 3"/>
          <p:cNvSpPr/>
          <p:nvPr/>
        </p:nvSpPr>
        <p:spPr>
          <a:xfrm>
            <a:off x="762000" y="2209800"/>
            <a:ext cx="4114800" cy="2590800"/>
          </a:xfrm>
          <a:prstGeom prst="wedgeEllipseCallout">
            <a:avLst>
              <a:gd name="adj1" fmla="val 86112"/>
              <a:gd name="adj2" fmla="val 25736"/>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Economists assume that economic decision-makers are rational and engage in “maximizing” behavior</a:t>
            </a:r>
            <a:endParaRPr lang="en-US" sz="2400" dirty="0"/>
          </a:p>
        </p:txBody>
      </p:sp>
    </p:spTree>
  </p:cSld>
  <p:clrMapOvr>
    <a:masterClrMapping/>
  </p:clrMapOvr>
  <p:transition spd="med">
    <p:comb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854" name="Picture 6" descr="pe07464_"/>
          <p:cNvPicPr>
            <a:picLocks noChangeAspect="1" noChangeArrowheads="1"/>
          </p:cNvPicPr>
          <p:nvPr/>
        </p:nvPicPr>
        <p:blipFill>
          <a:blip r:embed="rId3" cstate="print"/>
          <a:srcRect/>
          <a:stretch>
            <a:fillRect/>
          </a:stretch>
        </p:blipFill>
        <p:spPr bwMode="auto">
          <a:xfrm>
            <a:off x="5105400" y="3352800"/>
            <a:ext cx="2895600" cy="2565400"/>
          </a:xfrm>
          <a:prstGeom prst="rect">
            <a:avLst/>
          </a:prstGeom>
          <a:noFill/>
        </p:spPr>
      </p:pic>
      <p:sp>
        <p:nvSpPr>
          <p:cNvPr id="78855" name="AutoShape 7"/>
          <p:cNvSpPr>
            <a:spLocks noChangeArrowheads="1"/>
          </p:cNvSpPr>
          <p:nvPr/>
        </p:nvSpPr>
        <p:spPr bwMode="auto">
          <a:xfrm>
            <a:off x="838200" y="1981200"/>
            <a:ext cx="4419600" cy="3657600"/>
          </a:xfrm>
          <a:prstGeom prst="wedgeEllipseCallout">
            <a:avLst>
              <a:gd name="adj1" fmla="val 72523"/>
              <a:gd name="adj2" fmla="val 26868"/>
            </a:avLst>
          </a:prstGeom>
          <a:solidFill>
            <a:schemeClr val="bg1"/>
          </a:solidFill>
          <a:ln w="9525">
            <a:solidFill>
              <a:schemeClr val="tx1"/>
            </a:solidFill>
            <a:miter lim="800000"/>
            <a:headEnd/>
            <a:tailEnd/>
          </a:ln>
          <a:effectLst/>
        </p:spPr>
        <p:txBody>
          <a:bodyPr/>
          <a:lstStyle/>
          <a:p>
            <a:pPr algn="ctr" eaLnBrk="1" hangingPunct="1"/>
            <a:r>
              <a:rPr lang="en-US" sz="2400">
                <a:latin typeface="Times New Roman" pitchFamily="18" charset="0"/>
              </a:rPr>
              <a:t>Economics deals with questions of “what is” and “what ought to be.” The former set of questions belong to </a:t>
            </a:r>
            <a:r>
              <a:rPr lang="en-US" sz="2400" b="1">
                <a:latin typeface="Times New Roman" pitchFamily="18" charset="0"/>
              </a:rPr>
              <a:t>positive </a:t>
            </a:r>
            <a:r>
              <a:rPr lang="en-US" sz="2400">
                <a:latin typeface="Times New Roman" pitchFamily="18" charset="0"/>
              </a:rPr>
              <a:t>economics; the latter to </a:t>
            </a:r>
            <a:r>
              <a:rPr lang="en-US" sz="2400" b="1">
                <a:latin typeface="Times New Roman" pitchFamily="18" charset="0"/>
              </a:rPr>
              <a:t>normative </a:t>
            </a:r>
            <a:r>
              <a:rPr lang="en-US" sz="2400">
                <a:latin typeface="Times New Roman" pitchFamily="18" charset="0"/>
              </a:rPr>
              <a:t>economics</a:t>
            </a:r>
          </a:p>
        </p:txBody>
      </p:sp>
      <p:sp>
        <p:nvSpPr>
          <p:cNvPr id="5" name="Rectangle 4"/>
          <p:cNvSpPr/>
          <p:nvPr/>
        </p:nvSpPr>
        <p:spPr>
          <a:xfrm>
            <a:off x="609600" y="381000"/>
            <a:ext cx="7011855" cy="1323439"/>
          </a:xfrm>
          <a:prstGeom prst="rect">
            <a:avLst/>
          </a:prstGeom>
          <a:noFill/>
        </p:spPr>
        <p:txBody>
          <a:bodyPr wrap="none" lIns="91440" tIns="45720" rIns="91440" bIns="45720">
            <a:spAutoFit/>
          </a:bodyPr>
          <a:lstStyle/>
          <a:p>
            <a:pPr algn="ctr"/>
            <a:r>
              <a:rPr lang="en-US"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Positive and normative </a:t>
            </a:r>
            <a:br>
              <a:rPr lang="en-US"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economics</a:t>
            </a:r>
            <a:endParaRPr lang="en-U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med">
    <p:comb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914400" y="838200"/>
            <a:ext cx="7772400" cy="457200"/>
          </a:xfrm>
          <a:prstGeom prst="rect">
            <a:avLst/>
          </a:prstGeom>
          <a:noFill/>
          <a:ln w="9525">
            <a:noFill/>
            <a:miter lim="800000"/>
            <a:headEnd/>
            <a:tailEnd/>
          </a:ln>
          <a:effectLst/>
        </p:spPr>
        <p:txBody>
          <a:bodyPr>
            <a:spAutoFit/>
          </a:bodyPr>
          <a:lstStyle/>
          <a:p>
            <a:pPr>
              <a:spcBef>
                <a:spcPct val="50000"/>
              </a:spcBef>
              <a:buClr>
                <a:schemeClr val="tx1"/>
              </a:buClr>
            </a:pPr>
            <a:r>
              <a:rPr lang="en-US" sz="2400">
                <a:latin typeface="Times New Roman" pitchFamily="18" charset="0"/>
              </a:rPr>
              <a:t> </a:t>
            </a:r>
            <a:endParaRPr lang="en-US" sz="2400" b="1">
              <a:solidFill>
                <a:srgbClr val="0033CC"/>
              </a:solidFill>
              <a:latin typeface="Times New Roman" pitchFamily="18" charset="0"/>
            </a:endParaRPr>
          </a:p>
        </p:txBody>
      </p:sp>
      <p:sp>
        <p:nvSpPr>
          <p:cNvPr id="55303" name="Text Box 7"/>
          <p:cNvSpPr txBox="1">
            <a:spLocks noChangeArrowheads="1"/>
          </p:cNvSpPr>
          <p:nvPr/>
        </p:nvSpPr>
        <p:spPr bwMode="auto">
          <a:xfrm>
            <a:off x="1066800" y="914400"/>
            <a:ext cx="7696200" cy="2344738"/>
          </a:xfrm>
          <a:prstGeom prst="rect">
            <a:avLst/>
          </a:prstGeom>
          <a:noFill/>
          <a:ln w="9525">
            <a:noFill/>
            <a:miter lim="800000"/>
            <a:headEnd/>
            <a:tailEnd/>
          </a:ln>
          <a:effectLst/>
        </p:spPr>
        <p:txBody>
          <a:bodyPr>
            <a:spAutoFit/>
          </a:bodyPr>
          <a:lstStyle/>
          <a:p>
            <a:pPr eaLnBrk="1" hangingPunct="1"/>
            <a:r>
              <a:rPr lang="en-US" sz="2800" b="1">
                <a:solidFill>
                  <a:srgbClr val="0033CC"/>
                </a:solidFill>
                <a:latin typeface="Book Antiqua" pitchFamily="18" charset="0"/>
              </a:rPr>
              <a:t>Positive economics</a:t>
            </a:r>
            <a:r>
              <a:rPr lang="en-US" sz="2400">
                <a:solidFill>
                  <a:srgbClr val="0033CC"/>
                </a:solidFill>
                <a:latin typeface="Book Antiqua" pitchFamily="18" charset="0"/>
              </a:rPr>
              <a:t> attempts</a:t>
            </a:r>
            <a:br>
              <a:rPr lang="en-US" sz="2400">
                <a:solidFill>
                  <a:srgbClr val="0033CC"/>
                </a:solidFill>
                <a:latin typeface="Book Antiqua" pitchFamily="18" charset="0"/>
              </a:rPr>
            </a:br>
            <a:r>
              <a:rPr lang="en-US" sz="2400">
                <a:solidFill>
                  <a:srgbClr val="0033CC"/>
                </a:solidFill>
                <a:latin typeface="Book Antiqua" pitchFamily="18" charset="0"/>
              </a:rPr>
              <a:t> set forth scientific statements</a:t>
            </a:r>
            <a:br>
              <a:rPr lang="en-US" sz="2400">
                <a:solidFill>
                  <a:srgbClr val="0033CC"/>
                </a:solidFill>
                <a:latin typeface="Book Antiqua" pitchFamily="18" charset="0"/>
              </a:rPr>
            </a:br>
            <a:r>
              <a:rPr lang="en-US" sz="2400">
                <a:solidFill>
                  <a:srgbClr val="0033CC"/>
                </a:solidFill>
                <a:latin typeface="Book Antiqua" pitchFamily="18" charset="0"/>
              </a:rPr>
              <a:t>--that is, statements subject to verification or </a:t>
            </a:r>
            <a:br>
              <a:rPr lang="en-US" sz="2400">
                <a:solidFill>
                  <a:srgbClr val="0033CC"/>
                </a:solidFill>
                <a:latin typeface="Book Antiqua" pitchFamily="18" charset="0"/>
              </a:rPr>
            </a:br>
            <a:r>
              <a:rPr lang="en-US" sz="2400">
                <a:solidFill>
                  <a:srgbClr val="0033CC"/>
                </a:solidFill>
                <a:latin typeface="Book Antiqua" pitchFamily="18" charset="0"/>
              </a:rPr>
              <a:t>falsification</a:t>
            </a:r>
            <a:br>
              <a:rPr lang="en-US" sz="2400">
                <a:solidFill>
                  <a:srgbClr val="0033CC"/>
                </a:solidFill>
                <a:latin typeface="Book Antiqua" pitchFamily="18" charset="0"/>
              </a:rPr>
            </a:br>
            <a:r>
              <a:rPr lang="en-US" sz="2400">
                <a:solidFill>
                  <a:srgbClr val="0033CC"/>
                </a:solidFill>
                <a:latin typeface="Book Antiqua" pitchFamily="18" charset="0"/>
              </a:rPr>
              <a:t/>
            </a:r>
            <a:br>
              <a:rPr lang="en-US" sz="2400">
                <a:solidFill>
                  <a:srgbClr val="0033CC"/>
                </a:solidFill>
                <a:latin typeface="Book Antiqua" pitchFamily="18" charset="0"/>
              </a:rPr>
            </a:br>
            <a:endParaRPr lang="en-US" sz="2400">
              <a:latin typeface="Times New Roman" pitchFamily="18" charset="0"/>
            </a:endParaRPr>
          </a:p>
        </p:txBody>
      </p:sp>
      <p:sp>
        <p:nvSpPr>
          <p:cNvPr id="55304" name="Text Box 8"/>
          <p:cNvSpPr txBox="1">
            <a:spLocks noChangeArrowheads="1"/>
          </p:cNvSpPr>
          <p:nvPr/>
        </p:nvSpPr>
        <p:spPr bwMode="auto">
          <a:xfrm>
            <a:off x="1066800" y="2743200"/>
            <a:ext cx="6629400" cy="3727450"/>
          </a:xfrm>
          <a:prstGeom prst="rect">
            <a:avLst/>
          </a:prstGeom>
          <a:noFill/>
          <a:ln w="9525">
            <a:noFill/>
            <a:miter lim="800000"/>
            <a:headEnd/>
            <a:tailEnd/>
          </a:ln>
          <a:effectLst/>
        </p:spPr>
        <p:txBody>
          <a:bodyPr>
            <a:spAutoFit/>
          </a:bodyPr>
          <a:lstStyle/>
          <a:p>
            <a:pPr eaLnBrk="1" hangingPunct="1"/>
            <a:r>
              <a:rPr lang="en-US" sz="2400">
                <a:latin typeface="Times New Roman" pitchFamily="18" charset="0"/>
              </a:rPr>
              <a:t>For instance:</a:t>
            </a:r>
            <a:br>
              <a:rPr lang="en-US" sz="2400">
                <a:latin typeface="Times New Roman" pitchFamily="18" charset="0"/>
              </a:rPr>
            </a:br>
            <a:endParaRPr lang="en-US" sz="2400">
              <a:latin typeface="Times New Roman" pitchFamily="18" charset="0"/>
            </a:endParaRPr>
          </a:p>
          <a:p>
            <a:pPr eaLnBrk="1" hangingPunct="1">
              <a:spcAft>
                <a:spcPct val="15000"/>
              </a:spcAft>
              <a:buFontTx/>
              <a:buChar char="•"/>
            </a:pPr>
            <a:r>
              <a:rPr lang="en-US" sz="2400">
                <a:solidFill>
                  <a:srgbClr val="0033CC"/>
                </a:solidFill>
                <a:latin typeface="Times New Roman" pitchFamily="18" charset="0"/>
              </a:rPr>
              <a:t>“ If they raise tuition again at ASU, enrollment will decline.”</a:t>
            </a:r>
          </a:p>
          <a:p>
            <a:pPr eaLnBrk="1" hangingPunct="1">
              <a:spcAft>
                <a:spcPct val="15000"/>
              </a:spcAft>
              <a:buFontTx/>
              <a:buChar char="•"/>
            </a:pPr>
            <a:r>
              <a:rPr lang="en-US" sz="2400">
                <a:solidFill>
                  <a:srgbClr val="0033CC"/>
                </a:solidFill>
                <a:latin typeface="Times New Roman" pitchFamily="18" charset="0"/>
              </a:rPr>
              <a:t>The recent rise in interest rates is likely to depress housing construction.</a:t>
            </a:r>
          </a:p>
          <a:p>
            <a:pPr eaLnBrk="1" hangingPunct="1">
              <a:spcAft>
                <a:spcPct val="15000"/>
              </a:spcAft>
              <a:buFontTx/>
              <a:buChar char="•"/>
            </a:pPr>
            <a:r>
              <a:rPr lang="en-US" sz="2400">
                <a:solidFill>
                  <a:srgbClr val="0033CC"/>
                </a:solidFill>
                <a:latin typeface="Times New Roman" pitchFamily="18" charset="0"/>
              </a:rPr>
              <a:t>Total employment in the U.S. fell in the year 2002.</a:t>
            </a:r>
          </a:p>
          <a:p>
            <a:pPr eaLnBrk="1" hangingPunct="1"/>
            <a:endParaRPr lang="en-US" sz="2400">
              <a:latin typeface="Times New Roman" pitchFamily="18" charset="0"/>
            </a:endParaRPr>
          </a:p>
          <a:p>
            <a:pPr eaLnBrk="1" hangingPunct="1">
              <a:spcBef>
                <a:spcPct val="50000"/>
              </a:spcBef>
            </a:pPr>
            <a:endParaRPr lang="en-US" sz="2400">
              <a:latin typeface="Times New Roman" pitchFamily="18" charset="0"/>
            </a:endParaRPr>
          </a:p>
        </p:txBody>
      </p:sp>
    </p:spTree>
  </p:cSld>
  <p:clrMapOvr>
    <a:masterClrMapping/>
  </p:clrMapOvr>
  <p:transition spd="med">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WordArt 2"/>
          <p:cNvSpPr>
            <a:spLocks noChangeArrowheads="1" noChangeShapeType="1" noTextEdit="1"/>
          </p:cNvSpPr>
          <p:nvPr/>
        </p:nvSpPr>
        <p:spPr bwMode="auto">
          <a:xfrm>
            <a:off x="1066800" y="609600"/>
            <a:ext cx="2590800" cy="762000"/>
          </a:xfrm>
          <a:prstGeom prst="rect">
            <a:avLst/>
          </a:prstGeom>
        </p:spPr>
        <p:txBody>
          <a:bodyPr wrap="none" fromWordArt="1">
            <a:prstTxWarp prst="textPlain">
              <a:avLst>
                <a:gd name="adj" fmla="val 50000"/>
              </a:avLst>
            </a:prstTxWarp>
          </a:bodyPr>
          <a:lstStyle/>
          <a:p>
            <a:pPr algn="ctr"/>
            <a:r>
              <a:rPr lang="en-US" sz="3200" i="1" kern="10">
                <a:ln w="9525">
                  <a:solidFill>
                    <a:srgbClr val="000000"/>
                  </a:solidFill>
                  <a:round/>
                  <a:headEnd/>
                  <a:tailEnd/>
                </a:ln>
                <a:solidFill>
                  <a:srgbClr val="FFFF99"/>
                </a:solidFill>
                <a:effectLst>
                  <a:outerShdw dist="35921" dir="2700000" algn="ctr" rotWithShape="0">
                    <a:srgbClr val="808080"/>
                  </a:outerShdw>
                </a:effectLst>
                <a:latin typeface="Arial Black"/>
              </a:rPr>
              <a:t>Scarcity</a:t>
            </a:r>
          </a:p>
        </p:txBody>
      </p:sp>
      <p:sp>
        <p:nvSpPr>
          <p:cNvPr id="68611" name="Text Box 3"/>
          <p:cNvSpPr txBox="1">
            <a:spLocks noChangeArrowheads="1"/>
          </p:cNvSpPr>
          <p:nvPr/>
        </p:nvSpPr>
        <p:spPr bwMode="auto">
          <a:xfrm>
            <a:off x="1676400" y="1524000"/>
            <a:ext cx="6324600" cy="946150"/>
          </a:xfrm>
          <a:prstGeom prst="rect">
            <a:avLst/>
          </a:prstGeom>
          <a:noFill/>
          <a:ln w="9525">
            <a:noFill/>
            <a:miter lim="800000"/>
            <a:headEnd/>
            <a:tailEnd/>
          </a:ln>
          <a:effectLst/>
        </p:spPr>
        <p:txBody>
          <a:bodyPr>
            <a:spAutoFit/>
          </a:bodyPr>
          <a:lstStyle/>
          <a:p>
            <a:pPr eaLnBrk="1" hangingPunct="1">
              <a:spcBef>
                <a:spcPct val="50000"/>
              </a:spcBef>
            </a:pPr>
            <a:r>
              <a:rPr lang="en-US" sz="2400">
                <a:latin typeface="Times New Roman" pitchFamily="18" charset="0"/>
              </a:rPr>
              <a:t>   </a:t>
            </a:r>
            <a:r>
              <a:rPr lang="en-US" sz="2800">
                <a:latin typeface="Book Antiqua" pitchFamily="18" charset="0"/>
              </a:rPr>
              <a:t>Available resources are insufficient to satisfy wants.</a:t>
            </a:r>
          </a:p>
        </p:txBody>
      </p:sp>
      <p:pic>
        <p:nvPicPr>
          <p:cNvPr id="68612" name="Picture 4" descr="pe06923_"/>
          <p:cNvPicPr>
            <a:picLocks noChangeAspect="1" noChangeArrowheads="1"/>
          </p:cNvPicPr>
          <p:nvPr/>
        </p:nvPicPr>
        <p:blipFill>
          <a:blip r:embed="rId3" cstate="print"/>
          <a:srcRect/>
          <a:stretch>
            <a:fillRect/>
          </a:stretch>
        </p:blipFill>
        <p:spPr bwMode="auto">
          <a:xfrm>
            <a:off x="5791200" y="3581400"/>
            <a:ext cx="2092325" cy="2514600"/>
          </a:xfrm>
          <a:prstGeom prst="rect">
            <a:avLst/>
          </a:prstGeom>
          <a:noFill/>
        </p:spPr>
      </p:pic>
      <p:sp>
        <p:nvSpPr>
          <p:cNvPr id="68613" name="AutoShape 5"/>
          <p:cNvSpPr>
            <a:spLocks noChangeArrowheads="1"/>
          </p:cNvSpPr>
          <p:nvPr/>
        </p:nvSpPr>
        <p:spPr bwMode="auto">
          <a:xfrm>
            <a:off x="1447800" y="2590800"/>
            <a:ext cx="4724400" cy="2743200"/>
          </a:xfrm>
          <a:prstGeom prst="wedgeEllipseCallout">
            <a:avLst>
              <a:gd name="adj1" fmla="val 54639"/>
              <a:gd name="adj2" fmla="val 48208"/>
            </a:avLst>
          </a:prstGeom>
          <a:solidFill>
            <a:schemeClr val="bg1"/>
          </a:solidFill>
          <a:ln w="9525">
            <a:solidFill>
              <a:schemeClr val="tx1"/>
            </a:solidFill>
            <a:miter lim="800000"/>
            <a:headEnd/>
            <a:tailEnd/>
          </a:ln>
          <a:effectLst/>
        </p:spPr>
        <p:txBody>
          <a:bodyPr/>
          <a:lstStyle/>
          <a:p>
            <a:pPr algn="ctr" eaLnBrk="1" hangingPunct="1"/>
            <a:r>
              <a:rPr lang="en-US" sz="2400">
                <a:latin typeface="Times New Roman" pitchFamily="18" charset="0"/>
              </a:rPr>
              <a:t>We cannot produce enough goods and services to satisfy everyone—we don’t have the resources!</a:t>
            </a:r>
          </a:p>
        </p:txBody>
      </p:sp>
    </p:spTree>
  </p:cSld>
  <p:clrMapOvr>
    <a:masterClrMapping/>
  </p:clrMapOvr>
  <p:transition spd="med">
    <p:comb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7634" name="Picture 2" descr="C:\Documents and Settings\crbrown\Local Settings\Temporary Internet Files\Content.IE5\WHZXBWXD\MPj04222470000[1].jpg"/>
          <p:cNvPicPr>
            <a:picLocks noChangeAspect="1" noChangeArrowheads="1"/>
          </p:cNvPicPr>
          <p:nvPr/>
        </p:nvPicPr>
        <p:blipFill>
          <a:blip r:embed="rId3" cstate="print"/>
          <a:srcRect/>
          <a:stretch>
            <a:fillRect/>
          </a:stretch>
        </p:blipFill>
        <p:spPr bwMode="auto">
          <a:xfrm>
            <a:off x="5181600" y="914400"/>
            <a:ext cx="2217074" cy="3333750"/>
          </a:xfrm>
          <a:prstGeom prst="rect">
            <a:avLst/>
          </a:prstGeom>
          <a:noFill/>
        </p:spPr>
      </p:pic>
      <p:sp>
        <p:nvSpPr>
          <p:cNvPr id="5" name="AutoShape 12"/>
          <p:cNvSpPr>
            <a:spLocks noChangeArrowheads="1"/>
          </p:cNvSpPr>
          <p:nvPr/>
        </p:nvSpPr>
        <p:spPr bwMode="auto">
          <a:xfrm>
            <a:off x="914400" y="914400"/>
            <a:ext cx="3200400" cy="2667000"/>
          </a:xfrm>
          <a:prstGeom prst="wedgeEllipseCallout">
            <a:avLst>
              <a:gd name="adj1" fmla="val 108484"/>
              <a:gd name="adj2" fmla="val -13454"/>
            </a:avLst>
          </a:prstGeom>
          <a:solidFill>
            <a:schemeClr val="bg1"/>
          </a:solidFill>
          <a:ln w="9525">
            <a:solidFill>
              <a:schemeClr val="tx1"/>
            </a:solidFill>
            <a:miter lim="800000"/>
            <a:headEnd/>
            <a:tailEnd/>
          </a:ln>
          <a:effectLst/>
        </p:spPr>
        <p:txBody>
          <a:bodyPr/>
          <a:lstStyle/>
          <a:p>
            <a:pPr algn="ctr" eaLnBrk="1" hangingPunct="1"/>
            <a:r>
              <a:rPr lang="en-US" sz="2800" dirty="0">
                <a:latin typeface="Times New Roman" pitchFamily="18" charset="0"/>
              </a:rPr>
              <a:t>It’s unfair to ask a person to live on </a:t>
            </a:r>
            <a:r>
              <a:rPr lang="en-US" sz="2800" dirty="0" smtClean="0">
                <a:latin typeface="Times New Roman" pitchFamily="18" charset="0"/>
              </a:rPr>
              <a:t>$</a:t>
            </a:r>
            <a:r>
              <a:rPr lang="en-US" sz="2800" dirty="0" smtClean="0">
                <a:latin typeface="Times New Roman" pitchFamily="18" charset="0"/>
              </a:rPr>
              <a:t>7.25 </a:t>
            </a:r>
            <a:r>
              <a:rPr lang="en-US" sz="2800" dirty="0">
                <a:latin typeface="Times New Roman" pitchFamily="18" charset="0"/>
              </a:rPr>
              <a:t>an hour.</a:t>
            </a:r>
          </a:p>
        </p:txBody>
      </p:sp>
    </p:spTree>
  </p:cSld>
  <p:clrMapOvr>
    <a:masterClrMapping/>
  </p:clrMapOvr>
  <p:transition spd="med">
    <p:comb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5236" name="Picture 4" descr="j0409464"/>
          <p:cNvPicPr>
            <a:picLocks noChangeAspect="1" noChangeArrowheads="1"/>
          </p:cNvPicPr>
          <p:nvPr/>
        </p:nvPicPr>
        <p:blipFill>
          <a:blip r:embed="rId3" cstate="print"/>
          <a:srcRect/>
          <a:stretch>
            <a:fillRect/>
          </a:stretch>
        </p:blipFill>
        <p:spPr bwMode="auto">
          <a:xfrm>
            <a:off x="1143000" y="1752600"/>
            <a:ext cx="2635250" cy="3962400"/>
          </a:xfrm>
          <a:prstGeom prst="rect">
            <a:avLst/>
          </a:prstGeom>
          <a:noFill/>
        </p:spPr>
      </p:pic>
      <p:sp>
        <p:nvSpPr>
          <p:cNvPr id="95237" name="AutoShape 5"/>
          <p:cNvSpPr>
            <a:spLocks noChangeArrowheads="1"/>
          </p:cNvSpPr>
          <p:nvPr/>
        </p:nvSpPr>
        <p:spPr bwMode="auto">
          <a:xfrm>
            <a:off x="3276600" y="609600"/>
            <a:ext cx="5257800" cy="2590800"/>
          </a:xfrm>
          <a:prstGeom prst="wedgeEllipseCallout">
            <a:avLst>
              <a:gd name="adj1" fmla="val -65125"/>
              <a:gd name="adj2" fmla="val 40319"/>
            </a:avLst>
          </a:prstGeom>
          <a:solidFill>
            <a:srgbClr val="CCFFFF"/>
          </a:solidFill>
          <a:ln w="9525">
            <a:solidFill>
              <a:schemeClr val="tx1"/>
            </a:solidFill>
            <a:miter lim="800000"/>
            <a:headEnd/>
            <a:tailEnd/>
          </a:ln>
          <a:effectLst/>
        </p:spPr>
        <p:txBody>
          <a:bodyPr/>
          <a:lstStyle/>
          <a:p>
            <a:pPr algn="ctr" eaLnBrk="1" hangingPunct="1"/>
            <a:r>
              <a:rPr lang="en-US" sz="2400">
                <a:latin typeface="Times New Roman" pitchFamily="18" charset="0"/>
              </a:rPr>
              <a:t>I shouldn’t have the government telling me how much I should pay for fast food cooks or any other type of labor service. </a:t>
            </a:r>
          </a:p>
        </p:txBody>
      </p:sp>
    </p:spTree>
  </p:cSld>
  <p:clrMapOvr>
    <a:masterClrMapping/>
  </p:clrMapOvr>
  <p:transition spd="med">
    <p:comb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8" name="Picture 4" descr="PE02745_"/>
          <p:cNvPicPr>
            <a:picLocks noChangeAspect="1" noChangeArrowheads="1"/>
          </p:cNvPicPr>
          <p:nvPr/>
        </p:nvPicPr>
        <p:blipFill>
          <a:blip r:embed="rId3" cstate="print"/>
          <a:srcRect/>
          <a:stretch>
            <a:fillRect/>
          </a:stretch>
        </p:blipFill>
        <p:spPr bwMode="auto">
          <a:xfrm>
            <a:off x="2133600" y="1600200"/>
            <a:ext cx="4573588" cy="2079625"/>
          </a:xfrm>
          <a:prstGeom prst="rect">
            <a:avLst/>
          </a:prstGeom>
          <a:noFill/>
        </p:spPr>
      </p:pic>
      <p:sp>
        <p:nvSpPr>
          <p:cNvPr id="77829" name="Text Box 5"/>
          <p:cNvSpPr txBox="1">
            <a:spLocks noChangeArrowheads="1"/>
          </p:cNvSpPr>
          <p:nvPr/>
        </p:nvSpPr>
        <p:spPr bwMode="auto">
          <a:xfrm>
            <a:off x="1066800" y="3962400"/>
            <a:ext cx="6858000" cy="1190625"/>
          </a:xfrm>
          <a:prstGeom prst="rect">
            <a:avLst/>
          </a:prstGeom>
          <a:noFill/>
          <a:ln w="9525">
            <a:noFill/>
            <a:miter lim="800000"/>
            <a:headEnd/>
            <a:tailEnd/>
          </a:ln>
          <a:effectLst/>
        </p:spPr>
        <p:txBody>
          <a:bodyPr>
            <a:spAutoFit/>
          </a:bodyPr>
          <a:lstStyle/>
          <a:p>
            <a:pPr algn="ctr" eaLnBrk="1" hangingPunct="1">
              <a:spcBef>
                <a:spcPct val="50000"/>
              </a:spcBef>
            </a:pPr>
            <a:r>
              <a:rPr lang="en-US" sz="3600">
                <a:latin typeface="Times New Roman" pitchFamily="18" charset="0"/>
              </a:rPr>
              <a:t>Who is right? </a:t>
            </a:r>
            <a:br>
              <a:rPr lang="en-US" sz="3600">
                <a:latin typeface="Times New Roman" pitchFamily="18" charset="0"/>
              </a:rPr>
            </a:br>
            <a:r>
              <a:rPr lang="en-US" sz="3600">
                <a:latin typeface="Times New Roman" pitchFamily="18" charset="0"/>
              </a:rPr>
              <a:t>It is a normative issue.</a:t>
            </a:r>
          </a:p>
        </p:txBody>
      </p:sp>
    </p:spTree>
  </p:cSld>
  <p:clrMapOvr>
    <a:masterClrMapping/>
  </p:clrMapOvr>
  <p:transition spd="med">
    <p:comb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9878" name="Picture 6" descr="j0409296"/>
          <p:cNvPicPr>
            <a:picLocks noChangeAspect="1" noChangeArrowheads="1"/>
          </p:cNvPicPr>
          <p:nvPr/>
        </p:nvPicPr>
        <p:blipFill>
          <a:blip r:embed="rId3" cstate="print"/>
          <a:srcRect/>
          <a:stretch>
            <a:fillRect/>
          </a:stretch>
        </p:blipFill>
        <p:spPr bwMode="auto">
          <a:xfrm>
            <a:off x="533400" y="2286000"/>
            <a:ext cx="4267200" cy="3414713"/>
          </a:xfrm>
          <a:prstGeom prst="rect">
            <a:avLst/>
          </a:prstGeom>
          <a:noFill/>
        </p:spPr>
      </p:pic>
      <p:sp>
        <p:nvSpPr>
          <p:cNvPr id="79879" name="AutoShape 7"/>
          <p:cNvSpPr>
            <a:spLocks noChangeArrowheads="1"/>
          </p:cNvSpPr>
          <p:nvPr/>
        </p:nvSpPr>
        <p:spPr bwMode="auto">
          <a:xfrm>
            <a:off x="5029200" y="1295400"/>
            <a:ext cx="3352800" cy="1676400"/>
          </a:xfrm>
          <a:prstGeom prst="wedgeRoundRectCallout">
            <a:avLst>
              <a:gd name="adj1" fmla="val -91949"/>
              <a:gd name="adj2" fmla="val 70833"/>
              <a:gd name="adj3" fmla="val 16667"/>
            </a:avLst>
          </a:prstGeom>
          <a:solidFill>
            <a:schemeClr val="bg1"/>
          </a:solidFill>
          <a:ln w="28575">
            <a:solidFill>
              <a:schemeClr val="tx2"/>
            </a:solidFill>
            <a:miter lim="800000"/>
            <a:headEnd/>
            <a:tailEnd/>
          </a:ln>
          <a:effectLst/>
        </p:spPr>
        <p:txBody>
          <a:bodyPr wrap="none" anchor="ctr"/>
          <a:lstStyle/>
          <a:p>
            <a:pPr algn="ctr"/>
            <a:r>
              <a:rPr lang="en-US" sz="2400">
                <a:latin typeface="Times New Roman" pitchFamily="18" charset="0"/>
              </a:rPr>
              <a:t>An economic model is</a:t>
            </a:r>
            <a:br>
              <a:rPr lang="en-US" sz="2400">
                <a:latin typeface="Times New Roman" pitchFamily="18" charset="0"/>
              </a:rPr>
            </a:br>
            <a:r>
              <a:rPr lang="en-US" sz="2400">
                <a:latin typeface="Times New Roman" pitchFamily="18" charset="0"/>
              </a:rPr>
              <a:t> a simplified substitute </a:t>
            </a:r>
          </a:p>
          <a:p>
            <a:pPr algn="ctr"/>
            <a:r>
              <a:rPr lang="en-US" sz="2400">
                <a:latin typeface="Times New Roman" pitchFamily="18" charset="0"/>
              </a:rPr>
              <a:t>for economic reality.</a:t>
            </a:r>
          </a:p>
        </p:txBody>
      </p:sp>
      <p:sp>
        <p:nvSpPr>
          <p:cNvPr id="79880" name="Text Box 8"/>
          <p:cNvSpPr txBox="1">
            <a:spLocks noChangeArrowheads="1"/>
          </p:cNvSpPr>
          <p:nvPr/>
        </p:nvSpPr>
        <p:spPr bwMode="auto">
          <a:xfrm>
            <a:off x="1295400" y="533400"/>
            <a:ext cx="6172200" cy="579438"/>
          </a:xfrm>
          <a:prstGeom prst="rect">
            <a:avLst/>
          </a:prstGeom>
          <a:noFill/>
          <a:ln w="9525">
            <a:noFill/>
            <a:miter lim="800000"/>
            <a:headEnd/>
            <a:tailEnd/>
          </a:ln>
          <a:effectLst/>
        </p:spPr>
        <p:txBody>
          <a:bodyPr>
            <a:spAutoFit/>
          </a:bodyPr>
          <a:lstStyle/>
          <a:p>
            <a:pPr eaLnBrk="1" hangingPunct="1">
              <a:spcBef>
                <a:spcPct val="50000"/>
              </a:spcBef>
            </a:pPr>
            <a:r>
              <a:rPr lang="en-US" sz="3200">
                <a:latin typeface="Times New Roman" pitchFamily="18" charset="0"/>
              </a:rPr>
              <a:t>What is an Economic Model?</a:t>
            </a: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9"/>
                                        </p:tgtEl>
                                        <p:attrNameLst>
                                          <p:attrName>style.visibility</p:attrName>
                                        </p:attrNameLst>
                                      </p:cBhvr>
                                      <p:to>
                                        <p:strVal val="visible"/>
                                      </p:to>
                                    </p:set>
                                    <p:animEffect transition="in" filter="dissolve">
                                      <p:cBhvr>
                                        <p:cTn id="7" dur="500"/>
                                        <p:tgtEl>
                                          <p:spTgt spid="7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7282" name="Picture 2" descr="ARKANSAS11561770083924"/>
          <p:cNvPicPr>
            <a:picLocks noChangeAspect="1" noChangeArrowheads="1"/>
          </p:cNvPicPr>
          <p:nvPr/>
        </p:nvPicPr>
        <p:blipFill>
          <a:blip r:embed="rId3" cstate="print"/>
          <a:srcRect/>
          <a:stretch>
            <a:fillRect/>
          </a:stretch>
        </p:blipFill>
        <p:spPr bwMode="auto">
          <a:xfrm>
            <a:off x="1371600" y="1371600"/>
            <a:ext cx="6096000" cy="4754563"/>
          </a:xfrm>
          <a:prstGeom prst="rect">
            <a:avLst/>
          </a:prstGeom>
          <a:noFill/>
        </p:spPr>
      </p:pic>
      <p:sp>
        <p:nvSpPr>
          <p:cNvPr id="97283" name="Text Box 3"/>
          <p:cNvSpPr txBox="1">
            <a:spLocks noChangeArrowheads="1"/>
          </p:cNvSpPr>
          <p:nvPr/>
        </p:nvSpPr>
        <p:spPr bwMode="auto">
          <a:xfrm>
            <a:off x="1143000" y="762000"/>
            <a:ext cx="7010400" cy="457200"/>
          </a:xfrm>
          <a:prstGeom prst="rect">
            <a:avLst/>
          </a:prstGeom>
          <a:noFill/>
          <a:ln w="9525">
            <a:noFill/>
            <a:miter lim="800000"/>
            <a:headEnd/>
            <a:tailEnd/>
          </a:ln>
          <a:effectLst/>
        </p:spPr>
        <p:txBody>
          <a:bodyPr>
            <a:spAutoFit/>
          </a:bodyPr>
          <a:lstStyle/>
          <a:p>
            <a:pPr eaLnBrk="1" hangingPunct="1">
              <a:spcBef>
                <a:spcPct val="50000"/>
              </a:spcBef>
            </a:pPr>
            <a:r>
              <a:rPr lang="en-US" sz="2400">
                <a:latin typeface="Times New Roman" pitchFamily="18" charset="0"/>
              </a:rPr>
              <a:t>This map of Arkansas is a good example of a “model”</a:t>
            </a:r>
          </a:p>
        </p:txBody>
      </p:sp>
    </p:spTree>
  </p:cSld>
  <p:clrMapOvr>
    <a:masterClrMapping/>
  </p:clrMapOvr>
  <p:transition spd="med">
    <p:comb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a:xfrm>
            <a:off x="609600" y="0"/>
            <a:ext cx="7772400" cy="990600"/>
          </a:xfrm>
        </p:spPr>
        <p:txBody>
          <a:bodyPr/>
          <a:lstStyle/>
          <a:p>
            <a:r>
              <a:rPr lang="en-US" i="1"/>
              <a:t>Ceteris Paribus</a:t>
            </a:r>
          </a:p>
        </p:txBody>
      </p:sp>
      <p:sp>
        <p:nvSpPr>
          <p:cNvPr id="93189" name="Text Box 5"/>
          <p:cNvSpPr txBox="1">
            <a:spLocks noChangeArrowheads="1"/>
          </p:cNvSpPr>
          <p:nvPr/>
        </p:nvSpPr>
        <p:spPr bwMode="auto">
          <a:xfrm>
            <a:off x="1524000" y="990600"/>
            <a:ext cx="5257800" cy="822325"/>
          </a:xfrm>
          <a:prstGeom prst="rect">
            <a:avLst/>
          </a:prstGeom>
          <a:solidFill>
            <a:srgbClr val="CCFFFF"/>
          </a:solidFill>
          <a:ln w="9525">
            <a:noFill/>
            <a:miter lim="800000"/>
            <a:headEnd/>
            <a:tailEnd/>
          </a:ln>
          <a:effectLst/>
        </p:spPr>
        <p:txBody>
          <a:bodyPr>
            <a:spAutoFit/>
          </a:bodyPr>
          <a:lstStyle/>
          <a:p>
            <a:pPr eaLnBrk="1" hangingPunct="1">
              <a:spcBef>
                <a:spcPct val="50000"/>
              </a:spcBef>
            </a:pPr>
            <a:r>
              <a:rPr lang="en-US" sz="2400">
                <a:latin typeface="Times New Roman" pitchFamily="18" charset="0"/>
              </a:rPr>
              <a:t>   </a:t>
            </a:r>
            <a:r>
              <a:rPr lang="en-US" sz="2400">
                <a:latin typeface="Book Antiqua" pitchFamily="18" charset="0"/>
              </a:rPr>
              <a:t>“All other things being equal” or “All other factors held constant.”</a:t>
            </a:r>
          </a:p>
        </p:txBody>
      </p:sp>
      <p:pic>
        <p:nvPicPr>
          <p:cNvPr id="93192" name="Picture 8" descr="j0091471[1]"/>
          <p:cNvPicPr>
            <a:picLocks noChangeAspect="1" noChangeArrowheads="1"/>
          </p:cNvPicPr>
          <p:nvPr/>
        </p:nvPicPr>
        <p:blipFill>
          <a:blip r:embed="rId3" cstate="print"/>
          <a:srcRect/>
          <a:stretch>
            <a:fillRect/>
          </a:stretch>
        </p:blipFill>
        <p:spPr bwMode="auto">
          <a:xfrm>
            <a:off x="676275" y="2133600"/>
            <a:ext cx="2316163" cy="4343400"/>
          </a:xfrm>
          <a:prstGeom prst="rect">
            <a:avLst/>
          </a:prstGeom>
          <a:noFill/>
        </p:spPr>
      </p:pic>
      <p:sp>
        <p:nvSpPr>
          <p:cNvPr id="93193" name="AutoShape 9"/>
          <p:cNvSpPr>
            <a:spLocks noChangeArrowheads="1"/>
          </p:cNvSpPr>
          <p:nvPr/>
        </p:nvSpPr>
        <p:spPr bwMode="auto">
          <a:xfrm>
            <a:off x="3200400" y="2057400"/>
            <a:ext cx="5105400" cy="3657600"/>
          </a:xfrm>
          <a:prstGeom prst="wedgeEllipseCallout">
            <a:avLst>
              <a:gd name="adj1" fmla="val -73319"/>
              <a:gd name="adj2" fmla="val -24264"/>
            </a:avLst>
          </a:prstGeom>
          <a:solidFill>
            <a:srgbClr val="CCFFFF"/>
          </a:solidFill>
          <a:ln w="9525">
            <a:solidFill>
              <a:schemeClr val="tx1"/>
            </a:solidFill>
            <a:miter lim="800000"/>
            <a:headEnd/>
            <a:tailEnd/>
          </a:ln>
          <a:effectLst/>
        </p:spPr>
        <p:txBody>
          <a:bodyPr/>
          <a:lstStyle/>
          <a:p>
            <a:pPr algn="ctr" eaLnBrk="1" hangingPunct="1"/>
            <a:r>
              <a:rPr lang="en-US" sz="2400">
                <a:latin typeface="Times New Roman" pitchFamily="18" charset="0"/>
              </a:rPr>
              <a:t>Simplification in model building is achieved by the </a:t>
            </a:r>
            <a:r>
              <a:rPr lang="en-US" sz="2400" i="1">
                <a:latin typeface="Times New Roman" pitchFamily="18" charset="0"/>
              </a:rPr>
              <a:t>ceteris paribus assumption</a:t>
            </a:r>
            <a:r>
              <a:rPr lang="en-US" sz="2400">
                <a:latin typeface="Times New Roman" pitchFamily="18" charset="0"/>
              </a:rPr>
              <a:t>. It allows us to reason about the relationship between two variables without the intrusion of other variables. </a:t>
            </a:r>
          </a:p>
        </p:txBody>
      </p:sp>
    </p:spTree>
  </p:cSld>
  <p:clrMapOvr>
    <a:masterClrMapping/>
  </p:clrMapOvr>
  <p:transition spd="med">
    <p:comb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838200"/>
            <a:ext cx="6170279" cy="1323439"/>
          </a:xfrm>
          <a:prstGeom prst="rect">
            <a:avLst/>
          </a:prstGeom>
          <a:noFill/>
        </p:spPr>
        <p:txBody>
          <a:bodyPr wrap="none" lIns="91440" tIns="45720" rIns="91440" bIns="45720">
            <a:spAutoFit/>
          </a:bodyPr>
          <a:lstStyle/>
          <a:p>
            <a:pPr algn="ctr"/>
            <a:r>
              <a:rPr lang="en-US"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Economic reasoning:</a:t>
            </a:r>
            <a:br>
              <a:rPr lang="en-US"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Some pitfalls </a:t>
            </a:r>
            <a:endParaRPr lang="en-U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838200" y="2286000"/>
            <a:ext cx="7086600" cy="2536656"/>
          </a:xfrm>
          <a:prstGeom prst="rect">
            <a:avLst/>
          </a:prstGeom>
          <a:noFill/>
        </p:spPr>
        <p:txBody>
          <a:bodyPr wrap="square" rtlCol="0">
            <a:spAutoFit/>
          </a:bodyPr>
          <a:lstStyle/>
          <a:p>
            <a:pPr>
              <a:lnSpc>
                <a:spcPct val="200000"/>
              </a:lnSpc>
              <a:buFont typeface="Arial" pitchFamily="34" charset="0"/>
              <a:buChar char="•"/>
            </a:pPr>
            <a:r>
              <a:rPr lang="en-US" sz="2800" dirty="0" smtClean="0"/>
              <a:t>Association-is-causation fallacy</a:t>
            </a:r>
          </a:p>
          <a:p>
            <a:pPr>
              <a:lnSpc>
                <a:spcPct val="200000"/>
              </a:lnSpc>
              <a:buFont typeface="Arial" pitchFamily="34" charset="0"/>
              <a:buChar char="•"/>
            </a:pPr>
            <a:r>
              <a:rPr lang="en-US" sz="2800" dirty="0" smtClean="0"/>
              <a:t>Fallacy of composition</a:t>
            </a:r>
          </a:p>
          <a:p>
            <a:pPr>
              <a:lnSpc>
                <a:spcPct val="200000"/>
              </a:lnSpc>
              <a:buFont typeface="Arial" pitchFamily="34" charset="0"/>
              <a:buChar char="•"/>
            </a:pPr>
            <a:r>
              <a:rPr lang="en-US" sz="2800" dirty="0" smtClean="0"/>
              <a:t>Ignoring secondary effects</a:t>
            </a:r>
            <a:endParaRPr lang="en-US" sz="2800" dirty="0"/>
          </a:p>
        </p:txBody>
      </p:sp>
    </p:spTree>
  </p:cSld>
  <p:clrMapOvr>
    <a:masterClrMapping/>
  </p:clrMapOvr>
  <p:transition spd="med">
    <p:comb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a:xfrm>
            <a:off x="609600" y="381000"/>
            <a:ext cx="7772400" cy="990600"/>
          </a:xfrm>
        </p:spPr>
        <p:txBody>
          <a:bodyPr/>
          <a:lstStyle/>
          <a:p>
            <a:r>
              <a:rPr lang="en-US" dirty="0"/>
              <a:t>Correlation versus Causation</a:t>
            </a:r>
          </a:p>
        </p:txBody>
      </p:sp>
      <p:pic>
        <p:nvPicPr>
          <p:cNvPr id="90117" name="Picture 5" descr="j0186164[1]"/>
          <p:cNvPicPr>
            <a:picLocks noChangeAspect="1" noChangeArrowheads="1"/>
          </p:cNvPicPr>
          <p:nvPr/>
        </p:nvPicPr>
        <p:blipFill>
          <a:blip r:embed="rId3" cstate="print"/>
          <a:srcRect/>
          <a:stretch>
            <a:fillRect/>
          </a:stretch>
        </p:blipFill>
        <p:spPr bwMode="auto">
          <a:xfrm>
            <a:off x="838200" y="2819400"/>
            <a:ext cx="2073275" cy="2971800"/>
          </a:xfrm>
          <a:prstGeom prst="rect">
            <a:avLst/>
          </a:prstGeom>
          <a:noFill/>
        </p:spPr>
      </p:pic>
      <p:sp>
        <p:nvSpPr>
          <p:cNvPr id="90118" name="AutoShape 6"/>
          <p:cNvSpPr>
            <a:spLocks noChangeArrowheads="1"/>
          </p:cNvSpPr>
          <p:nvPr/>
        </p:nvSpPr>
        <p:spPr bwMode="auto">
          <a:xfrm>
            <a:off x="3124200" y="1600200"/>
            <a:ext cx="5410200" cy="3276600"/>
          </a:xfrm>
          <a:prstGeom prst="wedgeRoundRectCallout">
            <a:avLst>
              <a:gd name="adj1" fmla="val -67958"/>
              <a:gd name="adj2" fmla="val 16523"/>
              <a:gd name="adj3" fmla="val 16667"/>
            </a:avLst>
          </a:prstGeom>
          <a:solidFill>
            <a:srgbClr val="CCFFFF"/>
          </a:solidFill>
          <a:ln w="9525">
            <a:solidFill>
              <a:schemeClr val="tx1"/>
            </a:solidFill>
            <a:miter lim="800000"/>
            <a:headEnd/>
            <a:tailEnd/>
          </a:ln>
          <a:effectLst/>
        </p:spPr>
        <p:txBody>
          <a:bodyPr/>
          <a:lstStyle/>
          <a:p>
            <a:pPr algn="ctr" eaLnBrk="1" hangingPunct="1"/>
            <a:r>
              <a:rPr lang="en-US" sz="2400" b="1">
                <a:latin typeface="Times New Roman" pitchFamily="18" charset="0"/>
              </a:rPr>
              <a:t>Correlation</a:t>
            </a:r>
            <a:r>
              <a:rPr lang="en-US" sz="2400">
                <a:latin typeface="Times New Roman" pitchFamily="18" charset="0"/>
              </a:rPr>
              <a:t> is the tendency for the values of two variable to move in a predictable and related way. For example, beer consumption tends to rise when unemployment rises—that is, these variables are correlated. Does it follow that beer consumption </a:t>
            </a:r>
            <a:r>
              <a:rPr lang="en-US" sz="2400" b="1" i="1">
                <a:latin typeface="Times New Roman" pitchFamily="18" charset="0"/>
              </a:rPr>
              <a:t>causes</a:t>
            </a:r>
            <a:r>
              <a:rPr lang="en-US" sz="2400">
                <a:latin typeface="Times New Roman" pitchFamily="18" charset="0"/>
              </a:rPr>
              <a:t> unemployment?</a:t>
            </a:r>
          </a:p>
        </p:txBody>
      </p:sp>
    </p:spTree>
  </p:cSld>
  <p:clrMapOvr>
    <a:masterClrMapping/>
  </p:clrMapOvr>
  <p:transition spd="med">
    <p:comb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a:xfrm>
            <a:off x="838200" y="1905000"/>
            <a:ext cx="7162800" cy="2362200"/>
          </a:xfrm>
          <a:solidFill>
            <a:srgbClr val="FFFFFF"/>
          </a:solidFill>
        </p:spPr>
        <p:txBody>
          <a:bodyPr>
            <a:noAutofit/>
          </a:bodyPr>
          <a:lstStyle/>
          <a:p>
            <a:pPr>
              <a:spcBef>
                <a:spcPct val="65000"/>
              </a:spcBef>
            </a:pPr>
            <a:r>
              <a:rPr lang="en-US" sz="2400" dirty="0">
                <a:solidFill>
                  <a:srgbClr val="0D0D0B"/>
                </a:solidFill>
                <a:latin typeface="Arial" pitchFamily="34" charset="0"/>
                <a:cs typeface="Arial" pitchFamily="34" charset="0"/>
              </a:rPr>
              <a:t>Researchers at the </a:t>
            </a:r>
            <a:r>
              <a:rPr lang="en-US" sz="2400" dirty="0" err="1">
                <a:solidFill>
                  <a:srgbClr val="0D0D0B"/>
                </a:solidFill>
                <a:latin typeface="Arial" pitchFamily="34" charset="0"/>
                <a:cs typeface="Arial" pitchFamily="34" charset="0"/>
              </a:rPr>
              <a:t>Aabo</a:t>
            </a:r>
            <a:r>
              <a:rPr lang="en-US" sz="2400" dirty="0">
                <a:solidFill>
                  <a:srgbClr val="0D0D0B"/>
                </a:solidFill>
                <a:latin typeface="Arial" pitchFamily="34" charset="0"/>
                <a:cs typeface="Arial" pitchFamily="34" charset="0"/>
              </a:rPr>
              <a:t> </a:t>
            </a:r>
            <a:r>
              <a:rPr lang="en-US" sz="2400" dirty="0" err="1">
                <a:solidFill>
                  <a:srgbClr val="0D0D0B"/>
                </a:solidFill>
                <a:latin typeface="Arial" pitchFamily="34" charset="0"/>
                <a:cs typeface="Arial" pitchFamily="34" charset="0"/>
              </a:rPr>
              <a:t>Akademi</a:t>
            </a:r>
            <a:r>
              <a:rPr lang="en-US" sz="2400" dirty="0">
                <a:solidFill>
                  <a:srgbClr val="0D0D0B"/>
                </a:solidFill>
                <a:latin typeface="Arial" pitchFamily="34" charset="0"/>
                <a:cs typeface="Arial" pitchFamily="34" charset="0"/>
              </a:rPr>
              <a:t> found that Finns who speak the language of their Nordic neighbors were up to 25 percent less likely to fall ill than those who do not. </a:t>
            </a:r>
          </a:p>
          <a:p>
            <a:pPr>
              <a:spcBef>
                <a:spcPct val="65000"/>
              </a:spcBef>
            </a:pPr>
            <a:r>
              <a:rPr lang="en-US" sz="2400" dirty="0">
                <a:solidFill>
                  <a:srgbClr val="0D0D0B"/>
                </a:solidFill>
                <a:latin typeface="Arial" pitchFamily="34" charset="0"/>
                <a:cs typeface="Arial" pitchFamily="34" charset="0"/>
              </a:rPr>
              <a:t>My rooster died—the sun won’t come up tomorrow.</a:t>
            </a:r>
          </a:p>
          <a:p>
            <a:pPr>
              <a:spcBef>
                <a:spcPct val="65000"/>
              </a:spcBef>
            </a:pPr>
            <a:r>
              <a:rPr lang="en-US" sz="2400" dirty="0">
                <a:solidFill>
                  <a:srgbClr val="0D0D0B"/>
                </a:solidFill>
                <a:latin typeface="Arial" pitchFamily="34" charset="0"/>
                <a:cs typeface="Arial" pitchFamily="34" charset="0"/>
              </a:rPr>
              <a:t>Crimes rates tend to be higher in cities with more police per capita.</a:t>
            </a:r>
          </a:p>
        </p:txBody>
      </p:sp>
      <p:pic>
        <p:nvPicPr>
          <p:cNvPr id="98308" name="Picture 4"/>
          <p:cNvPicPr>
            <a:picLocks noChangeAspect="1" noChangeArrowheads="1"/>
          </p:cNvPicPr>
          <p:nvPr/>
        </p:nvPicPr>
        <p:blipFill>
          <a:blip r:embed="rId3" cstate="print"/>
          <a:srcRect/>
          <a:stretch>
            <a:fillRect/>
          </a:stretch>
        </p:blipFill>
        <p:spPr bwMode="auto">
          <a:xfrm>
            <a:off x="2971800" y="4495800"/>
            <a:ext cx="609600" cy="609600"/>
          </a:xfrm>
          <a:prstGeom prst="rect">
            <a:avLst/>
          </a:prstGeom>
          <a:noFill/>
          <a:ln w="9525">
            <a:noFill/>
            <a:miter lim="800000"/>
            <a:headEnd/>
            <a:tailEnd/>
          </a:ln>
          <a:effectLst/>
        </p:spPr>
      </p:pic>
      <p:sp>
        <p:nvSpPr>
          <p:cNvPr id="5" name="Rectangle 4"/>
          <p:cNvSpPr/>
          <p:nvPr/>
        </p:nvSpPr>
        <p:spPr>
          <a:xfrm>
            <a:off x="838200" y="381000"/>
            <a:ext cx="7247497"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Association-is-causation</a:t>
            </a:r>
            <a:b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fallacy: More examples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blinds(horizontal)">
                                      <p:cBhvr>
                                        <p:cTn id="7" dur="500"/>
                                        <p:tgtEl>
                                          <p:spTgt spid="98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blinds(horizontal)">
                                      <p:cBhvr>
                                        <p:cTn id="12" dur="500"/>
                                        <p:tgtEl>
                                          <p:spTgt spid="98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blinds(horizontal)">
                                      <p:cBhvr>
                                        <p:cTn id="17" dur="5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533400" y="2971800"/>
            <a:ext cx="6705600" cy="2123658"/>
          </a:xfrm>
          <a:prstGeom prst="rect">
            <a:avLst/>
          </a:prstGeom>
          <a:noFill/>
          <a:ln w="9525">
            <a:noFill/>
            <a:miter lim="800000"/>
            <a:headEnd/>
            <a:tailEnd/>
          </a:ln>
          <a:effectLst/>
        </p:spPr>
        <p:txBody>
          <a:bodyPr>
            <a:spAutoFit/>
          </a:bodyPr>
          <a:lstStyle/>
          <a:p>
            <a:pPr>
              <a:spcBef>
                <a:spcPct val="50000"/>
              </a:spcBef>
            </a:pPr>
            <a:r>
              <a:rPr lang="en-US" sz="2400" dirty="0">
                <a:solidFill>
                  <a:schemeClr val="tx2">
                    <a:lumMod val="75000"/>
                  </a:schemeClr>
                </a:solidFill>
                <a:latin typeface="Arial" pitchFamily="34" charset="0"/>
                <a:cs typeface="Arial" pitchFamily="34" charset="0"/>
                <a:sym typeface="Monotype Sorts" pitchFamily="2" charset="2"/>
              </a:rPr>
              <a:t>To commit the fallacy of composition is to suppose that what is true in the individual case also holds true for the group.</a:t>
            </a:r>
          </a:p>
          <a:p>
            <a:pPr>
              <a:spcBef>
                <a:spcPct val="50000"/>
              </a:spcBef>
              <a:buFontTx/>
              <a:buChar char="•"/>
            </a:pPr>
            <a:r>
              <a:rPr lang="en-US" sz="2400" b="1" dirty="0">
                <a:solidFill>
                  <a:schemeClr val="tx2">
                    <a:lumMod val="75000"/>
                  </a:schemeClr>
                </a:solidFill>
                <a:latin typeface="Arial" pitchFamily="34" charset="0"/>
                <a:cs typeface="Arial" pitchFamily="34" charset="0"/>
              </a:rPr>
              <a:t>Example: “The best way to leave a burning theater is to run for the exit.”</a:t>
            </a:r>
          </a:p>
        </p:txBody>
      </p:sp>
      <p:pic>
        <p:nvPicPr>
          <p:cNvPr id="92164" name="Picture 4" descr="j0078715"/>
          <p:cNvPicPr>
            <a:picLocks noChangeAspect="1" noChangeArrowheads="1"/>
          </p:cNvPicPr>
          <p:nvPr/>
        </p:nvPicPr>
        <p:blipFill>
          <a:blip r:embed="rId3" cstate="print"/>
          <a:srcRect/>
          <a:stretch>
            <a:fillRect/>
          </a:stretch>
        </p:blipFill>
        <p:spPr bwMode="auto">
          <a:xfrm>
            <a:off x="5029200" y="457200"/>
            <a:ext cx="1828800" cy="1676400"/>
          </a:xfrm>
          <a:prstGeom prst="rect">
            <a:avLst/>
          </a:prstGeom>
          <a:noFill/>
        </p:spPr>
      </p:pic>
      <p:pic>
        <p:nvPicPr>
          <p:cNvPr id="92165" name="Picture 5" descr="EN00939_"/>
          <p:cNvPicPr>
            <a:picLocks noChangeAspect="1" noChangeArrowheads="1"/>
          </p:cNvPicPr>
          <p:nvPr/>
        </p:nvPicPr>
        <p:blipFill>
          <a:blip r:embed="rId4" cstate="print"/>
          <a:srcRect/>
          <a:stretch>
            <a:fillRect/>
          </a:stretch>
        </p:blipFill>
        <p:spPr bwMode="auto">
          <a:xfrm>
            <a:off x="5029200" y="381000"/>
            <a:ext cx="1905000" cy="1905000"/>
          </a:xfrm>
          <a:prstGeom prst="rect">
            <a:avLst/>
          </a:prstGeom>
          <a:noFill/>
        </p:spPr>
      </p:pic>
      <p:sp>
        <p:nvSpPr>
          <p:cNvPr id="6" name="Rectangle 5"/>
          <p:cNvSpPr/>
          <p:nvPr/>
        </p:nvSpPr>
        <p:spPr>
          <a:xfrm>
            <a:off x="609600" y="914400"/>
            <a:ext cx="4049507" cy="1446550"/>
          </a:xfrm>
          <a:prstGeom prst="rect">
            <a:avLst/>
          </a:prstGeom>
          <a:noFill/>
        </p:spPr>
        <p:txBody>
          <a:bodyPr wrap="none" lIns="91440" tIns="45720" rIns="91440" bIns="45720">
            <a:spAutoFit/>
          </a:bodyPr>
          <a:lstStyle/>
          <a:p>
            <a:pPr algn="ctr"/>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Fallacy of </a:t>
            </a:r>
            <a:b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composition</a:t>
            </a:r>
            <a:endParaRPr lang="en-US"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92164"/>
                                        </p:tgtEl>
                                        <p:attrNameLst>
                                          <p:attrName>ppt_x</p:attrName>
                                        </p:attrNameLst>
                                      </p:cBhvr>
                                      <p:tavLst>
                                        <p:tav tm="0">
                                          <p:val>
                                            <p:strVal val="ppt_x"/>
                                          </p:val>
                                        </p:tav>
                                        <p:tav tm="100000">
                                          <p:val>
                                            <p:strVal val="ppt_x"/>
                                          </p:val>
                                        </p:tav>
                                      </p:tavLst>
                                    </p:anim>
                                    <p:anim calcmode="lin" valueType="num">
                                      <p:cBhvr additive="base">
                                        <p:cTn id="7" dur="500"/>
                                        <p:tgtEl>
                                          <p:spTgt spid="92164"/>
                                        </p:tgtEl>
                                        <p:attrNameLst>
                                          <p:attrName>ppt_y</p:attrName>
                                        </p:attrNameLst>
                                      </p:cBhvr>
                                      <p:tavLst>
                                        <p:tav tm="0">
                                          <p:val>
                                            <p:strVal val="ppt_y"/>
                                          </p:val>
                                        </p:tav>
                                        <p:tav tm="100000">
                                          <p:val>
                                            <p:strVal val="1+ppt_h/2"/>
                                          </p:val>
                                        </p:tav>
                                      </p:tavLst>
                                    </p:anim>
                                    <p:set>
                                      <p:cBhvr>
                                        <p:cTn id="8" dur="1" fill="hold">
                                          <p:stCondLst>
                                            <p:cond delay="499"/>
                                          </p:stCondLst>
                                        </p:cTn>
                                        <p:tgtEl>
                                          <p:spTgt spid="92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p:txBody>
          <a:bodyPr/>
          <a:lstStyle/>
          <a:p>
            <a:r>
              <a:rPr lang="en-US" sz="4000" dirty="0" smtClean="0"/>
              <a:t>What to produce?</a:t>
            </a:r>
            <a:endParaRPr lang="en-US" sz="4000" dirty="0"/>
          </a:p>
        </p:txBody>
      </p:sp>
      <p:pic>
        <p:nvPicPr>
          <p:cNvPr id="106501" name="Picture 5" descr="CGA5"/>
          <p:cNvPicPr>
            <a:picLocks noChangeAspect="1" noChangeArrowheads="1"/>
          </p:cNvPicPr>
          <p:nvPr/>
        </p:nvPicPr>
        <p:blipFill>
          <a:blip r:embed="rId3" cstate="print"/>
          <a:srcRect/>
          <a:stretch>
            <a:fillRect/>
          </a:stretch>
        </p:blipFill>
        <p:spPr bwMode="auto">
          <a:xfrm>
            <a:off x="5638800" y="2514600"/>
            <a:ext cx="3151188" cy="2092325"/>
          </a:xfrm>
          <a:prstGeom prst="rect">
            <a:avLst/>
          </a:prstGeom>
          <a:noFill/>
        </p:spPr>
      </p:pic>
      <p:sp>
        <p:nvSpPr>
          <p:cNvPr id="106502" name="AutoShape 6"/>
          <p:cNvSpPr>
            <a:spLocks noChangeArrowheads="1"/>
          </p:cNvSpPr>
          <p:nvPr/>
        </p:nvSpPr>
        <p:spPr bwMode="auto">
          <a:xfrm>
            <a:off x="0" y="1981200"/>
            <a:ext cx="6477000" cy="4114800"/>
          </a:xfrm>
          <a:prstGeom prst="wedgeEllipseCallout">
            <a:avLst>
              <a:gd name="adj1" fmla="val 57426"/>
              <a:gd name="adj2" fmla="val -6481"/>
            </a:avLst>
          </a:prstGeom>
          <a:solidFill>
            <a:srgbClr val="CCFFFF"/>
          </a:solidFill>
          <a:ln w="9525">
            <a:solidFill>
              <a:schemeClr val="tx1"/>
            </a:solidFill>
            <a:miter lim="800000"/>
            <a:headEnd/>
            <a:tailEnd/>
          </a:ln>
          <a:effectLst/>
        </p:spPr>
        <p:txBody>
          <a:bodyPr/>
          <a:lstStyle/>
          <a:p>
            <a:pPr algn="ctr"/>
            <a:r>
              <a:rPr lang="en-US" sz="2400"/>
              <a:t>Because resources are scarce, growing more corn means growing less wheat, building more SUV’s means building fewer military vehicles, and building more prisons means we have to sacrifice something else—like new schools. </a:t>
            </a:r>
          </a:p>
        </p:txBody>
      </p:sp>
    </p:spTree>
  </p:cSld>
  <p:clrMapOvr>
    <a:masterClrMapping/>
  </p:clrMapOvr>
  <p:transition spd="med">
    <p:comb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3" name="Picture 3" descr="C:\Users\Chris\AppData\Local\Microsoft\Windows\Temporary Internet Files\Content.IE5\IO9S9WJR\MMj03004950000[1].gif"/>
          <p:cNvPicPr>
            <a:picLocks noChangeAspect="1" noChangeArrowheads="1" noCrop="1"/>
          </p:cNvPicPr>
          <p:nvPr/>
        </p:nvPicPr>
        <p:blipFill>
          <a:blip r:embed="rId3" cstate="print"/>
          <a:srcRect/>
          <a:stretch>
            <a:fillRect/>
          </a:stretch>
        </p:blipFill>
        <p:spPr bwMode="auto">
          <a:xfrm>
            <a:off x="1219200" y="2514600"/>
            <a:ext cx="1905000" cy="2506579"/>
          </a:xfrm>
          <a:prstGeom prst="rect">
            <a:avLst/>
          </a:prstGeom>
          <a:noFill/>
        </p:spPr>
      </p:pic>
      <p:sp>
        <p:nvSpPr>
          <p:cNvPr id="4" name="Rectangle 3"/>
          <p:cNvSpPr/>
          <p:nvPr/>
        </p:nvSpPr>
        <p:spPr>
          <a:xfrm>
            <a:off x="914400" y="838200"/>
            <a:ext cx="7130478"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Secondary effects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TextBox 4"/>
          <p:cNvSpPr txBox="1"/>
          <p:nvPr/>
        </p:nvSpPr>
        <p:spPr>
          <a:xfrm>
            <a:off x="3505200" y="2286000"/>
            <a:ext cx="4800600" cy="2677656"/>
          </a:xfrm>
          <a:prstGeom prst="rect">
            <a:avLst/>
          </a:prstGeom>
          <a:noFill/>
        </p:spPr>
        <p:txBody>
          <a:bodyPr wrap="square" rtlCol="0">
            <a:spAutoFit/>
          </a:bodyPr>
          <a:lstStyle/>
          <a:p>
            <a:r>
              <a:rPr lang="en-US" sz="2800" dirty="0" smtClean="0"/>
              <a:t>The imposition of a luxury tax in 1990 (for items priced $100,000 or more was blamed for destroying jobs in the yacht-building industry.</a:t>
            </a:r>
            <a:endParaRPr lang="en-US" sz="2800" dirty="0"/>
          </a:p>
        </p:txBody>
      </p:sp>
    </p:spTree>
  </p:cSld>
  <p:clrMapOvr>
    <a:masterClrMapping/>
  </p:clrMapOvr>
  <p:transition spd="med">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mjzzdrug[1]"/>
          <p:cNvPicPr>
            <a:picLocks noChangeAspect="1" noChangeArrowheads="1"/>
          </p:cNvPicPr>
          <p:nvPr/>
        </p:nvPicPr>
        <p:blipFill>
          <a:blip r:embed="rId3" cstate="print"/>
          <a:srcRect/>
          <a:stretch>
            <a:fillRect/>
          </a:stretch>
        </p:blipFill>
        <p:spPr bwMode="auto">
          <a:xfrm>
            <a:off x="609600" y="2057400"/>
            <a:ext cx="3602038" cy="4114800"/>
          </a:xfrm>
          <a:prstGeom prst="rect">
            <a:avLst/>
          </a:prstGeom>
          <a:noFill/>
        </p:spPr>
      </p:pic>
      <p:sp>
        <p:nvSpPr>
          <p:cNvPr id="110595" name="AutoShape 3"/>
          <p:cNvSpPr>
            <a:spLocks noChangeArrowheads="1"/>
          </p:cNvSpPr>
          <p:nvPr/>
        </p:nvSpPr>
        <p:spPr bwMode="auto">
          <a:xfrm>
            <a:off x="3048000" y="381000"/>
            <a:ext cx="5562600" cy="3810000"/>
          </a:xfrm>
          <a:prstGeom prst="wedgeEllipseCallout">
            <a:avLst>
              <a:gd name="adj1" fmla="val -66782"/>
              <a:gd name="adj2" fmla="val 20500"/>
            </a:avLst>
          </a:prstGeom>
          <a:solidFill>
            <a:schemeClr val="bg1"/>
          </a:solidFill>
          <a:ln w="9525">
            <a:solidFill>
              <a:schemeClr val="tx1"/>
            </a:solidFill>
            <a:miter lim="800000"/>
            <a:headEnd/>
            <a:tailEnd/>
          </a:ln>
          <a:effectLst/>
        </p:spPr>
        <p:txBody>
          <a:bodyPr/>
          <a:lstStyle/>
          <a:p>
            <a:pPr algn="ctr" eaLnBrk="1" hangingPunct="1"/>
            <a:r>
              <a:rPr lang="en-US" sz="2400" dirty="0">
                <a:latin typeface="Arial" charset="0"/>
              </a:rPr>
              <a:t>Congress </a:t>
            </a:r>
            <a:r>
              <a:rPr lang="en-US" sz="2400" dirty="0" smtClean="0">
                <a:latin typeface="Arial" charset="0"/>
              </a:rPr>
              <a:t>made </a:t>
            </a:r>
            <a:r>
              <a:rPr lang="en-US" sz="2400" dirty="0">
                <a:latin typeface="Arial" charset="0"/>
              </a:rPr>
              <a:t>supplemental appropriations for the Iraq effort of $110 billion June 2003 and March 2004. We should ask the question: what could we have for $110 billion?</a:t>
            </a:r>
          </a:p>
        </p:txBody>
      </p:sp>
    </p:spTree>
  </p:cSld>
  <p:clrMapOvr>
    <a:masterClrMapping/>
  </p:clrMapOvr>
  <p:transition spd="med">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990600" y="1676400"/>
            <a:ext cx="7467600" cy="3743325"/>
          </a:xfrm>
          <a:prstGeom prst="rect">
            <a:avLst/>
          </a:prstGeom>
          <a:noFill/>
          <a:ln w="9525">
            <a:noFill/>
            <a:miter lim="800000"/>
            <a:headEnd/>
            <a:tailEnd/>
          </a:ln>
          <a:effectLst/>
        </p:spPr>
        <p:txBody>
          <a:bodyPr>
            <a:spAutoFit/>
          </a:bodyPr>
          <a:lstStyle/>
          <a:p>
            <a:pPr eaLnBrk="1" hangingPunct="1">
              <a:spcBef>
                <a:spcPct val="50000"/>
              </a:spcBef>
              <a:buFontTx/>
              <a:buChar char="•"/>
            </a:pPr>
            <a:r>
              <a:rPr lang="en-US" sz="2400">
                <a:solidFill>
                  <a:srgbClr val="000099"/>
                </a:solidFill>
                <a:latin typeface="Arial" charset="0"/>
              </a:rPr>
              <a:t>628 Boeing 7E7 Aircraft</a:t>
            </a:r>
          </a:p>
          <a:p>
            <a:pPr eaLnBrk="1" hangingPunct="1">
              <a:spcBef>
                <a:spcPct val="50000"/>
              </a:spcBef>
              <a:buFontTx/>
              <a:buChar char="•"/>
            </a:pPr>
            <a:r>
              <a:rPr lang="en-US" sz="2400">
                <a:solidFill>
                  <a:srgbClr val="000099"/>
                </a:solidFill>
                <a:latin typeface="Arial" charset="0"/>
              </a:rPr>
              <a:t> Construct three (3)  700 mile bullet trains (includes the cost of inner-city land acquisition). </a:t>
            </a:r>
          </a:p>
          <a:p>
            <a:pPr eaLnBrk="1" hangingPunct="1">
              <a:spcBef>
                <a:spcPct val="50000"/>
              </a:spcBef>
              <a:buFontTx/>
              <a:buChar char="•"/>
            </a:pPr>
            <a:r>
              <a:rPr lang="en-US" sz="2400">
                <a:solidFill>
                  <a:srgbClr val="000099"/>
                </a:solidFill>
                <a:latin typeface="Arial" charset="0"/>
              </a:rPr>
              <a:t>4,075 “high quality” educational facilities to accommodate 1,000 students.</a:t>
            </a:r>
          </a:p>
          <a:p>
            <a:pPr eaLnBrk="1" hangingPunct="1">
              <a:spcBef>
                <a:spcPct val="50000"/>
              </a:spcBef>
              <a:buFontTx/>
              <a:buChar char="•"/>
            </a:pPr>
            <a:r>
              <a:rPr lang="en-US" sz="2400">
                <a:solidFill>
                  <a:srgbClr val="000099"/>
                </a:solidFill>
                <a:latin typeface="Arial" charset="0"/>
              </a:rPr>
              <a:t>Write a $379 check to every U.S. citizen.</a:t>
            </a:r>
          </a:p>
          <a:p>
            <a:pPr eaLnBrk="1" hangingPunct="1">
              <a:spcBef>
                <a:spcPct val="50000"/>
              </a:spcBef>
              <a:buFontTx/>
              <a:buChar char="•"/>
            </a:pPr>
            <a:r>
              <a:rPr lang="en-US" sz="2400">
                <a:solidFill>
                  <a:srgbClr val="000099"/>
                </a:solidFill>
                <a:latin typeface="Arial" charset="0"/>
              </a:rPr>
              <a:t>Fund 1,000 universities the size of Arkansas State for one year.   </a:t>
            </a:r>
          </a:p>
        </p:txBody>
      </p:sp>
      <p:sp>
        <p:nvSpPr>
          <p:cNvPr id="111619" name="WordArt 3"/>
          <p:cNvSpPr>
            <a:spLocks noChangeArrowheads="1" noChangeShapeType="1" noTextEdit="1"/>
          </p:cNvSpPr>
          <p:nvPr/>
        </p:nvSpPr>
        <p:spPr bwMode="auto">
          <a:xfrm>
            <a:off x="1066800" y="685800"/>
            <a:ext cx="7010400" cy="561975"/>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00"/>
                </a:solidFill>
                <a:effectLst>
                  <a:outerShdw dist="35921" dir="2700000" algn="ctr" rotWithShape="0">
                    <a:srgbClr val="808080">
                      <a:alpha val="80000"/>
                    </a:srgbClr>
                  </a:outerShdw>
                </a:effectLst>
                <a:latin typeface="Arial Black"/>
              </a:rPr>
              <a:t>What can you buy for $110 billion?</a:t>
            </a: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1618">
                                            <p:txEl>
                                              <p:pRg st="0" end="0"/>
                                            </p:txEl>
                                          </p:spTgt>
                                        </p:tgtEl>
                                        <p:attrNameLst>
                                          <p:attrName>style.visibility</p:attrName>
                                        </p:attrNameLst>
                                      </p:cBhvr>
                                      <p:to>
                                        <p:strVal val="visible"/>
                                      </p:to>
                                    </p:set>
                                    <p:animEffect transition="in" filter="box(in)">
                                      <p:cBhvr>
                                        <p:cTn id="7" dur="500"/>
                                        <p:tgtEl>
                                          <p:spTgt spid="1116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1618">
                                            <p:txEl>
                                              <p:pRg st="1" end="1"/>
                                            </p:txEl>
                                          </p:spTgt>
                                        </p:tgtEl>
                                        <p:attrNameLst>
                                          <p:attrName>style.visibility</p:attrName>
                                        </p:attrNameLst>
                                      </p:cBhvr>
                                      <p:to>
                                        <p:strVal val="visible"/>
                                      </p:to>
                                    </p:set>
                                    <p:animEffect transition="in" filter="box(in)">
                                      <p:cBhvr>
                                        <p:cTn id="12" dur="500"/>
                                        <p:tgtEl>
                                          <p:spTgt spid="1116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1618">
                                            <p:txEl>
                                              <p:pRg st="2" end="2"/>
                                            </p:txEl>
                                          </p:spTgt>
                                        </p:tgtEl>
                                        <p:attrNameLst>
                                          <p:attrName>style.visibility</p:attrName>
                                        </p:attrNameLst>
                                      </p:cBhvr>
                                      <p:to>
                                        <p:strVal val="visible"/>
                                      </p:to>
                                    </p:set>
                                    <p:animEffect transition="in" filter="box(in)">
                                      <p:cBhvr>
                                        <p:cTn id="17" dur="500"/>
                                        <p:tgtEl>
                                          <p:spTgt spid="1116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1618">
                                            <p:txEl>
                                              <p:pRg st="3" end="3"/>
                                            </p:txEl>
                                          </p:spTgt>
                                        </p:tgtEl>
                                        <p:attrNameLst>
                                          <p:attrName>style.visibility</p:attrName>
                                        </p:attrNameLst>
                                      </p:cBhvr>
                                      <p:to>
                                        <p:strVal val="visible"/>
                                      </p:to>
                                    </p:set>
                                    <p:animEffect transition="in" filter="box(in)">
                                      <p:cBhvr>
                                        <p:cTn id="22" dur="500"/>
                                        <p:tgtEl>
                                          <p:spTgt spid="1116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11618">
                                            <p:txEl>
                                              <p:pRg st="4" end="4"/>
                                            </p:txEl>
                                          </p:spTgt>
                                        </p:tgtEl>
                                        <p:attrNameLst>
                                          <p:attrName>style.visibility</p:attrName>
                                        </p:attrNameLst>
                                      </p:cBhvr>
                                      <p:to>
                                        <p:strVal val="visible"/>
                                      </p:to>
                                    </p:set>
                                    <p:animEffect transition="in" filter="box(in)">
                                      <p:cBhvr>
                                        <p:cTn id="27" dur="500"/>
                                        <p:tgtEl>
                                          <p:spTgt spid="1116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ext Box 2050"/>
          <p:cNvSpPr txBox="1">
            <a:spLocks noChangeArrowheads="1"/>
          </p:cNvSpPr>
          <p:nvPr/>
        </p:nvSpPr>
        <p:spPr bwMode="auto">
          <a:xfrm>
            <a:off x="1295400" y="1471613"/>
            <a:ext cx="6781800" cy="5386387"/>
          </a:xfrm>
          <a:prstGeom prst="rect">
            <a:avLst/>
          </a:prstGeom>
          <a:noFill/>
          <a:ln w="9525">
            <a:noFill/>
            <a:miter lim="800000"/>
            <a:headEnd/>
            <a:tailEnd/>
          </a:ln>
          <a:effectLst/>
        </p:spPr>
        <p:txBody>
          <a:bodyPr>
            <a:spAutoFit/>
          </a:bodyPr>
          <a:lstStyle/>
          <a:p>
            <a:r>
              <a:rPr lang="en-US" sz="2400" b="1" dirty="0">
                <a:latin typeface="Times New Roman" pitchFamily="18" charset="0"/>
                <a:cs typeface="Times New Roman" pitchFamily="18" charset="0"/>
              </a:rPr>
              <a:t>Economics</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Webster’s Ninth New Collegiate Dictionary.</a:t>
            </a:r>
          </a:p>
          <a:p>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eco•</a:t>
            </a:r>
            <a:r>
              <a:rPr lang="en-US" sz="2400" b="1" dirty="0">
                <a:latin typeface="Symbol" pitchFamily="18" charset="2"/>
                <a:cs typeface="Times New Roman" pitchFamily="18" charset="0"/>
              </a:rPr>
              <a:t> </a:t>
            </a:r>
            <a:r>
              <a:rPr lang="en-US" sz="2400" b="1" dirty="0">
                <a:latin typeface="Times New Roman" pitchFamily="18" charset="0"/>
                <a:cs typeface="Times New Roman" pitchFamily="18" charset="0"/>
              </a:rPr>
              <a:t>nom • </a:t>
            </a:r>
            <a:r>
              <a:rPr lang="en-US" sz="2400" b="1" dirty="0" err="1">
                <a:latin typeface="Times New Roman" pitchFamily="18" charset="0"/>
                <a:cs typeface="Times New Roman" pitchFamily="18" charset="0"/>
              </a:rPr>
              <a:t>ic</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1. </a:t>
            </a:r>
            <a:r>
              <a:rPr lang="en-US" sz="2400" i="1" dirty="0">
                <a:latin typeface="Times New Roman" pitchFamily="18" charset="0"/>
                <a:cs typeface="Times New Roman" pitchFamily="18" charset="0"/>
              </a:rPr>
              <a:t>archaic: </a:t>
            </a:r>
            <a:r>
              <a:rPr lang="en-US" sz="2400" dirty="0">
                <a:latin typeface="Times New Roman" pitchFamily="18" charset="0"/>
                <a:cs typeface="Times New Roman" pitchFamily="18" charset="0"/>
              </a:rPr>
              <a:t>of or relating to a household or its management</a:t>
            </a:r>
            <a:r>
              <a:rPr lang="en-US" sz="2400"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i="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eco = </a:t>
            </a:r>
            <a:r>
              <a:rPr lang="en-US" sz="2400" i="1" dirty="0" err="1">
                <a:latin typeface="Times New Roman" pitchFamily="18" charset="0"/>
                <a:cs typeface="Times New Roman" pitchFamily="18" charset="0"/>
              </a:rPr>
              <a:t>oikos</a:t>
            </a:r>
            <a:r>
              <a:rPr lang="en-US" sz="2400" dirty="0">
                <a:latin typeface="Times New Roman" pitchFamily="18" charset="0"/>
                <a:cs typeface="Times New Roman" pitchFamily="18" charset="0"/>
              </a:rPr>
              <a:t>, meaning “house” or “household” </a:t>
            </a:r>
          </a:p>
          <a:p>
            <a:r>
              <a:rPr lang="en-US" sz="2400" dirty="0">
                <a:latin typeface="Times New Roman" pitchFamily="18" charset="0"/>
                <a:cs typeface="Times New Roman" pitchFamily="18" charset="0"/>
              </a:rPr>
              <a:t> </a:t>
            </a:r>
          </a:p>
          <a:p>
            <a:r>
              <a:rPr lang="en-US" sz="2400" b="1" dirty="0">
                <a:latin typeface="Times New Roman" pitchFamily="18" charset="0"/>
                <a:cs typeface="Times New Roman" pitchFamily="18" charset="0"/>
              </a:rPr>
              <a:t>nom =</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nemein</a:t>
            </a:r>
            <a:r>
              <a:rPr lang="en-US" sz="2400" dirty="0">
                <a:latin typeface="Times New Roman" pitchFamily="18" charset="0"/>
                <a:cs typeface="Times New Roman" pitchFamily="18" charset="0"/>
              </a:rPr>
              <a:t>, meaning “to manage”</a:t>
            </a:r>
          </a:p>
          <a:p>
            <a:r>
              <a:rPr lang="en-US" sz="2400" dirty="0">
                <a:latin typeface="Times New Roman" pitchFamily="18" charset="0"/>
                <a:cs typeface="Times New Roman" pitchFamily="18" charset="0"/>
              </a:rPr>
              <a:t> </a:t>
            </a:r>
          </a:p>
          <a:p>
            <a:r>
              <a:rPr lang="en-US" sz="2400" b="1" dirty="0" err="1">
                <a:latin typeface="Times New Roman" pitchFamily="18" charset="0"/>
                <a:cs typeface="Times New Roman" pitchFamily="18" charset="0"/>
              </a:rPr>
              <a:t>ic</a:t>
            </a:r>
            <a:r>
              <a:rPr lang="en-US" sz="2400" dirty="0">
                <a:latin typeface="Times New Roman" pitchFamily="18" charset="0"/>
                <a:cs typeface="Times New Roman" pitchFamily="18" charset="0"/>
              </a:rPr>
              <a:t> = </a:t>
            </a:r>
            <a:r>
              <a:rPr lang="en-US" sz="2400" i="1" dirty="0" err="1">
                <a:latin typeface="Times New Roman" pitchFamily="18" charset="0"/>
                <a:cs typeface="Times New Roman" pitchFamily="18" charset="0"/>
              </a:rPr>
              <a:t>ic</a:t>
            </a:r>
            <a:r>
              <a:rPr lang="en-US" sz="2400" dirty="0">
                <a:latin typeface="Times New Roman" pitchFamily="18" charset="0"/>
                <a:cs typeface="Times New Roman" pitchFamily="18" charset="0"/>
              </a:rPr>
              <a:t>, mean “of” or “relating to”</a:t>
            </a:r>
          </a:p>
          <a:p>
            <a:endParaRPr lang="en-US" sz="2400" dirty="0">
              <a:latin typeface="Times New Roman" pitchFamily="18" charset="0"/>
            </a:endParaRPr>
          </a:p>
          <a:p>
            <a:pPr>
              <a:spcBef>
                <a:spcPct val="50000"/>
              </a:spcBef>
            </a:pPr>
            <a:endParaRPr lang="en-US" sz="2400" dirty="0">
              <a:latin typeface="Times New Roman" pitchFamily="18" charset="0"/>
            </a:endParaRPr>
          </a:p>
        </p:txBody>
      </p:sp>
      <p:sp>
        <p:nvSpPr>
          <p:cNvPr id="60419" name="Text Box 2051"/>
          <p:cNvSpPr txBox="1">
            <a:spLocks noChangeArrowheads="1"/>
          </p:cNvSpPr>
          <p:nvPr/>
        </p:nvSpPr>
        <p:spPr bwMode="auto">
          <a:xfrm>
            <a:off x="1143000" y="685800"/>
            <a:ext cx="6096000" cy="579438"/>
          </a:xfrm>
          <a:prstGeom prst="rect">
            <a:avLst/>
          </a:prstGeom>
          <a:noFill/>
          <a:ln w="9525">
            <a:noFill/>
            <a:miter lim="800000"/>
            <a:headEnd/>
            <a:tailEnd/>
          </a:ln>
          <a:effectLst/>
        </p:spPr>
        <p:txBody>
          <a:bodyPr>
            <a:spAutoFit/>
          </a:bodyPr>
          <a:lstStyle/>
          <a:p>
            <a:pPr>
              <a:spcBef>
                <a:spcPct val="50000"/>
              </a:spcBef>
            </a:pPr>
            <a:r>
              <a:rPr lang="en-US" sz="3200" b="1">
                <a:solidFill>
                  <a:schemeClr val="tx2"/>
                </a:solidFill>
                <a:latin typeface="Book Antiqua" pitchFamily="18" charset="0"/>
              </a:rPr>
              <a:t>The geneology of economics</a:t>
            </a:r>
          </a:p>
        </p:txBody>
      </p:sp>
      <p:pic>
        <p:nvPicPr>
          <p:cNvPr id="197634" name="Picture 2" descr="C:\Documents and Settings\crbrown\Local Settings\Temporary Internet Files\Content.IE5\WHZXBWXD\MC9000276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585788"/>
            <a:ext cx="1646238" cy="955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075"/>
          <p:cNvSpPr txBox="1">
            <a:spLocks noChangeArrowheads="1"/>
          </p:cNvSpPr>
          <p:nvPr/>
        </p:nvSpPr>
        <p:spPr bwMode="auto">
          <a:xfrm>
            <a:off x="1371600" y="685800"/>
            <a:ext cx="7162800" cy="579438"/>
          </a:xfrm>
          <a:prstGeom prst="rect">
            <a:avLst/>
          </a:prstGeom>
          <a:noFill/>
          <a:ln w="9525">
            <a:noFill/>
            <a:miter lim="800000"/>
            <a:headEnd/>
            <a:tailEnd/>
          </a:ln>
        </p:spPr>
        <p:txBody>
          <a:bodyPr>
            <a:spAutoFit/>
          </a:bodyPr>
          <a:lstStyle/>
          <a:p>
            <a:pPr eaLnBrk="1" hangingPunct="1">
              <a:spcBef>
                <a:spcPct val="50000"/>
              </a:spcBef>
            </a:pPr>
            <a:r>
              <a:rPr lang="en-US" sz="3200">
                <a:latin typeface="Times New Roman" pitchFamily="18" charset="0"/>
              </a:rPr>
              <a:t>Parkin and Bade definition</a:t>
            </a:r>
          </a:p>
        </p:txBody>
      </p:sp>
      <p:sp>
        <p:nvSpPr>
          <p:cNvPr id="9219" name="Text Box 3077"/>
          <p:cNvSpPr txBox="1">
            <a:spLocks noChangeArrowheads="1"/>
          </p:cNvSpPr>
          <p:nvPr/>
        </p:nvSpPr>
        <p:spPr bwMode="auto">
          <a:xfrm>
            <a:off x="838200" y="2286000"/>
            <a:ext cx="6629400" cy="1815882"/>
          </a:xfrm>
          <a:prstGeom prst="rect">
            <a:avLst/>
          </a:prstGeom>
          <a:noFill/>
          <a:ln w="9525">
            <a:noFill/>
            <a:miter lim="800000"/>
            <a:headEnd/>
            <a:tailEnd/>
          </a:ln>
        </p:spPr>
        <p:txBody>
          <a:bodyPr wrap="square">
            <a:spAutoFit/>
          </a:bodyPr>
          <a:lstStyle/>
          <a:p>
            <a:pPr eaLnBrk="1" hangingPunct="1">
              <a:spcBef>
                <a:spcPct val="50000"/>
              </a:spcBef>
            </a:pPr>
            <a:r>
              <a:rPr lang="en-US" sz="2400" dirty="0">
                <a:latin typeface="Times New Roman" pitchFamily="18" charset="0"/>
              </a:rPr>
              <a:t>   </a:t>
            </a:r>
            <a:r>
              <a:rPr lang="en-US" sz="2800" dirty="0">
                <a:latin typeface="Book Antiqua" pitchFamily="18" charset="0"/>
              </a:rPr>
              <a:t>Economics is the social science that studies the choices we make as we cope with scarcity and the </a:t>
            </a:r>
            <a:r>
              <a:rPr lang="en-US" sz="2800" dirty="0">
                <a:solidFill>
                  <a:srgbClr val="CC0000"/>
                </a:solidFill>
                <a:latin typeface="Book Antiqua" pitchFamily="18" charset="0"/>
              </a:rPr>
              <a:t>incentives </a:t>
            </a:r>
            <a:r>
              <a:rPr lang="en-US" sz="2800" dirty="0">
                <a:latin typeface="Book Antiqua" pitchFamily="18" charset="0"/>
              </a:rPr>
              <a:t>that influence and reconcile our choices. </a:t>
            </a:r>
          </a:p>
        </p:txBody>
      </p:sp>
      <p:pic>
        <p:nvPicPr>
          <p:cNvPr id="195586" name="Picture 2" descr="C:\Documents and Settings\crbrown\Local Settings\Temporary Internet Files\Content.IE5\K9MKELV0\MPj03096170000[1].jpg"/>
          <p:cNvPicPr>
            <a:picLocks noChangeAspect="1" noChangeArrowheads="1"/>
          </p:cNvPicPr>
          <p:nvPr/>
        </p:nvPicPr>
        <p:blipFill>
          <a:blip r:embed="rId2" cstate="print"/>
          <a:srcRect/>
          <a:stretch>
            <a:fillRect/>
          </a:stretch>
        </p:blipFill>
        <p:spPr bwMode="auto">
          <a:xfrm>
            <a:off x="6096000" y="533400"/>
            <a:ext cx="2122476" cy="1514475"/>
          </a:xfrm>
          <a:prstGeom prst="rect">
            <a:avLst/>
          </a:prstGeom>
          <a:noFill/>
        </p:spPr>
      </p:pic>
    </p:spTree>
  </p:cSld>
  <p:clrMapOvr>
    <a:masterClrMapping/>
  </p:clrMapOvr>
  <p:transition spd="med">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762000" y="533400"/>
            <a:ext cx="2133600" cy="609600"/>
          </a:xfrm>
          <a:prstGeom prst="rect">
            <a:avLst/>
          </a:prstGeom>
        </p:spPr>
        <p:txBody>
          <a:bodyPr wrap="none" fromWordArt="1">
            <a:prstTxWarp prst="textPlain">
              <a:avLst>
                <a:gd name="adj" fmla="val 50000"/>
              </a:avLst>
            </a:prstTxWarp>
          </a:bodyPr>
          <a:lstStyle/>
          <a:p>
            <a:pPr algn="ctr"/>
            <a:r>
              <a:rPr lang="en-US" sz="2400" i="1" kern="10">
                <a:ln w="9525">
                  <a:solidFill>
                    <a:srgbClr val="000000"/>
                  </a:solidFill>
                  <a:round/>
                  <a:headEnd/>
                  <a:tailEnd/>
                </a:ln>
                <a:solidFill>
                  <a:srgbClr val="FFFF00"/>
                </a:solidFill>
                <a:effectLst>
                  <a:outerShdw dist="35921" dir="2700000" algn="ctr" rotWithShape="0">
                    <a:srgbClr val="808080"/>
                  </a:outerShdw>
                </a:effectLst>
                <a:latin typeface="Arial Black"/>
              </a:rPr>
              <a:t>Incentive</a:t>
            </a:r>
          </a:p>
        </p:txBody>
      </p:sp>
      <p:sp>
        <p:nvSpPr>
          <p:cNvPr id="10243" name="Text Box 3"/>
          <p:cNvSpPr txBox="1">
            <a:spLocks noChangeArrowheads="1"/>
          </p:cNvSpPr>
          <p:nvPr/>
        </p:nvSpPr>
        <p:spPr bwMode="auto">
          <a:xfrm>
            <a:off x="1143000" y="1371600"/>
            <a:ext cx="7010400" cy="822325"/>
          </a:xfrm>
          <a:prstGeom prst="rect">
            <a:avLst/>
          </a:prstGeom>
          <a:solidFill>
            <a:srgbClr val="CCFFFF"/>
          </a:solidFill>
          <a:ln w="9525">
            <a:noFill/>
            <a:miter lim="800000"/>
            <a:headEnd/>
            <a:tailEnd/>
          </a:ln>
        </p:spPr>
        <p:txBody>
          <a:bodyPr>
            <a:spAutoFit/>
          </a:bodyPr>
          <a:lstStyle/>
          <a:p>
            <a:pPr eaLnBrk="1" hangingPunct="1">
              <a:spcBef>
                <a:spcPct val="50000"/>
              </a:spcBef>
            </a:pPr>
            <a:r>
              <a:rPr lang="en-US" sz="2400">
                <a:latin typeface="Times New Roman" pitchFamily="18" charset="0"/>
              </a:rPr>
              <a:t>    </a:t>
            </a:r>
            <a:r>
              <a:rPr lang="en-US" sz="2400">
                <a:latin typeface="Book Antiqua" pitchFamily="18" charset="0"/>
              </a:rPr>
              <a:t>A reward or penalty—a “carrot” or a “stick”—that encourages or discourages an action.</a:t>
            </a:r>
          </a:p>
        </p:txBody>
      </p:sp>
      <p:pic>
        <p:nvPicPr>
          <p:cNvPr id="10244" name="Picture 4" descr="j0189249"/>
          <p:cNvPicPr>
            <a:picLocks noChangeAspect="1" noChangeArrowheads="1" noCrop="1"/>
          </p:cNvPicPr>
          <p:nvPr/>
        </p:nvPicPr>
        <p:blipFill>
          <a:blip r:embed="rId2" cstate="print"/>
          <a:srcRect/>
          <a:stretch>
            <a:fillRect/>
          </a:stretch>
        </p:blipFill>
        <p:spPr bwMode="auto">
          <a:xfrm>
            <a:off x="990600" y="4343400"/>
            <a:ext cx="2057400" cy="1849438"/>
          </a:xfrm>
          <a:prstGeom prst="rect">
            <a:avLst/>
          </a:prstGeom>
          <a:noFill/>
          <a:ln w="9525">
            <a:noFill/>
            <a:miter lim="800000"/>
            <a:headEnd/>
            <a:tailEnd/>
          </a:ln>
        </p:spPr>
      </p:pic>
      <p:sp>
        <p:nvSpPr>
          <p:cNvPr id="116741" name="Text Box 5"/>
          <p:cNvSpPr txBox="1">
            <a:spLocks noChangeArrowheads="1"/>
          </p:cNvSpPr>
          <p:nvPr/>
        </p:nvSpPr>
        <p:spPr bwMode="auto">
          <a:xfrm>
            <a:off x="3276600" y="4495800"/>
            <a:ext cx="5105400" cy="1187450"/>
          </a:xfrm>
          <a:prstGeom prst="rect">
            <a:avLst/>
          </a:prstGeom>
          <a:noFill/>
          <a:ln w="9525">
            <a:noFill/>
            <a:miter lim="800000"/>
            <a:headEnd/>
            <a:tailEnd/>
          </a:ln>
        </p:spPr>
        <p:txBody>
          <a:bodyPr>
            <a:spAutoFit/>
          </a:bodyPr>
          <a:lstStyle/>
          <a:p>
            <a:pPr eaLnBrk="1" hangingPunct="1">
              <a:spcBef>
                <a:spcPct val="50000"/>
              </a:spcBef>
            </a:pPr>
            <a:r>
              <a:rPr lang="en-US" sz="2400">
                <a:latin typeface="Times New Roman" pitchFamily="18" charset="0"/>
              </a:rPr>
              <a:t>The risk of a getting a ticket for speeding gives you an incentive to obey they speed limit—or at least slow down.</a:t>
            </a:r>
          </a:p>
        </p:txBody>
      </p:sp>
      <p:sp>
        <p:nvSpPr>
          <p:cNvPr id="10247" name="Text Box 7"/>
          <p:cNvSpPr txBox="1">
            <a:spLocks noChangeArrowheads="1"/>
          </p:cNvSpPr>
          <p:nvPr/>
        </p:nvSpPr>
        <p:spPr bwMode="auto">
          <a:xfrm>
            <a:off x="3581400" y="2667000"/>
            <a:ext cx="4419600" cy="1200329"/>
          </a:xfrm>
          <a:prstGeom prst="rect">
            <a:avLst/>
          </a:prstGeom>
          <a:noFill/>
          <a:ln w="9525">
            <a:noFill/>
            <a:miter lim="800000"/>
            <a:headEnd/>
            <a:tailEnd/>
          </a:ln>
        </p:spPr>
        <p:txBody>
          <a:bodyPr>
            <a:spAutoFit/>
          </a:bodyPr>
          <a:lstStyle/>
          <a:p>
            <a:pPr eaLnBrk="1" hangingPunct="1">
              <a:spcBef>
                <a:spcPct val="50000"/>
              </a:spcBef>
            </a:pPr>
            <a:r>
              <a:rPr lang="en-US" sz="2400" dirty="0" smtClean="0">
                <a:latin typeface="Times New Roman" pitchFamily="18" charset="0"/>
              </a:rPr>
              <a:t>Airline fare structures give you an incentive to stay over Saturday night.</a:t>
            </a:r>
            <a:endParaRPr lang="en-US" sz="2400" dirty="0">
              <a:latin typeface="Times New Roman" pitchFamily="18" charset="0"/>
            </a:endParaRPr>
          </a:p>
        </p:txBody>
      </p:sp>
      <p:pic>
        <p:nvPicPr>
          <p:cNvPr id="194562" name="Picture 2" descr="C:\Documents and Settings\crbrown\Local Settings\Temporary Internet Files\Content.IE5\ABMGJ45G\MC9003834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300" y="2354351"/>
            <a:ext cx="1790700" cy="1825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67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1471</TotalTime>
  <Words>1215</Words>
  <Application>Microsoft Office PowerPoint</Application>
  <PresentationFormat>On-screen Show (4:3)</PresentationFormat>
  <Paragraphs>157</Paragraphs>
  <Slides>40</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Worksheet</vt:lpstr>
      <vt:lpstr>ECON 2313: Fall Semester, 2010</vt:lpstr>
      <vt:lpstr>PowerPoint Presentation</vt:lpstr>
      <vt:lpstr>PowerPoint Presentation</vt:lpstr>
      <vt:lpstr>What to produce?</vt:lpstr>
      <vt:lpstr>PowerPoint Presentation</vt:lpstr>
      <vt:lpstr>PowerPoint Presentation</vt:lpstr>
      <vt:lpstr>PowerPoint Presentation</vt:lpstr>
      <vt:lpstr>PowerPoint Presentation</vt:lpstr>
      <vt:lpstr>PowerPoint Presentation</vt:lpstr>
      <vt:lpstr>Economics: The  Big Questions</vt:lpstr>
      <vt:lpstr>What, How, For Whom?</vt:lpstr>
      <vt:lpstr>How to produce?</vt:lpstr>
      <vt:lpstr>PowerPoint Presentation</vt:lpstr>
      <vt:lpstr>PowerPoint Presentation</vt:lpstr>
      <vt:lpstr>PowerPoint Presentation</vt:lpstr>
      <vt:lpstr>PowerPoint Presentation</vt:lpstr>
      <vt:lpstr>When is the Pursuit of Self-Interest in the Social Interest?</vt:lpstr>
      <vt:lpstr>Microeconomics</vt:lpstr>
      <vt:lpstr>Macroeconomics</vt:lpstr>
      <vt:lpstr>Macroeconomic Questions</vt:lpstr>
      <vt:lpstr>The Standard of Living</vt:lpstr>
      <vt:lpstr>The Cost of Living</vt:lpstr>
      <vt:lpstr>The Business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Ceteris Paribus</vt:lpstr>
      <vt:lpstr>PowerPoint Presentation</vt:lpstr>
      <vt:lpstr>Correlation versus Causation</vt:lpstr>
      <vt:lpstr>PowerPoint Presentation</vt:lpstr>
      <vt:lpstr>PowerPoint Presentation</vt:lpstr>
      <vt:lpstr>PowerPoint Presentation</vt:lpstr>
    </vt:vector>
  </TitlesOfParts>
  <Company>ASU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 Way of Thinking</dc:title>
  <dc:creator>Economics &amp; Decision Systems</dc:creator>
  <cp:lastModifiedBy>crbrown</cp:lastModifiedBy>
  <cp:revision>72</cp:revision>
  <cp:lastPrinted>2000-01-13T15:33:33Z</cp:lastPrinted>
  <dcterms:created xsi:type="dcterms:W3CDTF">1998-05-19T20:07:48Z</dcterms:created>
  <dcterms:modified xsi:type="dcterms:W3CDTF">2010-08-24T21:54:10Z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crbrown@cherokee.astate.edu</vt:lpwstr>
  </property>
  <property fmtid="{D5CDD505-2E9C-101B-9397-08002B2CF9AE}" pid="8" name="HomePage">
    <vt:lpwstr>http://www.clt.astate.edu/brownie/4333.htm</vt:lpwstr>
  </property>
  <property fmtid="{D5CDD505-2E9C-101B-9397-08002B2CF9AE}" pid="9" name="Other">
    <vt:lpwstr/>
  </property>
  <property fmtid="{D5CDD505-2E9C-101B-9397-08002B2CF9AE}" pid="10" name="DownloadOriginal">
    <vt:bool>true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C:\macprin\web</vt:lpwstr>
  </property>
</Properties>
</file>