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8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4" r:id="rId23"/>
    <p:sldId id="285" r:id="rId24"/>
    <p:sldId id="277" r:id="rId25"/>
    <p:sldId id="278" r:id="rId26"/>
    <p:sldId id="279" r:id="rId27"/>
    <p:sldId id="280" r:id="rId28"/>
    <p:sldId id="281" r:id="rId29"/>
    <p:sldId id="282" r:id="rId30"/>
    <p:sldId id="288" r:id="rId31"/>
    <p:sldId id="289" r:id="rId32"/>
    <p:sldId id="283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1B"/>
    <a:srgbClr val="CCCC00"/>
    <a:srgbClr val="FF00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97" d="100"/>
          <a:sy n="97" d="100"/>
        </p:scale>
        <p:origin x="-11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C874D6-A1C9-41A6-94B6-92C01C4BB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8C952-C1AF-4AF3-9A93-19D9060B6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FC63-BCF5-471D-AF84-819D68623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7856E-DDF0-4439-A08D-D245870F7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A38C0-A5A7-49C7-B515-5FA98D26C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37A3F-D0EC-4E23-A36C-43B674623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69362-387F-4414-8B2B-6FDAC87FF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61A25-C31F-4DB1-86E3-FBCE25AF6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207B0-01B2-4713-902A-F7E86BB88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8CDD7-E318-4F03-87CF-ACC8B236C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4A4DE-0233-4974-AD61-FD256834C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FCAAE-EC7A-42DA-A685-729667787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BD10C-6899-40D2-BBD2-1CB59124A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8E001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A4820DE-5167-42DD-9CDA-3D6721E83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99"/>
                </a:solidFill>
              </a:rPr>
              <a:t>Renewable Energy</a:t>
            </a:r>
          </a:p>
        </p:txBody>
      </p:sp>
      <p:pic>
        <p:nvPicPr>
          <p:cNvPr id="3075" name="Picture 4" descr="crer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3275" y="1914525"/>
            <a:ext cx="24574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99"/>
                </a:solidFill>
              </a:rPr>
              <a:t>Efficiency and Cost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09600" y="1752600"/>
            <a:ext cx="746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Photoelectric effect limits the amount of energy that can be </a:t>
            </a:r>
          </a:p>
          <a:p>
            <a:r>
              <a:rPr lang="en-US"/>
              <a:t>delivered to the electrons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85800" y="2971800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Cells can be made more efficient (20-25%), but at a cost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85800" y="4038600"/>
            <a:ext cx="7607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Current price is still 2-3 times what it needs to be in order to </a:t>
            </a:r>
          </a:p>
          <a:p>
            <a:r>
              <a:rPr lang="en-US"/>
              <a:t>compete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822325" y="5299075"/>
            <a:ext cx="677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http://www1.eere.energy.gov/solar/photovoltaics.html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99"/>
                </a:solidFill>
              </a:rPr>
              <a:t>Solar Thermal Electrical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066800" y="1828800"/>
            <a:ext cx="40243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Use sunlight as the heat source </a:t>
            </a:r>
          </a:p>
          <a:p>
            <a:r>
              <a:rPr lang="en-US"/>
              <a:t>for conventional generator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219200" y="3505200"/>
            <a:ext cx="4117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Requires some form of sunlight </a:t>
            </a:r>
          </a:p>
          <a:p>
            <a:r>
              <a:rPr lang="en-US"/>
              <a:t>concentrator; normal insolation</a:t>
            </a:r>
          </a:p>
          <a:p>
            <a:r>
              <a:rPr lang="en-US"/>
              <a:t>values are too low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219200" y="5257800"/>
            <a:ext cx="7597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Could conceivably reach efficiencies of normal power plants</a:t>
            </a:r>
          </a:p>
        </p:txBody>
      </p:sp>
      <p:pic>
        <p:nvPicPr>
          <p:cNvPr id="13318" name="Picture 6" descr="solartherma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00200"/>
            <a:ext cx="244475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99"/>
                </a:solidFill>
              </a:rPr>
              <a:t>Systems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505200" y="1371600"/>
            <a:ext cx="224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1) Parabolic dish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33400" y="2819400"/>
            <a:ext cx="2535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2) Parabolic trough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867400" y="2819400"/>
            <a:ext cx="3119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3) Point focus heliostats</a:t>
            </a:r>
          </a:p>
        </p:txBody>
      </p:sp>
      <p:pic>
        <p:nvPicPr>
          <p:cNvPr id="14342" name="Picture 8" descr="solartherma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057400"/>
            <a:ext cx="1668463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troug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657600"/>
            <a:ext cx="27432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 descr="heliost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581400"/>
            <a:ext cx="2743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  <p:bldP spid="1229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99"/>
                </a:solidFill>
              </a:rPr>
              <a:t>Economics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152400" y="1295400"/>
          <a:ext cx="8686800" cy="3341688"/>
        </p:xfrm>
        <a:graphic>
          <a:graphicData uri="http://schemas.openxmlformats.org/presentationml/2006/ole">
            <p:oleObj spid="_x0000_s1026" name="Worksheet" r:id="rId3" imgW="6046560" imgH="2331360" progId="Excel.Sheet.8">
              <p:embed/>
            </p:oleObj>
          </a:graphicData>
        </a:graphic>
      </p:graphicFrame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212725" y="4800600"/>
            <a:ext cx="3502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Projected data from Sandia National Labs (SUNLAB)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609600" y="5715000"/>
            <a:ext cx="7173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Current costs are about 6.7 cents/kwhr for power towers.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99"/>
                </a:solidFill>
              </a:rPr>
              <a:t>Solar Thermal Heating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898525" y="1870075"/>
            <a:ext cx="719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Homes need heat for two purposes: heating and hot water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98525" y="2860675"/>
            <a:ext cx="605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Sunlight can be used either actively or passively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898525" y="3927475"/>
            <a:ext cx="6332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proposed usage determines the type of system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898525" y="4994275"/>
            <a:ext cx="7210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Many historical uses; ancient Rome had ordinances about</a:t>
            </a:r>
          </a:p>
          <a:p>
            <a:r>
              <a:rPr lang="en-US"/>
              <a:t>blocking light; Chaco Canyon, New Mexico (1000 A.D.)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99"/>
                </a:solidFill>
              </a:rPr>
              <a:t>Active System</a:t>
            </a:r>
          </a:p>
        </p:txBody>
      </p:sp>
      <p:pic>
        <p:nvPicPr>
          <p:cNvPr id="16387" name="Picture 3" descr="solarheat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76400"/>
            <a:ext cx="3543300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09600" y="1371600"/>
            <a:ext cx="28305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 main components: </a:t>
            </a:r>
          </a:p>
          <a:p>
            <a:r>
              <a:rPr lang="en-US"/>
              <a:t>1) collector</a:t>
            </a:r>
          </a:p>
          <a:p>
            <a:r>
              <a:rPr lang="en-US"/>
              <a:t>2) heat transport fluid</a:t>
            </a:r>
          </a:p>
          <a:p>
            <a:r>
              <a:rPr lang="en-US"/>
              <a:t>3) storage facility</a:t>
            </a:r>
          </a:p>
          <a:p>
            <a:r>
              <a:rPr lang="en-US"/>
              <a:t>4) pump or fan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93725" y="3775075"/>
            <a:ext cx="38909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Most often used for baseboard</a:t>
            </a:r>
          </a:p>
          <a:p>
            <a:r>
              <a:rPr lang="en-US"/>
              <a:t>heat and hot water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93725" y="5146675"/>
            <a:ext cx="76311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If used in a frigid climate, need to ensure that liquids will not</a:t>
            </a:r>
          </a:p>
          <a:p>
            <a:r>
              <a:rPr lang="en-US"/>
              <a:t>freeze in collector during the night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99"/>
                </a:solidFill>
              </a:rPr>
              <a:t>Passive System</a:t>
            </a:r>
          </a:p>
        </p:txBody>
      </p:sp>
      <p:pic>
        <p:nvPicPr>
          <p:cNvPr id="17411" name="Picture 3" descr="solarheat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447800"/>
            <a:ext cx="3703638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69925" y="1260475"/>
            <a:ext cx="40560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Different from an active system</a:t>
            </a:r>
          </a:p>
          <a:p>
            <a:r>
              <a:rPr lang="en-US"/>
              <a:t>since no energy input to move</a:t>
            </a:r>
          </a:p>
          <a:p>
            <a:r>
              <a:rPr lang="en-US"/>
              <a:t>heated fluid; relies on natural</a:t>
            </a:r>
          </a:p>
          <a:p>
            <a:r>
              <a:rPr lang="en-US"/>
              <a:t>convection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69925" y="3394075"/>
            <a:ext cx="40068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Can be as simple as just having</a:t>
            </a:r>
          </a:p>
          <a:p>
            <a:r>
              <a:rPr lang="en-US"/>
              <a:t>south-facing windows with</a:t>
            </a:r>
          </a:p>
          <a:p>
            <a:r>
              <a:rPr lang="en-US"/>
              <a:t>shades open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746125" y="4994275"/>
            <a:ext cx="7677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For heating at night, need some sort of storage during the day</a:t>
            </a:r>
          </a:p>
          <a:p>
            <a:r>
              <a:rPr lang="en-US"/>
              <a:t>Ex. stone floors, stone sculptures, aquarium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99"/>
                </a:solidFill>
              </a:rPr>
              <a:t>Economics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69925" y="1641475"/>
            <a:ext cx="818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Can provide 40%-80% of a typical household's hot water demand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93725" y="2784475"/>
            <a:ext cx="81391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Can substantially reduce heating load for air; each square foot of </a:t>
            </a:r>
          </a:p>
          <a:p>
            <a:r>
              <a:rPr lang="en-US"/>
              <a:t>south-facing window provides about 30-40 Btu/hr of heat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93725" y="4308475"/>
            <a:ext cx="8080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Need to build systems into the house; retrofitting can make these</a:t>
            </a:r>
          </a:p>
          <a:p>
            <a:r>
              <a:rPr lang="en-US"/>
              <a:t>system too expensive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99"/>
                </a:solidFill>
              </a:rPr>
              <a:t>Wind Energy</a:t>
            </a:r>
          </a:p>
        </p:txBody>
      </p:sp>
      <p:pic>
        <p:nvPicPr>
          <p:cNvPr id="19459" name="Picture 3" descr="win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371600"/>
            <a:ext cx="28924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81000" y="1524000"/>
            <a:ext cx="4935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Contributed more than 3.5 billion kWh</a:t>
            </a:r>
          </a:p>
          <a:p>
            <a:r>
              <a:rPr lang="en-US"/>
              <a:t> of electricity last year. 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93700" y="4648200"/>
            <a:ext cx="8750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Occupy only about 5% of the land; the rest is available for other uses. </a:t>
            </a:r>
          </a:p>
          <a:p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41325" y="5680075"/>
            <a:ext cx="86026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Power output:   </a:t>
            </a:r>
            <a:r>
              <a:rPr lang="en-US" b="1"/>
              <a:t>P = 0.5 x air density x A x Cp x V</a:t>
            </a:r>
            <a:r>
              <a:rPr lang="en-US" b="1" baseline="30000"/>
              <a:t>3</a:t>
            </a:r>
            <a:r>
              <a:rPr lang="en-US" b="1"/>
              <a:t> x Ng x Nb </a:t>
            </a:r>
            <a:endParaRPr lang="en-US"/>
          </a:p>
          <a:p>
            <a:r>
              <a:rPr lang="en-US"/>
              <a:t>where A is the area of the turbines, V is the velocity of the wind, and</a:t>
            </a:r>
          </a:p>
          <a:p>
            <a:r>
              <a:rPr lang="en-US"/>
              <a:t>the rest are coefficients that depend on efficiencies of energy transfer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57200" y="38100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For most turbines, noise is less than 50 dB at a distance of 250 yards.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33400" y="2743200"/>
            <a:ext cx="4154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 CO</a:t>
            </a:r>
            <a:r>
              <a:rPr lang="en-US" baseline="-25000"/>
              <a:t>2</a:t>
            </a:r>
            <a:r>
              <a:rPr lang="en-US"/>
              <a:t> emissions or water used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99"/>
                </a:solidFill>
              </a:rPr>
              <a:t>Systems</a:t>
            </a:r>
          </a:p>
        </p:txBody>
      </p:sp>
      <p:pic>
        <p:nvPicPr>
          <p:cNvPr id="20483" name="Picture 3" descr="windcon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95400"/>
            <a:ext cx="34639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93725" y="1260475"/>
            <a:ext cx="423386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Two types of systems:</a:t>
            </a:r>
          </a:p>
          <a:p>
            <a:r>
              <a:rPr lang="en-US"/>
              <a:t>1) Horizontal shaft</a:t>
            </a:r>
          </a:p>
          <a:p>
            <a:r>
              <a:rPr lang="en-US"/>
              <a:t>2) Vertical shaft</a:t>
            </a:r>
          </a:p>
          <a:p>
            <a:endParaRPr lang="en-US"/>
          </a:p>
          <a:p>
            <a:r>
              <a:rPr lang="en-US"/>
              <a:t>Horizontal has to be aligned with</a:t>
            </a:r>
          </a:p>
          <a:p>
            <a:r>
              <a:rPr lang="en-US"/>
              <a:t>prevailing wind directions; </a:t>
            </a:r>
          </a:p>
          <a:p>
            <a:r>
              <a:rPr lang="en-US"/>
              <a:t>vertical will catch any wind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33400" y="4419600"/>
            <a:ext cx="7772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Easier maintenance of generator on vertical shaft</a:t>
            </a:r>
          </a:p>
          <a:p>
            <a:endParaRPr lang="en-US"/>
          </a:p>
          <a:p>
            <a:r>
              <a:rPr lang="en-US"/>
              <a:t>Greater efficiency on horizontal since it can get above air near</a:t>
            </a:r>
          </a:p>
          <a:p>
            <a:r>
              <a:rPr lang="en-US"/>
              <a:t>ground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99"/>
                </a:solidFill>
              </a:rPr>
              <a:t>Types of Renewable Energy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69925" y="2251075"/>
            <a:ext cx="1782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Solar Energy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09600" y="2971800"/>
            <a:ext cx="181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Wind Energy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9600" y="4495800"/>
            <a:ext cx="2189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Biomass Energy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93725" y="5299075"/>
            <a:ext cx="2576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Geothermal Energy</a:t>
            </a:r>
          </a:p>
        </p:txBody>
      </p:sp>
      <p:pic>
        <p:nvPicPr>
          <p:cNvPr id="4103" name="Picture 7" descr="crer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362200"/>
            <a:ext cx="24574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93725" y="3698875"/>
            <a:ext cx="185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Hydroelectric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99"/>
                </a:solidFill>
              </a:rPr>
              <a:t>Economics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57200" y="2362200"/>
            <a:ext cx="29337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Costs have gone from </a:t>
            </a:r>
          </a:p>
          <a:p>
            <a:r>
              <a:rPr lang="en-US"/>
              <a:t>$0.30/kWh in 1981 to </a:t>
            </a:r>
          </a:p>
          <a:p>
            <a:r>
              <a:rPr lang="en-US"/>
              <a:t>$0.04/kWh in 2000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81000" y="4953000"/>
            <a:ext cx="80137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Winds exceeding 5 m/s (11 mph) are required for cost-effective </a:t>
            </a:r>
          </a:p>
          <a:p>
            <a:r>
              <a:rPr lang="en-US"/>
              <a:t>application of small grid-connected wind machines; windfarms </a:t>
            </a:r>
          </a:p>
          <a:p>
            <a:r>
              <a:rPr lang="en-US"/>
              <a:t>require wind speeds of 6 m/s (13 mph).  This does not occur </a:t>
            </a:r>
            <a:br>
              <a:rPr lang="en-US"/>
            </a:br>
            <a:r>
              <a:rPr lang="en-US"/>
              <a:t>everywhere in the U.S.</a:t>
            </a:r>
          </a:p>
        </p:txBody>
      </p:sp>
      <p:pic>
        <p:nvPicPr>
          <p:cNvPr id="21509" name="Picture 5" descr="windco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295400"/>
            <a:ext cx="4651375" cy="3132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870325" y="4532313"/>
            <a:ext cx="1104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Source: AWEA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99"/>
                </a:solidFill>
              </a:rPr>
              <a:t>Locations</a:t>
            </a:r>
          </a:p>
        </p:txBody>
      </p:sp>
      <p:pic>
        <p:nvPicPr>
          <p:cNvPr id="22531" name="Picture 3" descr="windpow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8686800" cy="54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99"/>
                </a:solidFill>
              </a:rPr>
              <a:t>Hydroelectric</a:t>
            </a:r>
          </a:p>
        </p:txBody>
      </p:sp>
      <p:pic>
        <p:nvPicPr>
          <p:cNvPr id="23555" name="Picture 3" descr="hyd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219200"/>
            <a:ext cx="47053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41325" y="1412875"/>
            <a:ext cx="3494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Hydropower has been used</a:t>
            </a:r>
            <a:br>
              <a:rPr lang="en-US"/>
            </a:br>
            <a:r>
              <a:rPr lang="en-US"/>
              <a:t>for over 2000 years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57200" y="2590800"/>
            <a:ext cx="3505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Using it to generate </a:t>
            </a:r>
            <a:br>
              <a:rPr lang="en-US"/>
            </a:br>
            <a:r>
              <a:rPr lang="en-US"/>
              <a:t>electricity started in 1880’s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57200" y="5562600"/>
            <a:ext cx="8351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At one time, accounted for over 40% of the U.S.’s electrical needs;</a:t>
            </a:r>
            <a:br>
              <a:rPr lang="en-US"/>
            </a:br>
            <a:r>
              <a:rPr lang="en-US"/>
              <a:t>today, it is only about 7%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65125" y="4308475"/>
            <a:ext cx="7918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Potential energy of water converted to kinetic energy of turbine</a:t>
            </a:r>
            <a:br>
              <a:rPr lang="en-US"/>
            </a:br>
            <a:r>
              <a:rPr lang="en-US"/>
              <a:t>blade converted to electricity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99"/>
                </a:solidFill>
              </a:rPr>
              <a:t>Environmental Damage</a:t>
            </a:r>
          </a:p>
        </p:txBody>
      </p:sp>
      <p:pic>
        <p:nvPicPr>
          <p:cNvPr id="24579" name="Picture 3" descr="st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295400"/>
            <a:ext cx="279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46125" y="1412875"/>
            <a:ext cx="772001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Converts river environment to lake;</a:t>
            </a:r>
            <a:br>
              <a:rPr lang="en-US"/>
            </a:br>
            <a:r>
              <a:rPr lang="en-US"/>
              <a:t>  different organisms live in each</a:t>
            </a:r>
          </a:p>
          <a:p>
            <a:pPr>
              <a:buFontTx/>
              <a:buChar char="•"/>
            </a:pPr>
            <a:r>
              <a:rPr lang="en-US"/>
              <a:t>Stops flow of farm-enriching silt </a:t>
            </a:r>
            <a:br>
              <a:rPr lang="en-US"/>
            </a:br>
            <a:r>
              <a:rPr lang="en-US"/>
              <a:t>  downstream; poorer soils require more</a:t>
            </a:r>
            <a:br>
              <a:rPr lang="en-US"/>
            </a:br>
            <a:r>
              <a:rPr lang="en-US"/>
              <a:t>  fertilizer</a:t>
            </a:r>
          </a:p>
          <a:p>
            <a:pPr>
              <a:buFontTx/>
              <a:buChar char="•"/>
            </a:pPr>
            <a:r>
              <a:rPr lang="en-US"/>
              <a:t>Forest/farmland swamped with water</a:t>
            </a:r>
          </a:p>
          <a:p>
            <a:pPr>
              <a:buFontTx/>
              <a:buChar char="•"/>
            </a:pPr>
            <a:r>
              <a:rPr lang="en-US"/>
              <a:t>Plant material covered with water decays in oxygen-depleted</a:t>
            </a:r>
            <a:br>
              <a:rPr lang="en-US"/>
            </a:br>
            <a:r>
              <a:rPr lang="en-US"/>
              <a:t>  environment -&gt; methane release to atmosphere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69925" y="5070475"/>
            <a:ext cx="7915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99"/>
                </a:solidFill>
              </a:rPr>
              <a:t>Environmental damage + cost + lack of good rivers left to dam </a:t>
            </a:r>
            <a:br>
              <a:rPr lang="en-US">
                <a:solidFill>
                  <a:srgbClr val="FFFF99"/>
                </a:solidFill>
              </a:rPr>
            </a:br>
            <a:r>
              <a:rPr lang="en-US">
                <a:solidFill>
                  <a:srgbClr val="FFFF99"/>
                </a:solidFill>
              </a:rPr>
              <a:t>have resulted in a leveling of this type of energy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99"/>
                </a:solidFill>
              </a:rPr>
              <a:t>Biomass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746125" y="2327275"/>
            <a:ext cx="7853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Biomass energy - creation of energy by burning organic matter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46125" y="3394075"/>
            <a:ext cx="7562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Can be waste matter (manure, paper, garbage, etc.) or matter</a:t>
            </a:r>
          </a:p>
          <a:p>
            <a:r>
              <a:rPr lang="en-US"/>
              <a:t>grown for the purpose (trees, corn)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746125" y="4765675"/>
            <a:ext cx="776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Can be burned as is in power plants or converted to fluid form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99"/>
                </a:solidFill>
              </a:rPr>
              <a:t>Conversion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69925" y="2403475"/>
            <a:ext cx="5630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1) Direct combustion - burn in a power plant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69925" y="3394075"/>
            <a:ext cx="8156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2) Thermal decomposition - use heat to convert the solid waste to</a:t>
            </a:r>
          </a:p>
          <a:p>
            <a:r>
              <a:rPr lang="en-US"/>
              <a:t>fluid fuel; ex. wood distillation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69925" y="4765675"/>
            <a:ext cx="7918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3) Biochemical conversion - bacterial decomposition in oxygen</a:t>
            </a:r>
          </a:p>
          <a:p>
            <a:r>
              <a:rPr lang="en-US"/>
              <a:t>deprived atmosphere; ex. grain fermentation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99"/>
                </a:solidFill>
              </a:rPr>
              <a:t>Economics</a:t>
            </a:r>
          </a:p>
        </p:txBody>
      </p:sp>
      <p:pic>
        <p:nvPicPr>
          <p:cNvPr id="27651" name="Picture 6" descr="ethan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196056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7" descr="ca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1295400"/>
            <a:ext cx="19796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8" descr="biodies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1063" y="1295400"/>
            <a:ext cx="193833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9" descr="cellulo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78625" y="1295400"/>
            <a:ext cx="19843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99"/>
                </a:solidFill>
              </a:rPr>
              <a:t>Geothermal Energy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822325" y="2098675"/>
            <a:ext cx="814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Energy from within the Earth; deepest wells only go down a mile</a:t>
            </a:r>
          </a:p>
          <a:p>
            <a:r>
              <a:rPr lang="en-US"/>
              <a:t>or so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914400" y="5257800"/>
            <a:ext cx="780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For the creation of electricity, need hotter material (magma) to</a:t>
            </a:r>
          </a:p>
          <a:p>
            <a:r>
              <a:rPr lang="en-US"/>
              <a:t>have breached cracks and become near surface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38200" y="3733800"/>
            <a:ext cx="69802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Temperature in the Earth increase about 30 C for every </a:t>
            </a:r>
          </a:p>
          <a:p>
            <a:r>
              <a:rPr lang="en-US"/>
              <a:t>kilometer into the Earth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99"/>
                </a:solidFill>
              </a:rPr>
              <a:t>Issues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746125" y="2098675"/>
            <a:ext cx="77057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Hydrothermal resources - reservoirs of steam or hot water - </a:t>
            </a:r>
          </a:p>
          <a:p>
            <a:r>
              <a:rPr lang="en-US"/>
              <a:t>are available only in the </a:t>
            </a:r>
            <a:r>
              <a:rPr lang="en-US" b="1"/>
              <a:t>western states, Alaska, and Hawaii</a:t>
            </a:r>
            <a:endParaRPr lang="en-US"/>
          </a:p>
          <a:p>
            <a:endParaRPr lang="en-US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822325" y="3394075"/>
            <a:ext cx="6761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Normal heat profile of Earth makes for extremely low</a:t>
            </a:r>
          </a:p>
          <a:p>
            <a:r>
              <a:rPr lang="en-US"/>
              <a:t>efficiencies outside of these regions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974725" y="4765675"/>
            <a:ext cx="7735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Use in heat pumps is the only economical use outside of these</a:t>
            </a:r>
          </a:p>
          <a:p>
            <a:r>
              <a:rPr lang="en-US"/>
              <a:t>regions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99"/>
                </a:solidFill>
              </a:rPr>
              <a:t>Geothermal Heat Pump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746125" y="2022475"/>
            <a:ext cx="70088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Near surface earth can be used as a hot or cold reservoir</a:t>
            </a:r>
          </a:p>
          <a:p>
            <a:r>
              <a:rPr lang="en-US"/>
              <a:t>for heat pumps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69925" y="3470275"/>
            <a:ext cx="7705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Improves efficiency since the temperature difference between</a:t>
            </a:r>
          </a:p>
          <a:p>
            <a:r>
              <a:rPr lang="en-US"/>
              <a:t>inside and ground is not as great as inside and atmosphere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69925" y="4918075"/>
            <a:ext cx="7769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Initial higher price of burying the coils is offset by the savings</a:t>
            </a:r>
          </a:p>
          <a:p>
            <a:r>
              <a:rPr lang="en-US"/>
              <a:t>over the lifetime of the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99"/>
                </a:solidFill>
              </a:rPr>
              <a:t>Solar Energy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38200" y="1447800"/>
            <a:ext cx="80486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With the exception of geothermal energy, some sources lump </a:t>
            </a:r>
          </a:p>
          <a:p>
            <a:r>
              <a:rPr lang="en-US"/>
              <a:t>all other forms of alternative energy into solar.  For the purposes</a:t>
            </a:r>
          </a:p>
          <a:p>
            <a:r>
              <a:rPr lang="en-US"/>
              <a:t>of this class, we will only use the following: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38200" y="2971800"/>
            <a:ext cx="802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Photovoltaic energy - sunlight is directly converted to electricity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838200" y="3886200"/>
            <a:ext cx="7502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Solar thermal electrical - sunlight is used to boil a fluid that </a:t>
            </a:r>
          </a:p>
          <a:p>
            <a:r>
              <a:rPr lang="en-US"/>
              <a:t>turns a turbine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22325" y="5070475"/>
            <a:ext cx="538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Solar thermal - sunlight is used for heating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  <p:bldP spid="4102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99"/>
                </a:solidFill>
              </a:rPr>
              <a:t>Renewables</a:t>
            </a:r>
          </a:p>
        </p:txBody>
      </p:sp>
      <p:graphicFrame>
        <p:nvGraphicFramePr>
          <p:cNvPr id="36867" name="Group 3"/>
          <p:cNvGraphicFramePr>
            <a:graphicFrameLocks noGrp="1"/>
          </p:cNvGraphicFramePr>
          <p:nvPr>
            <p:ph idx="1"/>
          </p:nvPr>
        </p:nvGraphicFramePr>
        <p:xfrm>
          <a:off x="685800" y="1524000"/>
          <a:ext cx="8001000" cy="3824290"/>
        </p:xfrm>
        <a:graphic>
          <a:graphicData uri="http://schemas.openxmlformats.org/drawingml/2006/table">
            <a:tbl>
              <a:tblPr/>
              <a:tblGrid>
                <a:gridCol w="2265363"/>
                <a:gridCol w="1171575"/>
                <a:gridCol w="1169987"/>
                <a:gridCol w="1171575"/>
                <a:gridCol w="1169988"/>
                <a:gridCol w="1052512"/>
              </a:tblGrid>
              <a:tr h="768350">
                <a:tc gridSpan="5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Electricity Net Generation From Renewable Energy by Energy Use Sector and Energy Source, 2003-2007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(Thousand Kilowatthours)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Sector/Source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355,293,119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351,020,900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357,533,995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385,669,799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351,300,592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Biomass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53,341,092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53,073,722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54,160,152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54,758,512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55,400,235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Geothermal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14,424,231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14,810,975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14,691,745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14,568,029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14,838,636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Hydroelectric Conventional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275,806,329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268,417,308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270,321,255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289,246,416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248,312,395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Solar/PV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534,001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575,155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550,294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507,706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606,082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Wind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11,187,466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14,143,741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17,810,549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26,589,137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32,143,244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99"/>
                </a:solidFill>
              </a:rPr>
              <a:t>Renewables</a:t>
            </a:r>
          </a:p>
        </p:txBody>
      </p:sp>
      <p:pic>
        <p:nvPicPr>
          <p:cNvPr id="32771" name="Picture 3" descr="renew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900" y="1543050"/>
            <a:ext cx="5918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203325" y="5451475"/>
            <a:ext cx="7531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U.S. Annual Consumption of energy = 102 x 10</a:t>
            </a:r>
            <a:r>
              <a:rPr lang="en-US" baseline="30000"/>
              <a:t>6</a:t>
            </a:r>
            <a:r>
              <a:rPr lang="en-US"/>
              <a:t> billion Btu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99"/>
                </a:solidFill>
              </a:rPr>
              <a:t>Conclusions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898525" y="1828800"/>
            <a:ext cx="534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Wind offers the greatest promise currently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903288" y="2530475"/>
            <a:ext cx="76311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Solar thermal offers some possibilities in certain locals in the</a:t>
            </a:r>
          </a:p>
          <a:p>
            <a:r>
              <a:rPr lang="en-US"/>
              <a:t>near future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895350" y="3444875"/>
            <a:ext cx="7410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Photovoltaics need either a reduction in price or increase in</a:t>
            </a:r>
          </a:p>
          <a:p>
            <a:r>
              <a:rPr lang="en-US"/>
              <a:t>efficiency to become widespread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898525" y="5426075"/>
            <a:ext cx="6940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Home use can be done today for heating and cooling if </a:t>
            </a:r>
          </a:p>
          <a:p>
            <a:r>
              <a:rPr lang="en-US"/>
              <a:t>systems are built into the house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914400" y="4419600"/>
            <a:ext cx="7510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Biodiesel of food crops has problems; biodiesel of non-food</a:t>
            </a:r>
            <a:br>
              <a:rPr lang="en-US"/>
            </a:br>
            <a:r>
              <a:rPr lang="en-US"/>
              <a:t>crops is showing promise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99"/>
                </a:solidFill>
              </a:rPr>
              <a:t>Insolation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7750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Insolation - amount of </a:t>
            </a:r>
            <a:r>
              <a:rPr lang="en-US">
                <a:solidFill>
                  <a:srgbClr val="FF0066"/>
                </a:solidFill>
              </a:rPr>
              <a:t>in</a:t>
            </a:r>
            <a:r>
              <a:rPr lang="en-US"/>
              <a:t>cident </a:t>
            </a:r>
            <a:r>
              <a:rPr lang="en-US">
                <a:solidFill>
                  <a:srgbClr val="FF0066"/>
                </a:solidFill>
              </a:rPr>
              <a:t>sol</a:t>
            </a:r>
            <a:r>
              <a:rPr lang="en-US"/>
              <a:t>ar radi</a:t>
            </a:r>
            <a:r>
              <a:rPr lang="en-US">
                <a:solidFill>
                  <a:srgbClr val="FF0066"/>
                </a:solidFill>
              </a:rPr>
              <a:t>ation</a:t>
            </a:r>
            <a:r>
              <a:rPr lang="en-US"/>
              <a:t> power per area;</a:t>
            </a:r>
          </a:p>
          <a:p>
            <a:r>
              <a:rPr lang="en-US"/>
              <a:t>is a measure of how much solar energy is striking the ground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5800" y="2362200"/>
            <a:ext cx="8197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Depends upon 1) latitude, 2) time of year, and 3) average climate </a:t>
            </a:r>
          </a:p>
          <a:p>
            <a:r>
              <a:rPr lang="en-US"/>
              <a:t>(cloudiness vs. clear skies)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669925" y="3394075"/>
            <a:ext cx="75041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Latitude and time of year determine how steeply sunlight is </a:t>
            </a:r>
          </a:p>
          <a:p>
            <a:r>
              <a:rPr lang="en-US"/>
              <a:t>striking the Earth; the greater the angle, the more the light</a:t>
            </a:r>
          </a:p>
          <a:p>
            <a:r>
              <a:rPr lang="en-US"/>
              <a:t>is spread over a larger area</a:t>
            </a:r>
          </a:p>
        </p:txBody>
      </p:sp>
      <p:pic>
        <p:nvPicPr>
          <p:cNvPr id="6150" name="Picture 7" descr="insol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800600"/>
            <a:ext cx="457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99"/>
                </a:solidFill>
              </a:rPr>
              <a:t>Clouds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38200" y="914400"/>
            <a:ext cx="80740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If there are no clouds, then about 50% of the sunlight that strikes</a:t>
            </a:r>
          </a:p>
          <a:p>
            <a:r>
              <a:rPr lang="en-US"/>
              <a:t>the upper atmosphere gets through to the ground (the other 50%</a:t>
            </a:r>
          </a:p>
          <a:p>
            <a:r>
              <a:rPr lang="en-US"/>
              <a:t>is absorbed or reflected).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842963" y="2286000"/>
            <a:ext cx="83010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If it is cloudy, only about 30% of the radiation reaches the surface,</a:t>
            </a:r>
          </a:p>
          <a:p>
            <a:r>
              <a:rPr lang="en-US"/>
              <a:t>and it is scattered (coming from all directions).</a:t>
            </a:r>
          </a:p>
        </p:txBody>
      </p:sp>
      <p:pic>
        <p:nvPicPr>
          <p:cNvPr id="7173" name="Picture 6" descr="energybudg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108325"/>
            <a:ext cx="65468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99"/>
                </a:solidFill>
              </a:rPr>
              <a:t>Insolation For the U.S.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295400" y="1905000"/>
            <a:ext cx="6313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These factors can cause huge regional differences.</a:t>
            </a:r>
          </a:p>
        </p:txBody>
      </p:sp>
      <p:pic>
        <p:nvPicPr>
          <p:cNvPr id="8196" name="Picture 9" descr="insol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667000"/>
            <a:ext cx="54292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99"/>
                </a:solidFill>
              </a:rPr>
              <a:t>Photovoltaics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762000" y="3200400"/>
            <a:ext cx="599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Efficiency and cost limits use and marketability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38200" y="1905000"/>
            <a:ext cx="746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Fairly clean source of electricity; some pollution in creating</a:t>
            </a:r>
          </a:p>
          <a:p>
            <a:r>
              <a:rPr lang="en-US"/>
              <a:t>cells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822325" y="4308475"/>
            <a:ext cx="4335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Use limited mostly to special uses</a:t>
            </a:r>
          </a:p>
        </p:txBody>
      </p:sp>
      <p:pic>
        <p:nvPicPr>
          <p:cNvPr id="9222" name="Picture 6" descr="cam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114800"/>
            <a:ext cx="32861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99"/>
                </a:solidFill>
              </a:rPr>
              <a:t>Cell</a:t>
            </a:r>
          </a:p>
        </p:txBody>
      </p:sp>
      <p:pic>
        <p:nvPicPr>
          <p:cNvPr id="10243" name="Picture 1027" descr="photovolta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895600"/>
            <a:ext cx="5151438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1028"/>
          <p:cNvSpPr txBox="1">
            <a:spLocks noChangeArrowheads="1"/>
          </p:cNvSpPr>
          <p:nvPr/>
        </p:nvSpPr>
        <p:spPr bwMode="auto">
          <a:xfrm>
            <a:off x="1905000" y="1981200"/>
            <a:ext cx="5254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basic photovoltaic cell looks like this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99"/>
                </a:solidFill>
              </a:rPr>
              <a:t>Why?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990600" y="1066800"/>
            <a:ext cx="567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Light can behave like a wave, or as a particle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914400" y="1752600"/>
            <a:ext cx="69802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Photon - parcel of energy that can be delivered by light;</a:t>
            </a:r>
          </a:p>
          <a:p>
            <a:r>
              <a:rPr lang="en-US"/>
              <a:t>energy = h x f, where h is a constant and f = frequency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914400" y="2819400"/>
            <a:ext cx="7993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Electron in the atom needs a certain amount of energy to get out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914400" y="3581400"/>
            <a:ext cx="8042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If photon has less energy than this, electron does not absorb it or</a:t>
            </a:r>
          </a:p>
          <a:p>
            <a:r>
              <a:rPr lang="en-US"/>
              <a:t>it re-radiates it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914400" y="4648200"/>
            <a:ext cx="7999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If photon has just the right energy, electron absorbs and gets out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914400" y="5562600"/>
            <a:ext cx="7966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If photon has more than enough, electron absorbs, but waste the</a:t>
            </a:r>
          </a:p>
          <a:p>
            <a:r>
              <a:rPr lang="en-US"/>
              <a:t>difference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utoUpdateAnimBg="0"/>
      <p:bldP spid="9222" grpId="0" autoUpdateAnimBg="0"/>
      <p:bldP spid="9223" grpId="0" autoUpdateAnimBg="0"/>
      <p:bldP spid="9224" grpId="0" autoUpdateAnimBg="0"/>
      <p:bldP spid="9225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1998</TotalTime>
  <Words>1333</Words>
  <Application>Microsoft Office PowerPoint</Application>
  <PresentationFormat>On-screen Show (4:3)</PresentationFormat>
  <Paragraphs>231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Times New Roman</vt:lpstr>
      <vt:lpstr>Arial</vt:lpstr>
      <vt:lpstr>Calibri</vt:lpstr>
      <vt:lpstr>Default Design</vt:lpstr>
      <vt:lpstr>Worksheet</vt:lpstr>
      <vt:lpstr>Renewable Energy</vt:lpstr>
      <vt:lpstr>Types of Renewable Energy</vt:lpstr>
      <vt:lpstr>Solar Energy</vt:lpstr>
      <vt:lpstr>Insolation</vt:lpstr>
      <vt:lpstr>Clouds</vt:lpstr>
      <vt:lpstr>Insolation For the U.S.</vt:lpstr>
      <vt:lpstr>Photovoltaics</vt:lpstr>
      <vt:lpstr>Cell</vt:lpstr>
      <vt:lpstr>Why?</vt:lpstr>
      <vt:lpstr>Efficiency and Cost</vt:lpstr>
      <vt:lpstr>Solar Thermal Electrical</vt:lpstr>
      <vt:lpstr>Systems</vt:lpstr>
      <vt:lpstr>Economics</vt:lpstr>
      <vt:lpstr>Solar Thermal Heating</vt:lpstr>
      <vt:lpstr>Active System</vt:lpstr>
      <vt:lpstr>Passive System</vt:lpstr>
      <vt:lpstr>Economics</vt:lpstr>
      <vt:lpstr>Wind Energy</vt:lpstr>
      <vt:lpstr>Systems</vt:lpstr>
      <vt:lpstr>Economics</vt:lpstr>
      <vt:lpstr>Locations</vt:lpstr>
      <vt:lpstr>Hydroelectric</vt:lpstr>
      <vt:lpstr>Environmental Damage</vt:lpstr>
      <vt:lpstr>Biomass</vt:lpstr>
      <vt:lpstr>Conversion</vt:lpstr>
      <vt:lpstr>Economics</vt:lpstr>
      <vt:lpstr>Geothermal Energy</vt:lpstr>
      <vt:lpstr>Issues</vt:lpstr>
      <vt:lpstr>Geothermal Heat Pump</vt:lpstr>
      <vt:lpstr>Renewables</vt:lpstr>
      <vt:lpstr>Renewables</vt:lpstr>
      <vt:lpstr>Conclusions</vt:lpstr>
    </vt:vector>
  </TitlesOfParts>
  <Company>Kennesaw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Alternative Energy</dc:title>
  <dc:creator>ITS</dc:creator>
  <cp:lastModifiedBy>jpratte</cp:lastModifiedBy>
  <cp:revision>22</cp:revision>
  <dcterms:created xsi:type="dcterms:W3CDTF">2001-01-12T18:15:45Z</dcterms:created>
  <dcterms:modified xsi:type="dcterms:W3CDTF">2010-10-30T17:59:45Z</dcterms:modified>
</cp:coreProperties>
</file>