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5" r:id="rId1"/>
  </p:sldMasterIdLst>
  <p:notesMasterIdLst>
    <p:notesMasterId r:id="rId18"/>
  </p:notesMasterIdLst>
  <p:sldIdLst>
    <p:sldId id="256" r:id="rId2"/>
    <p:sldId id="292" r:id="rId3"/>
    <p:sldId id="299" r:id="rId4"/>
    <p:sldId id="301" r:id="rId5"/>
    <p:sldId id="300" r:id="rId6"/>
    <p:sldId id="302" r:id="rId7"/>
    <p:sldId id="304" r:id="rId8"/>
    <p:sldId id="303" r:id="rId9"/>
    <p:sldId id="305" r:id="rId10"/>
    <p:sldId id="306" r:id="rId11"/>
    <p:sldId id="307" r:id="rId12"/>
    <p:sldId id="308" r:id="rId13"/>
    <p:sldId id="309" r:id="rId14"/>
    <p:sldId id="296" r:id="rId15"/>
    <p:sldId id="297" r:id="rId16"/>
    <p:sldId id="29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CE269-7854-4E0E-93D2-D00D66393904}" type="datetimeFigureOut">
              <a:rPr lang="en-US" smtClean="0"/>
              <a:pPr/>
              <a:t>7/30/2009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FD88F-5F8E-4FCF-AA24-64275106B8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D88F-5F8E-4FCF-AA24-64275106B81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14650" y="1600200"/>
            <a:ext cx="5238750" cy="1600200"/>
          </a:xfrm>
        </p:spPr>
        <p:txBody>
          <a:bodyPr anchor="t" anchorCtr="0"/>
          <a:lstStyle/>
          <a:p>
            <a:r>
              <a:rPr lang="en-US" smtClean="0"/>
              <a:t>Click to edit Master title style</a:t>
            </a:r>
            <a:endParaRPr/>
          </a:p>
        </p:txBody>
      </p:sp>
      <p:sp>
        <p:nvSpPr>
          <p:cNvPr id="3" name="Subtitle 2"/>
          <p:cNvSpPr>
            <a:spLocks noGrp="1"/>
          </p:cNvSpPr>
          <p:nvPr>
            <p:ph type="subTitle" idx="1"/>
          </p:nvPr>
        </p:nvSpPr>
        <p:spPr>
          <a:xfrm>
            <a:off x="3317502" y="3276600"/>
            <a:ext cx="4433047" cy="685800"/>
          </a:xfrm>
        </p:spPr>
        <p:txBody>
          <a:bodyPr>
            <a:normAutofit/>
          </a:bodyPr>
          <a:lstStyle>
            <a:lvl1pPr marL="0" indent="0" algn="l">
              <a:buNone/>
              <a:defRPr sz="1800" spc="100" baseline="0">
                <a:gradFill>
                  <a:gsLst>
                    <a:gs pos="0">
                      <a:schemeClr val="tx1">
                        <a:alpha val="90000"/>
                      </a:schemeClr>
                    </a:gs>
                    <a:gs pos="100000">
                      <a:schemeClr val="tx1">
                        <a:lumMod val="75000"/>
                        <a:lumOff val="25000"/>
                        <a:alpha val="90000"/>
                      </a:schemeClr>
                    </a:gs>
                  </a:gsLst>
                  <a:lin ang="5400000" scaled="0"/>
                </a:gra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528816"/>
            <a:ext cx="2133600" cy="256032"/>
          </a:xfrm>
        </p:spPr>
        <p:txBody>
          <a:bodyPr/>
          <a:lstStyle>
            <a:lvl1pPr algn="l">
              <a:defRPr/>
            </a:lvl1pPr>
          </a:lstStyle>
          <a:p>
            <a:pPr>
              <a:defRPr/>
            </a:pPr>
            <a:fld id="{988FFF49-47F5-4208-93F1-05AF6BC1372A}" type="datetime1">
              <a:rPr lang="en-US" smtClean="0"/>
              <a:t>7/30/2009</a:t>
            </a:fld>
            <a:endParaRPr lang="en-US"/>
          </a:p>
        </p:txBody>
      </p:sp>
      <p:sp>
        <p:nvSpPr>
          <p:cNvPr id="5" name="Footer Placeholder 4"/>
          <p:cNvSpPr>
            <a:spLocks noGrp="1"/>
          </p:cNvSpPr>
          <p:nvPr>
            <p:ph type="ftr" sz="quarter" idx="11"/>
          </p:nvPr>
        </p:nvSpPr>
        <p:spPr>
          <a:xfrm>
            <a:off x="457200" y="6263640"/>
            <a:ext cx="2895600" cy="255494"/>
          </a:xfrm>
        </p:spPr>
        <p:txBody>
          <a:bodyPr/>
          <a:lstStyle>
            <a:lvl1pPr algn="l">
              <a:defRPr/>
            </a:lvl1pPr>
          </a:lstStyle>
          <a:p>
            <a:pPr>
              <a:defRPr/>
            </a:pPr>
            <a:r>
              <a:rPr lang="en-US" smtClean="0"/>
              <a:t>Cyberlaw - Jeffrey Pittman</a:t>
            </a:r>
            <a:endParaRPr lang="en-US" dirty="0"/>
          </a:p>
        </p:txBody>
      </p:sp>
      <p:sp>
        <p:nvSpPr>
          <p:cNvPr id="6" name="Slide Number Placeholder 5"/>
          <p:cNvSpPr>
            <a:spLocks noGrp="1"/>
          </p:cNvSpPr>
          <p:nvPr>
            <p:ph type="sldNum" sz="quarter" idx="12"/>
          </p:nvPr>
        </p:nvSpPr>
        <p:spPr/>
        <p:txBody>
          <a:bodyPr/>
          <a:lstStyle/>
          <a:p>
            <a:pPr>
              <a:defRPr/>
            </a:pPr>
            <a:fld id="{F991D13C-0A32-46EA-A557-EE24C2F1C328}" type="slidenum">
              <a:rPr lang="en-US" smtClean="0"/>
              <a:pPr>
                <a:defRPr/>
              </a:pPr>
              <a:t>‹#›</a:t>
            </a:fld>
            <a:endParaRPr lang="en-US"/>
          </a:p>
        </p:txBody>
      </p:sp>
      <p:sp>
        <p:nvSpPr>
          <p:cNvPr id="11" name="Freeform 10"/>
          <p:cNvSpPr/>
          <p:nvPr/>
        </p:nvSpPr>
        <p:spPr>
          <a:xfrm flipH="1">
            <a:off x="215153" y="381001"/>
            <a:ext cx="2639924" cy="5029200"/>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29730 w 2928136"/>
              <a:gd name="connsiteY1" fmla="*/ 1463460 h 5548763"/>
              <a:gd name="connsiteX2" fmla="*/ 958067 w 2928136"/>
              <a:gd name="connsiteY2" fmla="*/ 1554822 h 5548763"/>
              <a:gd name="connsiteX3" fmla="*/ 2928136 w 2928136"/>
              <a:gd name="connsiteY3" fmla="*/ 107023 h 5548763"/>
              <a:gd name="connsiteX4" fmla="*/ 228600 w 2928136"/>
              <a:gd name="connsiteY4" fmla="*/ 2501761 h 5548763"/>
              <a:gd name="connsiteX5" fmla="*/ 2470934 w 2928136"/>
              <a:gd name="connsiteY5" fmla="*/ 1696096 h 5548763"/>
              <a:gd name="connsiteX6" fmla="*/ 0 w 2928136"/>
              <a:gd name="connsiteY6" fmla="*/ 1053958 h 5548763"/>
              <a:gd name="connsiteX7" fmla="*/ 0 w 2928136"/>
              <a:gd name="connsiteY7"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102755 w 3030891"/>
              <a:gd name="connsiteY0" fmla="*/ 1053955 h 5548763"/>
              <a:gd name="connsiteX1" fmla="*/ 722768 w 3030891"/>
              <a:gd name="connsiteY1" fmla="*/ 1301228 h 5548763"/>
              <a:gd name="connsiteX2" fmla="*/ 1032485 w 3030891"/>
              <a:gd name="connsiteY2" fmla="*/ 1463460 h 5548763"/>
              <a:gd name="connsiteX3" fmla="*/ 1060822 w 3030891"/>
              <a:gd name="connsiteY3" fmla="*/ 1554822 h 5548763"/>
              <a:gd name="connsiteX4" fmla="*/ 3030891 w 3030891"/>
              <a:gd name="connsiteY4" fmla="*/ 107023 h 5548763"/>
              <a:gd name="connsiteX5" fmla="*/ 331355 w 3030891"/>
              <a:gd name="connsiteY5" fmla="*/ 2501761 h 5548763"/>
              <a:gd name="connsiteX6" fmla="*/ 2573689 w 3030891"/>
              <a:gd name="connsiteY6" fmla="*/ 1696096 h 5548763"/>
              <a:gd name="connsiteX7" fmla="*/ 102755 w 3030891"/>
              <a:gd name="connsiteY7" fmla="*/ 1053958 h 5548763"/>
              <a:gd name="connsiteX8" fmla="*/ 102755 w 3030891"/>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57466 w 2928136"/>
              <a:gd name="connsiteY2" fmla="*/ 54258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296942 w 3225078"/>
              <a:gd name="connsiteY0" fmla="*/ 1053955 h 5578260"/>
              <a:gd name="connsiteX1" fmla="*/ 916955 w 3225078"/>
              <a:gd name="connsiteY1" fmla="*/ 1301228 h 5578260"/>
              <a:gd name="connsiteX2" fmla="*/ 986944 w 3225078"/>
              <a:gd name="connsiteY2" fmla="*/ 4740060 h 5578260"/>
              <a:gd name="connsiteX3" fmla="*/ 1255009 w 3225078"/>
              <a:gd name="connsiteY3" fmla="*/ 1554822 h 5578260"/>
              <a:gd name="connsiteX4" fmla="*/ 3225078 w 3225078"/>
              <a:gd name="connsiteY4" fmla="*/ 107023 h 5578260"/>
              <a:gd name="connsiteX5" fmla="*/ 525542 w 3225078"/>
              <a:gd name="connsiteY5" fmla="*/ 2501761 h 5578260"/>
              <a:gd name="connsiteX6" fmla="*/ 2767876 w 3225078"/>
              <a:gd name="connsiteY6" fmla="*/ 1696096 h 5578260"/>
              <a:gd name="connsiteX7" fmla="*/ 296942 w 3225078"/>
              <a:gd name="connsiteY7" fmla="*/ 1053958 h 5578260"/>
              <a:gd name="connsiteX8" fmla="*/ 296942 w 3225078"/>
              <a:gd name="connsiteY8" fmla="*/ 1053955 h 5578260"/>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8136" h="5578260">
                <a:moveTo>
                  <a:pt x="0" y="1053955"/>
                </a:moveTo>
                <a:cubicBezTo>
                  <a:pt x="849961" y="667873"/>
                  <a:pt x="530324" y="4656582"/>
                  <a:pt x="690002" y="4740060"/>
                </a:cubicBezTo>
                <a:cubicBezTo>
                  <a:pt x="746344" y="4782326"/>
                  <a:pt x="625000" y="1780895"/>
                  <a:pt x="958067" y="1554822"/>
                </a:cubicBezTo>
                <a:cubicBezTo>
                  <a:pt x="1204042" y="2617693"/>
                  <a:pt x="2516314" y="0"/>
                  <a:pt x="2928136" y="107023"/>
                </a:cubicBezTo>
                <a:cubicBezTo>
                  <a:pt x="1435513" y="2045643"/>
                  <a:pt x="468189" y="5267469"/>
                  <a:pt x="228600" y="2501761"/>
                </a:cubicBezTo>
                <a:cubicBezTo>
                  <a:pt x="360324" y="5578260"/>
                  <a:pt x="2153781" y="2236695"/>
                  <a:pt x="2470934" y="1696096"/>
                </a:cubicBezTo>
                <a:cubicBezTo>
                  <a:pt x="429222" y="2772608"/>
                  <a:pt x="411822" y="1160981"/>
                  <a:pt x="0" y="1053958"/>
                </a:cubicBezTo>
                <a:lnTo>
                  <a:pt x="0" y="1053955"/>
                </a:ln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6350" stA="35000" endA="100" endPos="40000" dist="101600" dir="5400000" sy="-100000" algn="bl" rotWithShape="0"/>
          </a:effectLst>
          <a:scene3d>
            <a:camera prst="orthographicFront"/>
            <a:lightRig rig="morning" dir="t">
              <a:rot lat="0" lon="0" rev="126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7" name="Group 32"/>
          <p:cNvGrpSpPr/>
          <p:nvPr/>
        </p:nvGrpSpPr>
        <p:grpSpPr>
          <a:xfrm>
            <a:off x="6941417" y="5105400"/>
            <a:ext cx="2238442" cy="2005669"/>
            <a:chOff x="2810256" y="4943398"/>
            <a:chExt cx="2238442" cy="2005669"/>
          </a:xfrm>
        </p:grpSpPr>
        <p:sp>
          <p:nvSpPr>
            <p:cNvPr id="10" name="Freeform 9"/>
            <p:cNvSpPr>
              <a:spLocks noChangeAspect="1"/>
            </p:cNvSpPr>
            <p:nvPr/>
          </p:nvSpPr>
          <p:spPr>
            <a:xfrm rot="6563566" flipH="1" flipV="1">
              <a:off x="2928137" y="544273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3359071" y="482551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3613937" y="5236996"/>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Freeform 12"/>
            <p:cNvSpPr>
              <a:spLocks noChangeAspect="1"/>
            </p:cNvSpPr>
            <p:nvPr/>
          </p:nvSpPr>
          <p:spPr>
            <a:xfrm rot="6563566" flipH="1" flipV="1">
              <a:off x="3209136" y="5914804"/>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0000"/>
                  </a:schemeClr>
                </a:gs>
                <a:gs pos="100000">
                  <a:schemeClr val="tx1">
                    <a:alpha val="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Freeform 15"/>
            <p:cNvSpPr>
              <a:spLocks noChangeAspect="1"/>
            </p:cNvSpPr>
            <p:nvPr/>
          </p:nvSpPr>
          <p:spPr>
            <a:xfrm rot="6563566" flipH="1" flipV="1">
              <a:off x="4014435" y="56584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5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919B3AB1-45EC-4AB7-91B1-4E83990FC795}" type="datetime1">
              <a:rPr lang="en-US" smtClean="0"/>
              <a:t>7/30/2009</a:t>
            </a:fld>
            <a:endParaRPr lang="en-US"/>
          </a:p>
        </p:txBody>
      </p:sp>
      <p:sp>
        <p:nvSpPr>
          <p:cNvPr id="5" name="Footer Placeholder 4"/>
          <p:cNvSpPr>
            <a:spLocks noGrp="1"/>
          </p:cNvSpPr>
          <p:nvPr>
            <p:ph type="ftr" sz="quarter" idx="11"/>
          </p:nvPr>
        </p:nvSpPr>
        <p:spPr/>
        <p:txBody>
          <a:bodyPr/>
          <a:lstStyle/>
          <a:p>
            <a:pPr>
              <a:defRPr/>
            </a:pPr>
            <a:r>
              <a:rPr lang="en-US" smtClean="0"/>
              <a:t>Cyberlaw - Jeffrey Pittman</a:t>
            </a:r>
            <a:endParaRPr lang="en-US" dirty="0"/>
          </a:p>
        </p:txBody>
      </p:sp>
      <p:sp>
        <p:nvSpPr>
          <p:cNvPr id="6" name="Slide Number Placeholder 5"/>
          <p:cNvSpPr>
            <a:spLocks noGrp="1"/>
          </p:cNvSpPr>
          <p:nvPr>
            <p:ph type="sldNum" sz="quarter" idx="12"/>
          </p:nvPr>
        </p:nvSpPr>
        <p:spPr/>
        <p:txBody>
          <a:bodyPr/>
          <a:lstStyle/>
          <a:p>
            <a:pPr>
              <a:defRPr/>
            </a:pPr>
            <a:fld id="{60EA71F4-B3A8-4A56-A483-BD18A88E5F1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65163"/>
            <a:ext cx="1411288" cy="5461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989138" y="665163"/>
            <a:ext cx="4487862" cy="5461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0021C6BB-7452-426B-880A-5F09CCE66B00}" type="datetime1">
              <a:rPr lang="en-US" smtClean="0"/>
              <a:t>7/30/2009</a:t>
            </a:fld>
            <a:endParaRPr lang="en-US"/>
          </a:p>
        </p:txBody>
      </p:sp>
      <p:sp>
        <p:nvSpPr>
          <p:cNvPr id="5" name="Footer Placeholder 4"/>
          <p:cNvSpPr>
            <a:spLocks noGrp="1"/>
          </p:cNvSpPr>
          <p:nvPr>
            <p:ph type="ftr" sz="quarter" idx="11"/>
          </p:nvPr>
        </p:nvSpPr>
        <p:spPr/>
        <p:txBody>
          <a:bodyPr/>
          <a:lstStyle/>
          <a:p>
            <a:pPr>
              <a:defRPr/>
            </a:pPr>
            <a:r>
              <a:rPr lang="en-US" smtClean="0"/>
              <a:t>Cyberlaw - Jeffrey Pittman</a:t>
            </a:r>
            <a:endParaRPr lang="en-US" dirty="0"/>
          </a:p>
        </p:txBody>
      </p:sp>
      <p:sp>
        <p:nvSpPr>
          <p:cNvPr id="6" name="Slide Number Placeholder 5"/>
          <p:cNvSpPr>
            <a:spLocks noGrp="1"/>
          </p:cNvSpPr>
          <p:nvPr>
            <p:ph type="sldNum" sz="quarter" idx="12"/>
          </p:nvPr>
        </p:nvSpPr>
        <p:spPr/>
        <p:txBody>
          <a:bodyPr/>
          <a:lstStyle/>
          <a:p>
            <a:pPr>
              <a:defRPr/>
            </a:pPr>
            <a:fld id="{7CE8B624-A272-4246-868D-4F8FECA2FDB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FD159CF5-08C2-4885-8894-F23806143C25}" type="datetime1">
              <a:rPr lang="en-US" smtClean="0"/>
              <a:t>7/30/2009</a:t>
            </a:fld>
            <a:endParaRPr lang="en-US"/>
          </a:p>
        </p:txBody>
      </p:sp>
      <p:sp>
        <p:nvSpPr>
          <p:cNvPr id="5" name="Footer Placeholder 4"/>
          <p:cNvSpPr>
            <a:spLocks noGrp="1"/>
          </p:cNvSpPr>
          <p:nvPr>
            <p:ph type="ftr" sz="quarter" idx="11"/>
          </p:nvPr>
        </p:nvSpPr>
        <p:spPr/>
        <p:txBody>
          <a:bodyPr/>
          <a:lstStyle/>
          <a:p>
            <a:pPr>
              <a:defRPr/>
            </a:pPr>
            <a:r>
              <a:rPr lang="en-US" smtClean="0"/>
              <a:t>Cyberlaw - Jeffrey Pittman</a:t>
            </a:r>
            <a:endParaRPr lang="en-US" dirty="0"/>
          </a:p>
        </p:txBody>
      </p:sp>
      <p:sp>
        <p:nvSpPr>
          <p:cNvPr id="6" name="Slide Number Placeholder 5"/>
          <p:cNvSpPr>
            <a:spLocks noGrp="1"/>
          </p:cNvSpPr>
          <p:nvPr>
            <p:ph type="sldNum" sz="quarter" idx="12"/>
          </p:nvPr>
        </p:nvSpPr>
        <p:spPr/>
        <p:txBody>
          <a:bodyPr/>
          <a:lstStyle/>
          <a:p>
            <a:pPr>
              <a:defRPr/>
            </a:pPr>
            <a:fld id="{D8236F70-2FE1-427A-9CC3-F99B30EB169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538413"/>
            <a:ext cx="6665913" cy="1362075"/>
          </a:xfrm>
        </p:spPr>
        <p:txBody>
          <a:bodyPr vert="horz" lIns="91440" tIns="45720" rIns="91440" bIns="45720" rtlCol="0" anchor="b" anchorCtr="0">
            <a:normAutofit/>
          </a:bodyPr>
          <a:lstStyle>
            <a:lvl1pPr algn="r" defTabSz="914400" rtl="0" eaLnBrk="1" latinLnBrk="0" hangingPunct="1">
              <a:spcBef>
                <a:spcPct val="0"/>
              </a:spcBef>
              <a:buNone/>
              <a:defRPr sz="3600" kern="1200">
                <a:gradFill>
                  <a:gsLst>
                    <a:gs pos="0">
                      <a:schemeClr val="tx1">
                        <a:alpha val="90000"/>
                      </a:schemeClr>
                    </a:gs>
                    <a:gs pos="50000">
                      <a:schemeClr val="tx1">
                        <a:lumMod val="75000"/>
                        <a:lumOff val="25000"/>
                        <a:alpha val="90000"/>
                      </a:schemeClr>
                    </a:gs>
                    <a:gs pos="100000">
                      <a:schemeClr val="tx1">
                        <a:lumMod val="50000"/>
                        <a:lumOff val="50000"/>
                        <a:alpha val="90000"/>
                      </a:schemeClr>
                    </a:gs>
                  </a:gsLst>
                  <a:lin ang="5400000" scaled="0"/>
                </a:gra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52799" y="3910013"/>
            <a:ext cx="4532313" cy="814387"/>
          </a:xfrm>
        </p:spPr>
        <p:txBody>
          <a:bodyPr vert="horz" lIns="91440" tIns="45720" rIns="91440" bIns="45720" rtlCol="0">
            <a:normAutofit/>
          </a:bodyPr>
          <a:lstStyle>
            <a:lvl1pPr marL="0" indent="0" algn="r" defTabSz="914400" rtl="0" eaLnBrk="1" latinLnBrk="0" hangingPunct="1">
              <a:spcBef>
                <a:spcPts val="2000"/>
              </a:spcBef>
              <a:buClr>
                <a:schemeClr val="tx1"/>
              </a:buClr>
              <a:buSzPct val="80000"/>
              <a:buFont typeface="Wingdings" pitchFamily="2" charset="2"/>
              <a:buNone/>
              <a:defRPr sz="1800" kern="1200" spc="1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525768"/>
            <a:ext cx="2133600" cy="256032"/>
          </a:xfrm>
        </p:spPr>
        <p:txBody>
          <a:bodyPr/>
          <a:lstStyle>
            <a:lvl1pPr algn="l">
              <a:defRPr/>
            </a:lvl1pPr>
          </a:lstStyle>
          <a:p>
            <a:pPr>
              <a:defRPr/>
            </a:pPr>
            <a:fld id="{894C04D0-30A6-4AE0-8D6E-65CB8185B13F}" type="datetime1">
              <a:rPr lang="en-US" smtClean="0"/>
              <a:t>7/30/2009</a:t>
            </a:fld>
            <a:endParaRPr lang="en-US"/>
          </a:p>
        </p:txBody>
      </p:sp>
      <p:sp>
        <p:nvSpPr>
          <p:cNvPr id="5" name="Footer Placeholder 4"/>
          <p:cNvSpPr>
            <a:spLocks noGrp="1"/>
          </p:cNvSpPr>
          <p:nvPr>
            <p:ph type="ftr" sz="quarter" idx="11"/>
          </p:nvPr>
        </p:nvSpPr>
        <p:spPr>
          <a:xfrm>
            <a:off x="457200" y="6261309"/>
            <a:ext cx="2895600" cy="255494"/>
          </a:xfrm>
        </p:spPr>
        <p:txBody>
          <a:bodyPr/>
          <a:lstStyle/>
          <a:p>
            <a:pPr>
              <a:defRPr/>
            </a:pPr>
            <a:r>
              <a:rPr lang="en-US" smtClean="0"/>
              <a:t>Cyberlaw - Jeffrey Pittman</a:t>
            </a:r>
            <a:endParaRPr lang="en-US" dirty="0"/>
          </a:p>
        </p:txBody>
      </p:sp>
      <p:sp>
        <p:nvSpPr>
          <p:cNvPr id="6" name="Slide Number Placeholder 5"/>
          <p:cNvSpPr>
            <a:spLocks noGrp="1"/>
          </p:cNvSpPr>
          <p:nvPr>
            <p:ph type="sldNum" sz="quarter" idx="12"/>
          </p:nvPr>
        </p:nvSpPr>
        <p:spPr>
          <a:xfrm>
            <a:off x="8028432" y="6208059"/>
            <a:ext cx="1048872" cy="685800"/>
          </a:xfrm>
        </p:spPr>
        <p:txBody>
          <a:bodyPr/>
          <a:lstStyle/>
          <a:p>
            <a:pPr>
              <a:defRPr/>
            </a:pPr>
            <a:fld id="{E2530AC2-23BB-4106-965D-7B32FB362CC2}" type="slidenum">
              <a:rPr lang="en-US" smtClean="0"/>
              <a:pPr>
                <a:defRPr/>
              </a:pPr>
              <a:t>‹#›</a:t>
            </a:fld>
            <a:endParaRPr lang="en-US"/>
          </a:p>
        </p:txBody>
      </p:sp>
      <p:sp>
        <p:nvSpPr>
          <p:cNvPr id="7" name="Freeform 6"/>
          <p:cNvSpPr/>
          <p:nvPr/>
        </p:nvSpPr>
        <p:spPr>
          <a:xfrm rot="5400000" flipH="1" flipV="1">
            <a:off x="5782442" y="1304158"/>
            <a:ext cx="4208515" cy="3124199"/>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2685372 w 6756508"/>
              <a:gd name="connsiteY0" fmla="*/ 2531921 h 5551239"/>
              <a:gd name="connsiteX1" fmla="*/ 3643439 w 6756508"/>
              <a:gd name="connsiteY1" fmla="*/ 3032788 h 5551239"/>
              <a:gd name="connsiteX2" fmla="*/ 6756508 w 6756508"/>
              <a:gd name="connsiteY2" fmla="*/ 2423189 h 5551239"/>
              <a:gd name="connsiteX3" fmla="*/ 0 w 6756508"/>
              <a:gd name="connsiteY3" fmla="*/ 2498978 h 5551239"/>
              <a:gd name="connsiteX4" fmla="*/ 5384906 w 6756508"/>
              <a:gd name="connsiteY4" fmla="*/ 3174062 h 5551239"/>
              <a:gd name="connsiteX5" fmla="*/ 2685372 w 6756508"/>
              <a:gd name="connsiteY5" fmla="*/ 2531924 h 5551239"/>
              <a:gd name="connsiteX6" fmla="*/ 2685372 w 6756508"/>
              <a:gd name="connsiteY6" fmla="*/ 2531921 h 5551239"/>
              <a:gd name="connsiteX0" fmla="*/ 2685372 w 6756508"/>
              <a:gd name="connsiteY0" fmla="*/ 2531921 h 5663722"/>
              <a:gd name="connsiteX1" fmla="*/ 3643439 w 6756508"/>
              <a:gd name="connsiteY1" fmla="*/ 3032788 h 5663722"/>
              <a:gd name="connsiteX2" fmla="*/ 6756508 w 6756508"/>
              <a:gd name="connsiteY2" fmla="*/ 2423189 h 5663722"/>
              <a:gd name="connsiteX3" fmla="*/ 0 w 6756508"/>
              <a:gd name="connsiteY3" fmla="*/ 2498978 h 5663722"/>
              <a:gd name="connsiteX4" fmla="*/ 5384906 w 6756508"/>
              <a:gd name="connsiteY4" fmla="*/ 3174062 h 5663722"/>
              <a:gd name="connsiteX5" fmla="*/ 2685372 w 6756508"/>
              <a:gd name="connsiteY5" fmla="*/ 2531924 h 5663722"/>
              <a:gd name="connsiteX6" fmla="*/ 2685372 w 6756508"/>
              <a:gd name="connsiteY6" fmla="*/ 2531921 h 5663722"/>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6508" h="4203685">
                <a:moveTo>
                  <a:pt x="2685372" y="1071887"/>
                </a:moveTo>
                <a:cubicBezTo>
                  <a:pt x="3004728" y="1238842"/>
                  <a:pt x="3929746" y="843385"/>
                  <a:pt x="3643439" y="1572751"/>
                </a:cubicBezTo>
                <a:cubicBezTo>
                  <a:pt x="5291114" y="2384738"/>
                  <a:pt x="5802321" y="0"/>
                  <a:pt x="6756508" y="963152"/>
                </a:cubicBezTo>
                <a:cubicBezTo>
                  <a:pt x="5263885" y="2901772"/>
                  <a:pt x="583602" y="3607661"/>
                  <a:pt x="0" y="1038941"/>
                </a:cubicBezTo>
                <a:cubicBezTo>
                  <a:pt x="438400" y="4203685"/>
                  <a:pt x="5067753" y="2254624"/>
                  <a:pt x="5384906" y="1714025"/>
                </a:cubicBezTo>
                <a:cubicBezTo>
                  <a:pt x="4622906" y="1421925"/>
                  <a:pt x="3135294" y="1178910"/>
                  <a:pt x="2685372" y="1071887"/>
                </a:cubicBez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12050" stA="35000" endA="100" endPos="40000" dist="101600" dir="5400000" sy="-100000" algn="bl" rotWithShape="0"/>
          </a:effectLst>
          <a:scene3d>
            <a:camera prst="orthographicFront"/>
            <a:lightRig rig="morning" dir="t">
              <a:rot lat="0" lon="0" rev="60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199" y="76200"/>
            <a:ext cx="6803679" cy="1371600"/>
          </a:xfrm>
        </p:spPr>
        <p:txBody>
          <a:bodyPr/>
          <a:lstStyle/>
          <a:p>
            <a:r>
              <a:rPr lang="en-US" smtClean="0"/>
              <a:t>Click to edit Master title style</a:t>
            </a:r>
            <a:endParaRPr/>
          </a:p>
        </p:txBody>
      </p:sp>
      <p:sp>
        <p:nvSpPr>
          <p:cNvPr id="3" name="Content Placeholder 2"/>
          <p:cNvSpPr>
            <a:spLocks noGrp="1"/>
          </p:cNvSpPr>
          <p:nvPr>
            <p:ph sz="half" idx="1"/>
          </p:nvPr>
        </p:nvSpPr>
        <p:spPr>
          <a:xfrm>
            <a:off x="1737360" y="1755648"/>
            <a:ext cx="3063240" cy="4394327"/>
          </a:xfrm>
        </p:spPr>
        <p:txBody>
          <a:bodyPr>
            <a:normAutofit/>
          </a:bodyPr>
          <a:lstStyle>
            <a:lvl1pPr>
              <a:defRPr sz="1800"/>
            </a:lvl1pPr>
            <a:lvl2pPr>
              <a:defRPr sz="1600"/>
            </a:lvl2pPr>
            <a:lvl3pPr>
              <a:defRPr sz="1600"/>
            </a:lvl3pPr>
            <a:lvl4pPr>
              <a:defRPr sz="1600"/>
            </a:lvl4pPr>
            <a:lvl5pPr>
              <a:defRPr sz="1600"/>
            </a:lvl5pPr>
            <a:lvl6pPr>
              <a:defRPr sz="1600" baseline="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959638" y="1755648"/>
            <a:ext cx="3063240" cy="4394327"/>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2A7840E7-B1AE-4F67-840C-ABA22FC48553}" type="datetime1">
              <a:rPr lang="en-US" smtClean="0"/>
              <a:t>7/30/2009</a:t>
            </a:fld>
            <a:endParaRPr lang="en-US"/>
          </a:p>
        </p:txBody>
      </p:sp>
      <p:sp>
        <p:nvSpPr>
          <p:cNvPr id="6" name="Footer Placeholder 5"/>
          <p:cNvSpPr>
            <a:spLocks noGrp="1"/>
          </p:cNvSpPr>
          <p:nvPr>
            <p:ph type="ftr" sz="quarter" idx="11"/>
          </p:nvPr>
        </p:nvSpPr>
        <p:spPr/>
        <p:txBody>
          <a:bodyPr/>
          <a:lstStyle/>
          <a:p>
            <a:pPr>
              <a:defRPr/>
            </a:pPr>
            <a:r>
              <a:rPr lang="en-US" smtClean="0"/>
              <a:t>Cyberlaw - Jeffrey Pittman</a:t>
            </a:r>
            <a:endParaRPr lang="en-US" dirty="0"/>
          </a:p>
        </p:txBody>
      </p:sp>
      <p:sp>
        <p:nvSpPr>
          <p:cNvPr id="7" name="Slide Number Placeholder 6"/>
          <p:cNvSpPr>
            <a:spLocks noGrp="1"/>
          </p:cNvSpPr>
          <p:nvPr>
            <p:ph type="sldNum" sz="quarter" idx="12"/>
          </p:nvPr>
        </p:nvSpPr>
        <p:spPr/>
        <p:txBody>
          <a:bodyPr/>
          <a:lstStyle/>
          <a:p>
            <a:pPr>
              <a:defRPr/>
            </a:pPr>
            <a:fld id="{44A4EF31-84CB-4E54-BD70-F592DD5C35E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51660" y="1722279"/>
            <a:ext cx="2834640" cy="639762"/>
          </a:xfrm>
        </p:spPr>
        <p:txBody>
          <a:bodyPr anchor="ctr" anchorCtr="0">
            <a:noAutofit/>
          </a:bodyPr>
          <a:lstStyle>
            <a:lvl1pPr marL="0" indent="0" algn="ctr">
              <a:buNone/>
              <a:defRPr sz="2000" b="1">
                <a:gradFill>
                  <a:gsLst>
                    <a:gs pos="0">
                      <a:schemeClr val="tx1"/>
                    </a:gs>
                    <a:gs pos="100000">
                      <a:schemeClr val="tx1">
                        <a:lumMod val="75000"/>
                        <a:lumOff val="25000"/>
                      </a:schemeClr>
                    </a:gs>
                  </a:gsLst>
                  <a:lin ang="54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073938" y="1722279"/>
            <a:ext cx="2834640" cy="639762"/>
          </a:xfrm>
        </p:spPr>
        <p:txBody>
          <a:bodyPr vert="horz" lIns="91440" tIns="45720" rIns="91440" bIns="45720" rtlCol="0" anchor="ctr" anchorCtr="0">
            <a:noAutofit/>
          </a:bodyPr>
          <a:lstStyle>
            <a:lvl1pPr marL="0" indent="0" algn="ctr">
              <a:buNone/>
              <a:defRPr sz="2000" b="1" kern="1200">
                <a:gradFill>
                  <a:gsLst>
                    <a:gs pos="0">
                      <a:schemeClr val="tx1"/>
                    </a:gs>
                    <a:gs pos="100000">
                      <a:schemeClr val="tx1">
                        <a:lumMod val="75000"/>
                        <a:lumOff val="25000"/>
                      </a:schemeClr>
                    </a:gs>
                  </a:gsLst>
                  <a:lin ang="5400000" scaled="0"/>
                </a:gra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ts val="2000"/>
              </a:spcBef>
              <a:buClr>
                <a:schemeClr val="tx1"/>
              </a:buClr>
              <a:buSzPct val="80000"/>
              <a:buFont typeface="Wingdings" pitchFamily="2" charset="2"/>
              <a:buNone/>
            </a:pPr>
            <a:r>
              <a:rPr lang="en-US" smtClean="0"/>
              <a:t>Click to edit Master text styles</a:t>
            </a:r>
          </a:p>
        </p:txBody>
      </p:sp>
      <p:sp>
        <p:nvSpPr>
          <p:cNvPr id="10" name="Freeform 9"/>
          <p:cNvSpPr/>
          <p:nvPr/>
        </p:nvSpPr>
        <p:spPr>
          <a:xfrm>
            <a:off x="1737360"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Freeform 10"/>
          <p:cNvSpPr/>
          <p:nvPr/>
        </p:nvSpPr>
        <p:spPr>
          <a:xfrm>
            <a:off x="4959638"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219199" y="76200"/>
            <a:ext cx="6803679" cy="1371600"/>
          </a:xfr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1737360"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959638"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63D26564-0D39-4EB9-9C12-345AB6D3ACBC}" type="datetime1">
              <a:rPr lang="en-US" smtClean="0"/>
              <a:t>7/30/2009</a:t>
            </a:fld>
            <a:endParaRPr lang="en-US"/>
          </a:p>
        </p:txBody>
      </p:sp>
      <p:sp>
        <p:nvSpPr>
          <p:cNvPr id="8" name="Footer Placeholder 7"/>
          <p:cNvSpPr>
            <a:spLocks noGrp="1"/>
          </p:cNvSpPr>
          <p:nvPr>
            <p:ph type="ftr" sz="quarter" idx="11"/>
          </p:nvPr>
        </p:nvSpPr>
        <p:spPr/>
        <p:txBody>
          <a:bodyPr/>
          <a:lstStyle/>
          <a:p>
            <a:pPr>
              <a:defRPr/>
            </a:pPr>
            <a:r>
              <a:rPr lang="en-US" smtClean="0"/>
              <a:t>Cyberlaw - Jeffrey Pittman</a:t>
            </a:r>
            <a:endParaRPr lang="en-US" dirty="0"/>
          </a:p>
        </p:txBody>
      </p:sp>
      <p:sp>
        <p:nvSpPr>
          <p:cNvPr id="9" name="Slide Number Placeholder 8"/>
          <p:cNvSpPr>
            <a:spLocks noGrp="1"/>
          </p:cNvSpPr>
          <p:nvPr>
            <p:ph type="sldNum" sz="quarter" idx="12"/>
          </p:nvPr>
        </p:nvSpPr>
        <p:spPr/>
        <p:txBody>
          <a:bodyPr/>
          <a:lstStyle/>
          <a:p>
            <a:pPr>
              <a:defRPr/>
            </a:pPr>
            <a:fld id="{7AA65424-0EFC-42A6-90D7-AEE8F89E2D8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9763A5A7-A547-4C49-AF99-36E14E6FBA7A}" type="datetime1">
              <a:rPr lang="en-US" smtClean="0"/>
              <a:t>7/30/2009</a:t>
            </a:fld>
            <a:endParaRPr lang="en-US"/>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0CB2B75-0CA1-4C3E-AA46-141ED3B662AC}" type="slidenum">
              <a:rPr lang="en-US" smtClean="0"/>
              <a:pPr>
                <a:defRPr/>
              </a:pPr>
              <a:t>‹#›</a:t>
            </a:fld>
            <a:endParaRPr lang="en-US"/>
          </a:p>
        </p:txBody>
      </p:sp>
      <p:grpSp>
        <p:nvGrpSpPr>
          <p:cNvPr id="6" name="Group 5"/>
          <p:cNvGrpSpPr/>
          <p:nvPr/>
        </p:nvGrpSpPr>
        <p:grpSpPr>
          <a:xfrm>
            <a:off x="7339001" y="5311513"/>
            <a:ext cx="1837944" cy="1533602"/>
            <a:chOff x="7339001" y="5311513"/>
            <a:chExt cx="1837944" cy="1533602"/>
          </a:xfrm>
        </p:grpSpPr>
        <p:sp>
          <p:nvSpPr>
            <p:cNvPr id="7" name="Freeform 6"/>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FFBD461-6398-4864-889A-724E62107079}" type="datetime1">
              <a:rPr lang="en-US" smtClean="0"/>
              <a:t>7/30/2009</a:t>
            </a:fld>
            <a:endParaRPr lang="en-US"/>
          </a:p>
        </p:txBody>
      </p:sp>
      <p:sp>
        <p:nvSpPr>
          <p:cNvPr id="3" name="Footer Placeholder 2"/>
          <p:cNvSpPr>
            <a:spLocks noGrp="1"/>
          </p:cNvSpPr>
          <p:nvPr>
            <p:ph type="ftr" sz="quarter" idx="11"/>
          </p:nvPr>
        </p:nvSpPr>
        <p:spPr/>
        <p:txBody>
          <a:bodyPr/>
          <a:lstStyle/>
          <a:p>
            <a:pPr>
              <a:defRPr/>
            </a:pPr>
            <a:r>
              <a:rPr lang="en-US" smtClean="0"/>
              <a:t>Cyberlaw - Jeffrey Pittman</a:t>
            </a:r>
            <a:endParaRPr lang="en-US" dirty="0"/>
          </a:p>
        </p:txBody>
      </p:sp>
      <p:sp>
        <p:nvSpPr>
          <p:cNvPr id="4" name="Slide Number Placeholder 3"/>
          <p:cNvSpPr>
            <a:spLocks noGrp="1"/>
          </p:cNvSpPr>
          <p:nvPr>
            <p:ph type="sldNum" sz="quarter" idx="12"/>
          </p:nvPr>
        </p:nvSpPr>
        <p:spPr/>
        <p:txBody>
          <a:bodyPr/>
          <a:lstStyle/>
          <a:p>
            <a:pPr>
              <a:defRPr/>
            </a:pPr>
            <a:fld id="{8A5C9D3B-8C7A-4FBB-914B-3E7CE05F6ACC}" type="slidenum">
              <a:rPr lang="en-US" smtClean="0"/>
              <a:pPr>
                <a:defRPr/>
              </a:pPr>
              <a:t>‹#›</a:t>
            </a:fld>
            <a:endParaRPr lang="en-US"/>
          </a:p>
        </p:txBody>
      </p:sp>
      <p:grpSp>
        <p:nvGrpSpPr>
          <p:cNvPr id="8" name="Group 7"/>
          <p:cNvGrpSpPr/>
          <p:nvPr/>
        </p:nvGrpSpPr>
        <p:grpSpPr>
          <a:xfrm>
            <a:off x="7339001" y="5311513"/>
            <a:ext cx="1837944" cy="1533602"/>
            <a:chOff x="7339001" y="5311513"/>
            <a:chExt cx="1837944" cy="1533602"/>
          </a:xfrm>
        </p:grpSpPr>
        <p:sp>
          <p:nvSpPr>
            <p:cNvPr id="5" name="Freeform 4"/>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Freeform 5"/>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Freeform 6"/>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0" y="649941"/>
            <a:ext cx="3886200" cy="5486400"/>
          </a:xfrm>
        </p:spPr>
        <p:txBody>
          <a:bodyPr>
            <a:normAutofit/>
          </a:bodyPr>
          <a:lstStyle>
            <a:lvl1pPr>
              <a:defRPr sz="22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57210D0-503A-41F1-BCDD-5EB46D88792A}" type="datetime1">
              <a:rPr lang="en-US" smtClean="0"/>
              <a:t>7/30/2009</a:t>
            </a:fld>
            <a:endParaRPr lang="en-US"/>
          </a:p>
        </p:txBody>
      </p:sp>
      <p:sp>
        <p:nvSpPr>
          <p:cNvPr id="6" name="Footer Placeholder 5"/>
          <p:cNvSpPr>
            <a:spLocks noGrp="1"/>
          </p:cNvSpPr>
          <p:nvPr>
            <p:ph type="ftr" sz="quarter" idx="11"/>
          </p:nvPr>
        </p:nvSpPr>
        <p:spPr/>
        <p:txBody>
          <a:bodyPr/>
          <a:lstStyle/>
          <a:p>
            <a:pPr>
              <a:defRPr/>
            </a:pPr>
            <a:r>
              <a:rPr lang="en-US" smtClean="0"/>
              <a:t>Cyberlaw - Jeffrey Pittman</a:t>
            </a:r>
            <a:endParaRPr lang="en-US" dirty="0"/>
          </a:p>
        </p:txBody>
      </p:sp>
      <p:sp>
        <p:nvSpPr>
          <p:cNvPr id="7" name="Slide Number Placeholder 6"/>
          <p:cNvSpPr>
            <a:spLocks noGrp="1"/>
          </p:cNvSpPr>
          <p:nvPr>
            <p:ph type="sldNum" sz="quarter" idx="12"/>
          </p:nvPr>
        </p:nvSpPr>
        <p:spPr/>
        <p:txBody>
          <a:bodyPr/>
          <a:lstStyle/>
          <a:p>
            <a:pPr>
              <a:defRPr/>
            </a:pPr>
            <a:fld id="{22F0F179-56B8-4D6D-BD28-D41DDAA4C5DA}" type="slidenum">
              <a:rPr lang="en-US" smtClean="0"/>
              <a:pPr>
                <a:defRPr/>
              </a:pPr>
              <a:t>‹#›</a:t>
            </a:fld>
            <a:endParaRPr lang="en-US"/>
          </a:p>
        </p:txBody>
      </p:sp>
      <p:sp>
        <p:nvSpPr>
          <p:cNvPr id="4" name="Text Placeholder 3"/>
          <p:cNvSpPr>
            <a:spLocks noGrp="1"/>
          </p:cNvSpPr>
          <p:nvPr>
            <p:ph type="body" sz="half" idx="2"/>
          </p:nvPr>
        </p:nvSpPr>
        <p:spPr>
          <a:xfrm>
            <a:off x="1815353" y="2516841"/>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815353" y="1526241"/>
            <a:ext cx="2514600" cy="914400"/>
          </a:xfrm>
        </p:spPr>
        <p:txBody>
          <a:bodyPr anchor="b">
            <a:normAutofit/>
          </a:bodyPr>
          <a:lstStyle>
            <a:lvl1pPr algn="l">
              <a:defRPr sz="2200" b="1"/>
            </a:lvl1pPr>
          </a:lstStyle>
          <a:p>
            <a:r>
              <a:rPr lang="en-US" smtClean="0"/>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4666129" y="523718"/>
            <a:ext cx="4114800" cy="572826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819656" y="1527048"/>
            <a:ext cx="2514600" cy="914400"/>
          </a:xfrm>
        </p:spPr>
        <p:txBody>
          <a:bodyPr anchor="b">
            <a:normAutofit/>
          </a:bodyPr>
          <a:lstStyle>
            <a:lvl1pPr algn="l">
              <a:defRPr sz="2200" b="1"/>
            </a:lvl1pPr>
          </a:lstStyle>
          <a:p>
            <a:r>
              <a:rPr lang="en-US" smtClean="0"/>
              <a:t>Click to edit Master title style</a:t>
            </a:r>
            <a:endParaRPr/>
          </a:p>
        </p:txBody>
      </p:sp>
      <p:sp>
        <p:nvSpPr>
          <p:cNvPr id="3" name="Picture Placeholder 2"/>
          <p:cNvSpPr>
            <a:spLocks noGrp="1"/>
          </p:cNvSpPr>
          <p:nvPr>
            <p:ph type="pic" idx="1"/>
          </p:nvPr>
        </p:nvSpPr>
        <p:spPr>
          <a:xfrm>
            <a:off x="4937760" y="786384"/>
            <a:ext cx="3611880" cy="5212080"/>
          </a:xfrm>
          <a:effectLst>
            <a:softEdge rad="31750"/>
          </a:effectLst>
        </p:spPr>
        <p:txBody>
          <a:bodyPr>
            <a:normAutofit/>
          </a:bodyPr>
          <a:lstStyle>
            <a:lvl1pPr marL="0" indent="0">
              <a:buNone/>
              <a:defRPr sz="2200">
                <a:solidFill>
                  <a:schemeClr val="bg1">
                    <a:lumMod val="9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19656" y="2514600"/>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215B446-10EC-416B-964F-3D5F8DF807E4}" type="datetime1">
              <a:rPr lang="en-US" smtClean="0"/>
              <a:t>7/30/2009</a:t>
            </a:fld>
            <a:endParaRPr lang="en-US"/>
          </a:p>
        </p:txBody>
      </p:sp>
      <p:sp>
        <p:nvSpPr>
          <p:cNvPr id="6" name="Footer Placeholder 5"/>
          <p:cNvSpPr>
            <a:spLocks noGrp="1"/>
          </p:cNvSpPr>
          <p:nvPr>
            <p:ph type="ftr" sz="quarter" idx="11"/>
          </p:nvPr>
        </p:nvSpPr>
        <p:spPr/>
        <p:txBody>
          <a:bodyPr/>
          <a:lstStyle/>
          <a:p>
            <a:pPr>
              <a:defRPr/>
            </a:pPr>
            <a:r>
              <a:rPr lang="en-US" smtClean="0"/>
              <a:t>Cyberlaw - Jeffrey Pittman</a:t>
            </a:r>
            <a:endParaRPr lang="en-US" dirty="0"/>
          </a:p>
        </p:txBody>
      </p:sp>
      <p:sp>
        <p:nvSpPr>
          <p:cNvPr id="7" name="Slide Number Placeholder 6"/>
          <p:cNvSpPr>
            <a:spLocks noGrp="1"/>
          </p:cNvSpPr>
          <p:nvPr>
            <p:ph type="sldNum" sz="quarter" idx="12"/>
          </p:nvPr>
        </p:nvSpPr>
        <p:spPr/>
        <p:txBody>
          <a:bodyPr/>
          <a:lstStyle/>
          <a:p>
            <a:pPr>
              <a:defRPr/>
            </a:pPr>
            <a:fld id="{32A61733-CDB2-4849-97C1-8EE759FF760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199" y="76200"/>
            <a:ext cx="6803679" cy="13716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981200" y="1752600"/>
            <a:ext cx="6041679"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889279" y="6498874"/>
            <a:ext cx="2133600" cy="256032"/>
          </a:xfrm>
          <a:prstGeom prst="rect">
            <a:avLst/>
          </a:prstGeom>
        </p:spPr>
        <p:txBody>
          <a:bodyPr vert="horz" lIns="91440" tIns="45720" rIns="91440" bIns="0" rtlCol="0" anchor="ctr"/>
          <a:lstStyle>
            <a:lvl1pPr marL="0" algn="r" defTabSz="914400" rtl="0" eaLnBrk="1" latinLnBrk="0" hangingPunct="1">
              <a:defRPr sz="1000" b="1" kern="1200">
                <a:solidFill>
                  <a:schemeClr val="tx1">
                    <a:lumMod val="75000"/>
                    <a:lumOff val="25000"/>
                    <a:alpha val="40000"/>
                  </a:schemeClr>
                </a:solidFill>
                <a:latin typeface="+mj-lt"/>
                <a:ea typeface="+mn-ea"/>
                <a:cs typeface="+mn-cs"/>
              </a:defRPr>
            </a:lvl1pPr>
          </a:lstStyle>
          <a:p>
            <a:pPr>
              <a:defRPr/>
            </a:pPr>
            <a:fld id="{FBDEC89B-0506-4159-8375-CEE19D830555}" type="datetime1">
              <a:rPr lang="en-US" smtClean="0"/>
              <a:t>7/30/2009</a:t>
            </a:fld>
            <a:endParaRPr lang="en-US"/>
          </a:p>
        </p:txBody>
      </p:sp>
      <p:sp>
        <p:nvSpPr>
          <p:cNvPr id="5" name="Footer Placeholder 4"/>
          <p:cNvSpPr>
            <a:spLocks noGrp="1"/>
          </p:cNvSpPr>
          <p:nvPr>
            <p:ph type="ftr" sz="quarter" idx="3"/>
          </p:nvPr>
        </p:nvSpPr>
        <p:spPr>
          <a:xfrm>
            <a:off x="1981200" y="6499412"/>
            <a:ext cx="2895600" cy="255494"/>
          </a:xfrm>
          <a:prstGeom prst="rect">
            <a:avLst/>
          </a:prstGeom>
        </p:spPr>
        <p:txBody>
          <a:bodyPr vert="horz" lIns="91440" tIns="45720" rIns="91440" bIns="0" rtlCol="0" anchor="ctr"/>
          <a:lstStyle>
            <a:lvl1pPr marL="0" algn="l" defTabSz="914400" rtl="0" eaLnBrk="1" latinLnBrk="0" hangingPunct="1">
              <a:defRPr sz="1000" b="1" kern="1200">
                <a:solidFill>
                  <a:schemeClr val="tx1">
                    <a:lumMod val="75000"/>
                    <a:lumOff val="25000"/>
                    <a:alpha val="40000"/>
                  </a:schemeClr>
                </a:solidFill>
                <a:latin typeface="+mj-lt"/>
                <a:ea typeface="+mn-ea"/>
                <a:cs typeface="+mn-cs"/>
              </a:defRPr>
            </a:lvl1pPr>
          </a:lstStyle>
          <a:p>
            <a:pPr>
              <a:defRPr/>
            </a:pPr>
            <a:r>
              <a:rPr lang="en-US" smtClean="0"/>
              <a:t>Cyberlaw - Jeffrey Pittman</a:t>
            </a:r>
            <a:endParaRPr lang="en-US" dirty="0"/>
          </a:p>
        </p:txBody>
      </p:sp>
      <p:sp>
        <p:nvSpPr>
          <p:cNvPr id="6" name="Slide Number Placeholder 5"/>
          <p:cNvSpPr>
            <a:spLocks noGrp="1"/>
          </p:cNvSpPr>
          <p:nvPr>
            <p:ph type="sldNum" sz="quarter" idx="4"/>
          </p:nvPr>
        </p:nvSpPr>
        <p:spPr>
          <a:xfrm>
            <a:off x="8027894" y="6208059"/>
            <a:ext cx="1048872" cy="685800"/>
          </a:xfrm>
          <a:prstGeom prst="rect">
            <a:avLst/>
          </a:prstGeom>
        </p:spPr>
        <p:txBody>
          <a:bodyPr vert="horz" lIns="91440" tIns="45720" rIns="91440" bIns="0" rtlCol="0" anchor="ctr"/>
          <a:lstStyle>
            <a:lvl1pPr algn="r">
              <a:defRPr sz="2800" b="1">
                <a:solidFill>
                  <a:schemeClr val="tx1">
                    <a:lumMod val="75000"/>
                    <a:lumOff val="25000"/>
                    <a:alpha val="40000"/>
                  </a:schemeClr>
                </a:solidFill>
                <a:latin typeface="+mj-lt"/>
              </a:defRPr>
            </a:lvl1pPr>
          </a:lstStyle>
          <a:p>
            <a:pPr>
              <a:defRPr/>
            </a:pPr>
            <a:fld id="{F1D3DCB6-3C5B-4039-AE0A-C473ECA161F0}" type="slidenum">
              <a:rPr lang="en-US" smtClean="0"/>
              <a:pPr>
                <a:defRPr/>
              </a:pPr>
              <a:t>‹#›</a:t>
            </a:fld>
            <a:endParaRPr lang="en-US"/>
          </a:p>
        </p:txBody>
      </p:sp>
      <p:sp>
        <p:nvSpPr>
          <p:cNvPr id="8" name="Freeform 7"/>
          <p:cNvSpPr/>
          <p:nvPr/>
        </p:nvSpPr>
        <p:spPr>
          <a:xfrm>
            <a:off x="-990600" y="76200"/>
            <a:ext cx="3340100" cy="6629400"/>
          </a:xfrm>
          <a:custGeom>
            <a:avLst/>
            <a:gdLst>
              <a:gd name="connsiteX0" fmla="*/ 0 w 2057400"/>
              <a:gd name="connsiteY0" fmla="*/ 3238500 h 6477000"/>
              <a:gd name="connsiteX1" fmla="*/ 48274 w 2057400"/>
              <a:gd name="connsiteY1" fmla="*/ 2258072 h 6477000"/>
              <a:gd name="connsiteX2" fmla="*/ 1028706 w 2057400"/>
              <a:gd name="connsiteY2" fmla="*/ 1 h 6477000"/>
              <a:gd name="connsiteX3" fmla="*/ 2009129 w 2057400"/>
              <a:gd name="connsiteY3" fmla="*/ 2258077 h 6477000"/>
              <a:gd name="connsiteX4" fmla="*/ 2057403 w 2057400"/>
              <a:gd name="connsiteY4" fmla="*/ 3238502 h 6477000"/>
              <a:gd name="connsiteX5" fmla="*/ 2009129 w 2057400"/>
              <a:gd name="connsiteY5" fmla="*/ 4218929 h 6477000"/>
              <a:gd name="connsiteX6" fmla="*/ 1028701 w 2057400"/>
              <a:gd name="connsiteY6" fmla="*/ 6477002 h 6477000"/>
              <a:gd name="connsiteX7" fmla="*/ 48277 w 2057400"/>
              <a:gd name="connsiteY7" fmla="*/ 4218927 h 6477000"/>
              <a:gd name="connsiteX8" fmla="*/ 3 w 2057400"/>
              <a:gd name="connsiteY8" fmla="*/ 3238501 h 6477000"/>
              <a:gd name="connsiteX9" fmla="*/ 0 w 2057400"/>
              <a:gd name="connsiteY9" fmla="*/ 3238500 h 6477000"/>
              <a:gd name="connsiteX0" fmla="*/ 0 w 2057403"/>
              <a:gd name="connsiteY0" fmla="*/ 3238507 h 6477012"/>
              <a:gd name="connsiteX1" fmla="*/ 48274 w 2057403"/>
              <a:gd name="connsiteY1" fmla="*/ 22580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593235 w 2650638"/>
              <a:gd name="connsiteY0" fmla="*/ 3238507 h 6477012"/>
              <a:gd name="connsiteX1" fmla="*/ 1479709 w 2650638"/>
              <a:gd name="connsiteY1" fmla="*/ 2562879 h 6477012"/>
              <a:gd name="connsiteX2" fmla="*/ 1621941 w 2650638"/>
              <a:gd name="connsiteY2" fmla="*/ 8 h 6477012"/>
              <a:gd name="connsiteX3" fmla="*/ 2602364 w 2650638"/>
              <a:gd name="connsiteY3" fmla="*/ 2258084 h 6477012"/>
              <a:gd name="connsiteX4" fmla="*/ 2650638 w 2650638"/>
              <a:gd name="connsiteY4" fmla="*/ 3238509 h 6477012"/>
              <a:gd name="connsiteX5" fmla="*/ 2602364 w 2650638"/>
              <a:gd name="connsiteY5" fmla="*/ 4218936 h 6477012"/>
              <a:gd name="connsiteX6" fmla="*/ 1621936 w 2650638"/>
              <a:gd name="connsiteY6" fmla="*/ 6477009 h 6477012"/>
              <a:gd name="connsiteX7" fmla="*/ 641512 w 2650638"/>
              <a:gd name="connsiteY7" fmla="*/ 4218934 h 6477012"/>
              <a:gd name="connsiteX8" fmla="*/ 593238 w 2650638"/>
              <a:gd name="connsiteY8" fmla="*/ 3238508 h 6477012"/>
              <a:gd name="connsiteX9" fmla="*/ 593235 w 2650638"/>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1964838 w 3406086"/>
              <a:gd name="connsiteY4" fmla="*/ 26289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8 w 3406086"/>
              <a:gd name="connsiteY0" fmla="*/ 3238508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0" fmla="*/ 641512 w 3406086"/>
              <a:gd name="connsiteY0" fmla="*/ 42189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7780" h="6477009">
                <a:moveTo>
                  <a:pt x="1860712" y="2923534"/>
                </a:moveTo>
                <a:cubicBezTo>
                  <a:pt x="1944660" y="1493706"/>
                  <a:pt x="1492916" y="2558773"/>
                  <a:pt x="1479709" y="2562879"/>
                </a:cubicBezTo>
                <a:cubicBezTo>
                  <a:pt x="3317780" y="1849120"/>
                  <a:pt x="1173778" y="0"/>
                  <a:pt x="1621941" y="8"/>
                </a:cubicBezTo>
                <a:cubicBezTo>
                  <a:pt x="0" y="1257313"/>
                  <a:pt x="2466688" y="913421"/>
                  <a:pt x="2602364" y="2258084"/>
                </a:cubicBezTo>
                <a:cubicBezTo>
                  <a:pt x="2812155" y="1330547"/>
                  <a:pt x="2128243" y="1925755"/>
                  <a:pt x="1964838" y="2628909"/>
                </a:cubicBezTo>
                <a:cubicBezTo>
                  <a:pt x="1801433" y="3332063"/>
                  <a:pt x="1842490" y="6212005"/>
                  <a:pt x="1621936" y="6477009"/>
                </a:cubicBezTo>
                <a:cubicBezTo>
                  <a:pt x="1173776" y="6477006"/>
                  <a:pt x="3025088" y="1778999"/>
                  <a:pt x="1860712" y="2923534"/>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hf hdr="0" dt="0"/>
  <p:txStyles>
    <p:titleStyle>
      <a:lvl1pPr algn="l" defTabSz="914400" rtl="0" eaLnBrk="1" latinLnBrk="0" hangingPunct="1">
        <a:spcBef>
          <a:spcPct val="0"/>
        </a:spcBef>
        <a:buNone/>
        <a:defRPr sz="4400" kern="1200">
          <a:gradFill>
            <a:gsLst>
              <a:gs pos="0">
                <a:schemeClr val="tx1">
                  <a:alpha val="90000"/>
                </a:schemeClr>
              </a:gs>
              <a:gs pos="50000">
                <a:schemeClr val="tx1">
                  <a:lumMod val="75000"/>
                  <a:lumOff val="25000"/>
                  <a:alpha val="90000"/>
                </a:schemeClr>
              </a:gs>
              <a:gs pos="100000">
                <a:schemeClr val="tx1">
                  <a:lumMod val="50000"/>
                  <a:lumOff val="50000"/>
                </a:schemeClr>
              </a:gs>
            </a:gsLst>
            <a:lin ang="5400000" scaled="0"/>
          </a:gradFill>
          <a:latin typeface="+mj-lt"/>
          <a:ea typeface="+mj-ea"/>
          <a:cs typeface="+mj-cs"/>
        </a:defRPr>
      </a:lvl1pPr>
    </p:titleStyle>
    <p:bodyStyle>
      <a:lvl1pPr marL="342900" indent="-342900" algn="l" defTabSz="914400" rtl="0" eaLnBrk="1" latinLnBrk="0" hangingPunct="1">
        <a:spcBef>
          <a:spcPts val="2000"/>
        </a:spcBef>
        <a:buClr>
          <a:schemeClr val="tx1"/>
        </a:buClr>
        <a:buSzPct val="80000"/>
        <a:buFont typeface="Wingdings" pitchFamily="2" charset="2"/>
        <a:buChar char="v"/>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577850" indent="-228600" algn="l" defTabSz="914400" rtl="0" eaLnBrk="1" latinLnBrk="0" hangingPunct="1">
        <a:spcBef>
          <a:spcPts val="1200"/>
        </a:spcBef>
        <a:buSzPct val="100000"/>
        <a:buFont typeface="Wingdings" pitchFamily="2" charset="2"/>
        <a:buChar char=""/>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2pPr>
      <a:lvl3pPr marL="806450" indent="-228600" algn="l" defTabSz="914400" rtl="0" eaLnBrk="1" latinLnBrk="0" hangingPunct="1">
        <a:spcBef>
          <a:spcPts val="1200"/>
        </a:spcBef>
        <a:buClr>
          <a:schemeClr val="accent4"/>
        </a:buClr>
        <a:buSzPct val="100000"/>
        <a:buFont typeface="Wingdings" pitchFamily="2" charset="2"/>
        <a:buChar char="w"/>
        <a:defRPr sz="20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3pPr>
      <a:lvl4pPr marL="1035050" indent="-228600" algn="l" defTabSz="914400" rtl="0" eaLnBrk="1" latinLnBrk="0" hangingPunct="1">
        <a:spcBef>
          <a:spcPts val="1200"/>
        </a:spcBef>
        <a:buClr>
          <a:schemeClr val="accent2"/>
        </a:buClr>
        <a:buFont typeface="Wingdings" pitchFamily="2" charset="2"/>
        <a:buChar char=""/>
        <a:defRPr sz="18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4pPr>
      <a:lvl5pPr marL="1263650" indent="-228600" algn="l" defTabSz="914400" rtl="0" eaLnBrk="1" latinLnBrk="0" hangingPunct="1">
        <a:spcBef>
          <a:spcPts val="1200"/>
        </a:spcBef>
        <a:buClr>
          <a:schemeClr val="accent3"/>
        </a:buClr>
        <a:buSzPct val="100000"/>
        <a:buFont typeface="Wingdings" pitchFamily="2" charset="2"/>
        <a:buChar char="w"/>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5pPr>
      <a:lvl6pPr marL="1492250" indent="-228600" algn="l" defTabSz="914400" rtl="0" eaLnBrk="1" latinLnBrk="0" hangingPunct="1">
        <a:spcBef>
          <a:spcPts val="1200"/>
        </a:spcBef>
        <a:buClr>
          <a:schemeClr val="accent5"/>
        </a:buClr>
        <a:buFont typeface="Wingdings" pitchFamily="2" charset="2"/>
        <a:buChar char=""/>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6pPr>
      <a:lvl7pPr marL="1720850" indent="-228600" algn="l" defTabSz="914400" rtl="0" eaLnBrk="1" latinLnBrk="0" hangingPunct="1">
        <a:spcBef>
          <a:spcPts val="1200"/>
        </a:spcBef>
        <a:buClr>
          <a:schemeClr val="accent6"/>
        </a:buClr>
        <a:buFont typeface="Wingdings" pitchFamily="2" charset="2"/>
        <a:buChar char=""/>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7pPr>
      <a:lvl8pPr marL="1949450" indent="-228600" algn="l" defTabSz="914400" rtl="0" eaLnBrk="1" latinLnBrk="0" hangingPunct="1">
        <a:spcBef>
          <a:spcPts val="1200"/>
        </a:spcBef>
        <a:buFont typeface="Wingdings" pitchFamily="2" charset="2"/>
        <a:buChar char=""/>
        <a:defRPr sz="1600" kern="12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8pPr>
      <a:lvl9pPr marL="2178050" indent="-228600" algn="l" defTabSz="914400" rtl="0" eaLnBrk="1" latinLnBrk="0" hangingPunct="1">
        <a:spcBef>
          <a:spcPts val="1200"/>
        </a:spcBef>
        <a:buFont typeface="Wingdings" pitchFamily="2" charset="2"/>
        <a:buChar char=""/>
        <a:defRPr sz="1600" kern="12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gemonitor.com/globalmacro-monitor/257390/goldman_sachs_code_and_the_elephant_in_the_room" TargetMode="External"/><Relationship Id="rId2" Type="http://schemas.openxmlformats.org/officeDocument/2006/relationships/hyperlink" Target="http://www.theglobeandmail.com/news/national/rorschach-and-wikipedia-the-battle-of-the-inkblots/article1235586" TargetMode="External"/><Relationship Id="rId1" Type="http://schemas.openxmlformats.org/officeDocument/2006/relationships/slideLayout" Target="../slideLayouts/slideLayout2.xml"/><Relationship Id="rId4" Type="http://schemas.openxmlformats.org/officeDocument/2006/relationships/hyperlink" Target="http://au.sys-con.com/node/105238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Rorschach_te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533400"/>
            <a:ext cx="4800600" cy="2624328"/>
          </a:xfrm>
        </p:spPr>
        <p:txBody>
          <a:bodyPr/>
          <a:lstStyle/>
          <a:p>
            <a:pPr fontAlgn="auto">
              <a:spcAft>
                <a:spcPts val="0"/>
              </a:spcAft>
              <a:defRPr/>
            </a:pPr>
            <a:r>
              <a:rPr lang="en-US" dirty="0" smtClean="0">
                <a:solidFill>
                  <a:schemeClr val="tx1">
                    <a:alpha val="90000"/>
                  </a:schemeClr>
                </a:solidFill>
              </a:rPr>
              <a:t>Cyberlaw &amp; E-Commerce</a:t>
            </a:r>
            <a:endParaRPr lang="en-US" dirty="0">
              <a:solidFill>
                <a:schemeClr val="tx1">
                  <a:alpha val="90000"/>
                </a:schemeClr>
              </a:solidFill>
            </a:endParaRPr>
          </a:p>
        </p:txBody>
      </p:sp>
      <p:sp>
        <p:nvSpPr>
          <p:cNvPr id="5123" name="Subtitle 2"/>
          <p:cNvSpPr>
            <a:spLocks noGrp="1"/>
          </p:cNvSpPr>
          <p:nvPr>
            <p:ph type="subTitle" idx="1"/>
          </p:nvPr>
        </p:nvSpPr>
        <p:spPr>
          <a:xfrm>
            <a:off x="3317502" y="3505200"/>
            <a:ext cx="4433047" cy="990600"/>
          </a:xfrm>
        </p:spPr>
        <p:txBody>
          <a:bodyPr>
            <a:normAutofit fontScale="55000" lnSpcReduction="20000"/>
          </a:bodyPr>
          <a:lstStyle/>
          <a:p>
            <a:r>
              <a:rPr lang="en-US" sz="4300" dirty="0" smtClean="0"/>
              <a:t>Class Topics</a:t>
            </a:r>
          </a:p>
          <a:p>
            <a:r>
              <a:rPr lang="en-US" sz="4300" dirty="0" smtClean="0"/>
              <a:t>July </a:t>
            </a:r>
            <a:r>
              <a:rPr lang="en-US" sz="4300" dirty="0" smtClean="0"/>
              <a:t>30</a:t>
            </a:r>
            <a:r>
              <a:rPr lang="en-US" sz="4300" dirty="0" smtClean="0"/>
              <a:t>, </a:t>
            </a:r>
            <a:r>
              <a:rPr lang="en-US" sz="4300" dirty="0" smtClean="0"/>
              <a:t>2009</a:t>
            </a:r>
          </a:p>
          <a:p>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Green Project Inc., Maker of Recycled Ink and Toner Cartridges, Files Counter-Suit Against Corporate Giant Epson</a:t>
            </a:r>
            <a:endParaRPr lang="en-US" sz="2400" dirty="0"/>
          </a:p>
        </p:txBody>
      </p:sp>
      <p:sp>
        <p:nvSpPr>
          <p:cNvPr id="3" name="Content Placeholder 2"/>
          <p:cNvSpPr>
            <a:spLocks noGrp="1"/>
          </p:cNvSpPr>
          <p:nvPr>
            <p:ph idx="1"/>
          </p:nvPr>
        </p:nvSpPr>
        <p:spPr/>
        <p:txBody>
          <a:bodyPr>
            <a:normAutofit fontScale="92500" lnSpcReduction="10000"/>
          </a:bodyPr>
          <a:lstStyle/>
          <a:p>
            <a:pPr algn="ctr">
              <a:buNone/>
            </a:pPr>
            <a:r>
              <a:rPr lang="en-US" dirty="0" smtClean="0"/>
              <a:t>By: </a:t>
            </a:r>
            <a:r>
              <a:rPr lang="en-US" dirty="0" err="1" smtClean="0"/>
              <a:t>Marketwire</a:t>
            </a:r>
            <a:r>
              <a:rPr lang="en-US" dirty="0" smtClean="0"/>
              <a:t> - Jul. 29, 2009 </a:t>
            </a:r>
          </a:p>
          <a:p>
            <a:pPr>
              <a:buNone/>
            </a:pPr>
            <a:r>
              <a:rPr lang="en-US" dirty="0" smtClean="0"/>
              <a:t>“A </a:t>
            </a:r>
            <a:r>
              <a:rPr lang="en-US" dirty="0" smtClean="0"/>
              <a:t>counter-suit against Epson America Inc. and Seiko Epson Corp., one of the world's largest inkjet manufacturers, was filed Monday, July 27, 2009, by Green Project </a:t>
            </a:r>
            <a:r>
              <a:rPr lang="en-US" dirty="0" smtClean="0"/>
              <a:t>Inc</a:t>
            </a:r>
            <a:r>
              <a:rPr lang="en-US" dirty="0" smtClean="0"/>
              <a:t>.</a:t>
            </a:r>
            <a:r>
              <a:rPr lang="en-US" dirty="0" smtClean="0"/>
              <a:t>, </a:t>
            </a:r>
            <a:r>
              <a:rPr lang="en-US" dirty="0" smtClean="0"/>
              <a:t>a Los Angeles-based, environmentally dedicated entrepreneurial company that recycles ink and toner cartridges. </a:t>
            </a:r>
          </a:p>
          <a:p>
            <a:pPr>
              <a:buNone/>
            </a:pPr>
            <a:r>
              <a:rPr lang="en-US" dirty="0" smtClean="0"/>
              <a:t>The suit, filed in U.S. District Court, District of Oregon, alleges unfair competition, seeks a declaratory judgment for non-infringement of Epson's patents, accuses the Japanese-headquartered conglomerate of trade secret misappropriation and trespass, and denies Epson's allegation of patent infringement</a:t>
            </a:r>
            <a:r>
              <a:rPr lang="en-US" dirty="0" smtClean="0"/>
              <a:t>.”</a:t>
            </a:r>
            <a:endParaRPr lang="en-US" dirty="0" smtClean="0"/>
          </a:p>
          <a:p>
            <a:pPr>
              <a:buNone/>
            </a:pPr>
            <a:endParaRPr lang="en-US" b="1" dirty="0" smtClean="0"/>
          </a:p>
          <a:p>
            <a:pPr>
              <a:buNone/>
            </a:pPr>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Green </a:t>
            </a:r>
            <a:r>
              <a:rPr lang="en-US" b="1" dirty="0" smtClean="0"/>
              <a:t>Project (cont.)</a:t>
            </a:r>
            <a:endParaRPr lang="en-US" dirty="0"/>
          </a:p>
        </p:txBody>
      </p:sp>
      <p:sp>
        <p:nvSpPr>
          <p:cNvPr id="3" name="Content Placeholder 2"/>
          <p:cNvSpPr>
            <a:spLocks noGrp="1"/>
          </p:cNvSpPr>
          <p:nvPr>
            <p:ph idx="1"/>
          </p:nvPr>
        </p:nvSpPr>
        <p:spPr>
          <a:xfrm>
            <a:off x="1981200" y="1676400"/>
            <a:ext cx="6041679" cy="4373563"/>
          </a:xfrm>
        </p:spPr>
        <p:txBody>
          <a:bodyPr/>
          <a:lstStyle/>
          <a:p>
            <a:pPr>
              <a:buNone/>
            </a:pPr>
            <a:r>
              <a:rPr lang="en-US" dirty="0" smtClean="0"/>
              <a:t>“Green </a:t>
            </a:r>
            <a:r>
              <a:rPr lang="en-US" dirty="0" smtClean="0"/>
              <a:t>Project, which operates from Hacienda Heights in Los Angeles County, was added on June 18 to a lawsuit filed by Epson earlier this year. Epson's suit is against a group of suppliers that make "compatible" after-market inkjet cartridges that work with Epson printers, and who also recycle Epson's cartridges. (Green Project does not make compatibles; it only recycles original inkjet cartridges</a:t>
            </a:r>
            <a:r>
              <a:rPr lang="en-US" dirty="0" smtClean="0"/>
              <a:t>.)”</a:t>
            </a:r>
          </a:p>
          <a:p>
            <a:pPr>
              <a:buNone/>
            </a:pPr>
            <a:r>
              <a:rPr lang="en-US" b="1" dirty="0" smtClean="0"/>
              <a:t>&lt;What would the patent infringement suit specifically allege?&gt;</a:t>
            </a:r>
            <a:endParaRPr lang="en-US" b="1"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Green Project (cont.)</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smtClean="0"/>
              <a:t>counter-suit against Epson is being pursued by Green Project not only to gain relief from the patent infringement case against the defendants, but also to seek damages against Epson and one of its employees, Herbert W. Seitz, who is accused of surreptitiously gaining access to Green Project's premises and to the company's competitive business information by pretending to be a potential customer</a:t>
            </a:r>
            <a:r>
              <a:rPr lang="en-US" dirty="0" smtClean="0"/>
              <a:t>.”</a:t>
            </a:r>
          </a:p>
          <a:p>
            <a:pPr>
              <a:buNone/>
            </a:pPr>
            <a:r>
              <a:rPr lang="en-US" b="1" dirty="0" smtClean="0"/>
              <a:t>&lt;What trade secret information does Green Project possess?&gt;</a:t>
            </a:r>
            <a:endParaRPr lang="en-US" b="1"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Green Project (cont.)</a:t>
            </a:r>
            <a:endParaRPr lang="en-US" dirty="0"/>
          </a:p>
        </p:txBody>
      </p:sp>
      <p:sp>
        <p:nvSpPr>
          <p:cNvPr id="3" name="Content Placeholder 2"/>
          <p:cNvSpPr>
            <a:spLocks noGrp="1"/>
          </p:cNvSpPr>
          <p:nvPr>
            <p:ph idx="1"/>
          </p:nvPr>
        </p:nvSpPr>
        <p:spPr/>
        <p:txBody>
          <a:bodyPr>
            <a:normAutofit/>
          </a:bodyPr>
          <a:lstStyle/>
          <a:p>
            <a:pPr>
              <a:buNone/>
            </a:pPr>
            <a:r>
              <a:rPr lang="en-US" dirty="0" smtClean="0"/>
              <a:t>“Explaining </a:t>
            </a:r>
            <a:r>
              <a:rPr lang="en-US" dirty="0" smtClean="0"/>
              <a:t>why Green Project is seeking declaratory judgment for non-infringement of Epson's patents, Chan said, "The law is clear: once the inkjet cartridge is sold to the public by the patent owner, under the well established 'First Sale Doctrine,' the patent owner's rights end. Our client takes the discarded cartridge, cleans it and refills it for a subsequent user. In so doing, Green Project preserves the environment, helps the economy by operating a small business and gives consumers an alternate product at a reduced cost</a:t>
            </a:r>
            <a:r>
              <a:rPr lang="en-US" dirty="0" smtClean="0"/>
              <a:t>.”</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Topic </a:t>
            </a:r>
            <a:r>
              <a:rPr lang="en-US" dirty="0" smtClean="0">
                <a:solidFill>
                  <a:schemeClr val="tx2">
                    <a:satMod val="130000"/>
                  </a:schemeClr>
                </a:solidFill>
              </a:rPr>
              <a:t>2 </a:t>
            </a:r>
            <a:r>
              <a:rPr lang="en-US" dirty="0" smtClean="0">
                <a:solidFill>
                  <a:schemeClr val="tx2">
                    <a:satMod val="130000"/>
                  </a:schemeClr>
                </a:solidFill>
              </a:rPr>
              <a:t>- Trade Secret Cases</a:t>
            </a:r>
          </a:p>
        </p:txBody>
      </p:sp>
      <p:sp>
        <p:nvSpPr>
          <p:cNvPr id="23554" name="Rectangle 3"/>
          <p:cNvSpPr>
            <a:spLocks noGrp="1" noChangeArrowheads="1"/>
          </p:cNvSpPr>
          <p:nvPr>
            <p:ph idx="1"/>
          </p:nvPr>
        </p:nvSpPr>
        <p:spPr/>
        <p:txBody>
          <a:bodyPr>
            <a:normAutofit lnSpcReduction="10000"/>
          </a:bodyPr>
          <a:lstStyle/>
          <a:p>
            <a:pPr marL="274320" indent="-274320" eaLnBrk="1" fontAlgn="auto" hangingPunct="1">
              <a:spcAft>
                <a:spcPts val="0"/>
              </a:spcAft>
              <a:buFont typeface="Wingdings" pitchFamily="2" charset="2"/>
              <a:buNone/>
              <a:defRPr/>
            </a:pPr>
            <a:r>
              <a:rPr lang="en-US" dirty="0" smtClean="0"/>
              <a:t>What trade secrets could exist for the following companies:</a:t>
            </a:r>
          </a:p>
          <a:p>
            <a:pPr marL="274320" indent="-274320" eaLnBrk="1" fontAlgn="auto" hangingPunct="1">
              <a:spcAft>
                <a:spcPts val="0"/>
              </a:spcAft>
              <a:buFont typeface="Wingdings 3"/>
              <a:buChar char=""/>
              <a:defRPr/>
            </a:pPr>
            <a:r>
              <a:rPr lang="en-US" dirty="0" smtClean="0"/>
              <a:t>Chocolate chip cookie bakery</a:t>
            </a:r>
          </a:p>
          <a:p>
            <a:pPr marL="274320" indent="-274320" eaLnBrk="1" fontAlgn="auto" hangingPunct="1">
              <a:spcAft>
                <a:spcPts val="0"/>
              </a:spcAft>
              <a:buFont typeface="Wingdings 3"/>
              <a:buChar char=""/>
              <a:defRPr/>
            </a:pPr>
            <a:r>
              <a:rPr lang="en-US" dirty="0" smtClean="0"/>
              <a:t>Trucking/Transportation company</a:t>
            </a:r>
          </a:p>
          <a:p>
            <a:pPr marL="274320" indent="-274320" eaLnBrk="1" fontAlgn="auto" hangingPunct="1">
              <a:spcAft>
                <a:spcPts val="0"/>
              </a:spcAft>
              <a:buFont typeface="Wingdings 3"/>
              <a:buChar char=""/>
              <a:defRPr/>
            </a:pPr>
            <a:r>
              <a:rPr lang="en-US" dirty="0" smtClean="0"/>
              <a:t>Poultry farmer</a:t>
            </a:r>
          </a:p>
          <a:p>
            <a:pPr marL="274320" indent="-274320" eaLnBrk="1" fontAlgn="auto" hangingPunct="1">
              <a:spcAft>
                <a:spcPts val="0"/>
              </a:spcAft>
              <a:buFont typeface="Wingdings 3"/>
              <a:buNone/>
              <a:defRPr/>
            </a:pPr>
            <a:r>
              <a:rPr lang="en-US" dirty="0" smtClean="0"/>
              <a:t>Discuss, TS subject matter, economic value from lack of marketplace knowledge, and reasonable security measures</a:t>
            </a:r>
          </a:p>
          <a:p>
            <a:pPr marL="274320" indent="-274320" eaLnBrk="1" fontAlgn="auto" hangingPunct="1">
              <a:spcAft>
                <a:spcPts val="0"/>
              </a:spcAft>
              <a:buFont typeface="Wingdings 3"/>
              <a:buNone/>
              <a:defRPr/>
            </a:pPr>
            <a:r>
              <a:rPr lang="en-US" dirty="0" smtClean="0"/>
              <a:t>Compare the above scenarios to </a:t>
            </a:r>
            <a:r>
              <a:rPr lang="en-US" i="1" dirty="0" smtClean="0"/>
              <a:t>Tyson Foods</a:t>
            </a:r>
          </a:p>
          <a:p>
            <a:pPr marL="274320" indent="-274320" eaLnBrk="1" fontAlgn="auto" hangingPunct="1">
              <a:spcAft>
                <a:spcPts val="0"/>
              </a:spcAft>
              <a:buFont typeface="Wingdings 3"/>
              <a:buNone/>
              <a:defRPr/>
            </a:pPr>
            <a:endParaRPr lang="en-US" dirty="0" smtClean="0"/>
          </a:p>
          <a:p>
            <a:pPr marL="274320" indent="-274320" eaLnBrk="1" fontAlgn="auto" hangingPunct="1">
              <a:spcAft>
                <a:spcPts val="0"/>
              </a:spcAft>
              <a:buFont typeface="Wingdings 3"/>
              <a:buChar char=""/>
              <a:defRPr/>
            </a:pPr>
            <a:endParaRPr lang="en-US" dirty="0" smtClean="0"/>
          </a:p>
        </p:txBody>
      </p:sp>
      <p:sp>
        <p:nvSpPr>
          <p:cNvPr id="15363"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130000"/>
                  </a:schemeClr>
                </a:solidFill>
              </a:rPr>
              <a:t>Topic </a:t>
            </a:r>
            <a:r>
              <a:rPr lang="en-US" dirty="0" smtClean="0">
                <a:solidFill>
                  <a:schemeClr val="tx2">
                    <a:satMod val="130000"/>
                  </a:schemeClr>
                </a:solidFill>
              </a:rPr>
              <a:t>3 </a:t>
            </a:r>
            <a:r>
              <a:rPr lang="en-US" dirty="0" smtClean="0">
                <a:solidFill>
                  <a:schemeClr val="tx2">
                    <a:satMod val="130000"/>
                  </a:schemeClr>
                </a:solidFill>
              </a:rPr>
              <a:t>- Misappropriation</a:t>
            </a:r>
          </a:p>
        </p:txBody>
      </p:sp>
      <p:sp>
        <p:nvSpPr>
          <p:cNvPr id="16387" name="Content Placeholder 4"/>
          <p:cNvSpPr>
            <a:spLocks noGrp="1"/>
          </p:cNvSpPr>
          <p:nvPr>
            <p:ph idx="1"/>
          </p:nvPr>
        </p:nvSpPr>
        <p:spPr/>
        <p:txBody>
          <a:bodyPr/>
          <a:lstStyle/>
          <a:p>
            <a:pPr eaLnBrk="1" hangingPunct="1"/>
            <a:r>
              <a:rPr lang="en-US" smtClean="0"/>
              <a:t>What would be misappropriation of the TS?</a:t>
            </a:r>
          </a:p>
          <a:p>
            <a:pPr lvl="1" eaLnBrk="1" hangingPunct="1"/>
            <a:r>
              <a:rPr lang="en-US" smtClean="0"/>
              <a:t>Improper means?</a:t>
            </a:r>
          </a:p>
          <a:p>
            <a:pPr lvl="1" eaLnBrk="1" hangingPunct="1"/>
            <a:r>
              <a:rPr lang="en-US" smtClean="0"/>
              <a:t>Breach of duty?</a:t>
            </a:r>
          </a:p>
          <a:p>
            <a:pPr lvl="1" eaLnBrk="1" hangingPunct="1"/>
            <a:endParaRPr lang="en-US" smtClean="0"/>
          </a:p>
          <a:p>
            <a:pPr eaLnBrk="1" hangingPunct="1"/>
            <a:r>
              <a:rPr lang="en-US" smtClean="0"/>
              <a:t>Compare to </a:t>
            </a:r>
            <a:r>
              <a:rPr lang="en-US" i="1" smtClean="0"/>
              <a:t>Allen v. Johar </a:t>
            </a:r>
            <a:r>
              <a:rPr lang="en-US" smtClean="0"/>
              <a:t>and</a:t>
            </a:r>
            <a:r>
              <a:rPr lang="en-US" i="1" smtClean="0"/>
              <a:t> Freeman v. Hiller</a:t>
            </a:r>
          </a:p>
          <a:p>
            <a:pPr eaLnBrk="1" hangingPunct="1">
              <a:buFont typeface="Wingdings 3" pitchFamily="18" charset="2"/>
              <a:buNone/>
            </a:pPr>
            <a:endParaRPr lang="en-US" smtClean="0"/>
          </a:p>
        </p:txBody>
      </p:sp>
      <p:sp>
        <p:nvSpPr>
          <p:cNvPr id="2"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Topic </a:t>
            </a:r>
            <a:r>
              <a:rPr lang="en-US" dirty="0" smtClean="0">
                <a:solidFill>
                  <a:schemeClr val="tx2">
                    <a:satMod val="130000"/>
                  </a:schemeClr>
                </a:solidFill>
              </a:rPr>
              <a:t>4 </a:t>
            </a:r>
            <a:r>
              <a:rPr lang="en-US" dirty="0" smtClean="0">
                <a:solidFill>
                  <a:schemeClr val="tx2">
                    <a:satMod val="130000"/>
                  </a:schemeClr>
                </a:solidFill>
              </a:rPr>
              <a:t>- Trade Secret Protection </a:t>
            </a:r>
          </a:p>
        </p:txBody>
      </p:sp>
      <p:sp>
        <p:nvSpPr>
          <p:cNvPr id="17411" name="Content Placeholder 4"/>
          <p:cNvSpPr>
            <a:spLocks noGrp="1"/>
          </p:cNvSpPr>
          <p:nvPr>
            <p:ph idx="1"/>
          </p:nvPr>
        </p:nvSpPr>
        <p:spPr/>
        <p:txBody>
          <a:bodyPr/>
          <a:lstStyle/>
          <a:p>
            <a:pPr eaLnBrk="1" hangingPunct="1"/>
            <a:r>
              <a:rPr lang="en-US" smtClean="0"/>
              <a:t>Regarding your trade secrets, discuss</a:t>
            </a:r>
          </a:p>
          <a:p>
            <a:pPr lvl="1" eaLnBrk="1" hangingPunct="1"/>
            <a:r>
              <a:rPr lang="en-US" smtClean="0"/>
              <a:t>Covenants not to compete</a:t>
            </a:r>
            <a:endParaRPr lang="en-US" i="1" smtClean="0"/>
          </a:p>
          <a:p>
            <a:pPr lvl="1" eaLnBrk="1" hangingPunct="1"/>
            <a:r>
              <a:rPr lang="en-US" smtClean="0"/>
              <a:t>Confidentiality agreements</a:t>
            </a:r>
          </a:p>
          <a:p>
            <a:pPr lvl="1" eaLnBrk="1" hangingPunct="1"/>
            <a:r>
              <a:rPr lang="en-US" smtClean="0"/>
              <a:t>Employee knowledge versus employer trade secret rights – </a:t>
            </a:r>
            <a:r>
              <a:rPr lang="en-US" i="1" smtClean="0"/>
              <a:t>Integrated Cash Management v. Digital</a:t>
            </a:r>
            <a:r>
              <a:rPr lang="en-US" smtClean="0"/>
              <a:t>, page 216</a:t>
            </a:r>
          </a:p>
          <a:p>
            <a:pPr lvl="1" eaLnBrk="1" hangingPunct="1"/>
            <a:r>
              <a:rPr lang="en-US" smtClean="0"/>
              <a:t>Dealing with third parties</a:t>
            </a:r>
          </a:p>
          <a:p>
            <a:pPr lvl="1" eaLnBrk="1" hangingPunct="1"/>
            <a:endParaRPr lang="en-US" smtClean="0"/>
          </a:p>
          <a:p>
            <a:pPr lvl="1" eaLnBrk="1" hangingPunct="1"/>
            <a:endParaRPr lang="en-US" i="1" smtClean="0"/>
          </a:p>
          <a:p>
            <a:pPr lvl="1" eaLnBrk="1" hangingPunct="1"/>
            <a:endParaRPr lang="en-US" smtClean="0"/>
          </a:p>
        </p:txBody>
      </p:sp>
      <p:sp>
        <p:nvSpPr>
          <p:cNvPr id="2"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 1 – Trade Secrets in the News</a:t>
            </a:r>
            <a:endParaRPr lang="en-US" dirty="0"/>
          </a:p>
        </p:txBody>
      </p:sp>
      <p:sp>
        <p:nvSpPr>
          <p:cNvPr id="3" name="Content Placeholder 2"/>
          <p:cNvSpPr>
            <a:spLocks noGrp="1"/>
          </p:cNvSpPr>
          <p:nvPr>
            <p:ph idx="1"/>
          </p:nvPr>
        </p:nvSpPr>
        <p:spPr/>
        <p:txBody>
          <a:bodyPr/>
          <a:lstStyle/>
          <a:p>
            <a:r>
              <a:rPr lang="en-US" b="1" dirty="0" smtClean="0"/>
              <a:t>“</a:t>
            </a:r>
            <a:r>
              <a:rPr lang="en-US" b="1" dirty="0" smtClean="0">
                <a:hlinkClick r:id="rId2"/>
              </a:rPr>
              <a:t>Rorschach </a:t>
            </a:r>
            <a:r>
              <a:rPr lang="en-US" b="1" dirty="0" smtClean="0">
                <a:hlinkClick r:id="rId2"/>
              </a:rPr>
              <a:t>and Wikipedia: The battle of the </a:t>
            </a:r>
            <a:r>
              <a:rPr lang="en-US" b="1" dirty="0" smtClean="0">
                <a:hlinkClick r:id="rId2"/>
              </a:rPr>
              <a:t>inkblots</a:t>
            </a:r>
            <a:r>
              <a:rPr lang="en-US" b="1" dirty="0" smtClean="0"/>
              <a:t>” </a:t>
            </a:r>
          </a:p>
          <a:p>
            <a:r>
              <a:rPr lang="en-US" b="1" dirty="0" smtClean="0"/>
              <a:t>“</a:t>
            </a:r>
            <a:r>
              <a:rPr lang="en-US" b="1" dirty="0" smtClean="0">
                <a:hlinkClick r:id="rId3"/>
              </a:rPr>
              <a:t>Goldman </a:t>
            </a:r>
            <a:r>
              <a:rPr lang="en-US" b="1" dirty="0" smtClean="0">
                <a:hlinkClick r:id="rId3"/>
              </a:rPr>
              <a:t>Sachs' Code and the Elephant in the </a:t>
            </a:r>
            <a:r>
              <a:rPr lang="en-US" b="1" dirty="0" smtClean="0">
                <a:hlinkClick r:id="rId3"/>
              </a:rPr>
              <a:t>Room</a:t>
            </a:r>
            <a:r>
              <a:rPr lang="en-US" b="1" dirty="0" smtClean="0"/>
              <a:t>”</a:t>
            </a:r>
          </a:p>
          <a:p>
            <a:r>
              <a:rPr lang="en-US" b="1" dirty="0" smtClean="0"/>
              <a:t>“</a:t>
            </a:r>
            <a:r>
              <a:rPr lang="en-US" b="1" dirty="0" smtClean="0">
                <a:hlinkClick r:id="rId4"/>
              </a:rPr>
              <a:t>Green </a:t>
            </a:r>
            <a:r>
              <a:rPr lang="en-US" b="1" dirty="0" smtClean="0">
                <a:hlinkClick r:id="rId4"/>
              </a:rPr>
              <a:t>Project Inc., Maker of Recycled Ink and Toner Cartridges, Files Counter-Suit Against Corporate Giant </a:t>
            </a:r>
            <a:r>
              <a:rPr lang="en-US" b="1" dirty="0" smtClean="0">
                <a:hlinkClick r:id="rId4"/>
              </a:rPr>
              <a:t>Epson</a:t>
            </a:r>
            <a:r>
              <a:rPr lang="en-US" b="1" dirty="0" smtClean="0"/>
              <a:t>”</a:t>
            </a:r>
            <a:endParaRPr lang="en-US" b="1" dirty="0" smtClean="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Goldman Sachs' Code and the Elephant in the Room</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Ethan S. Burger and Kenneth Gray | Jul 29, </a:t>
            </a:r>
            <a:r>
              <a:rPr lang="en-US" dirty="0" smtClean="0"/>
              <a:t>2009 Global </a:t>
            </a:r>
            <a:r>
              <a:rPr lang="en-US" dirty="0" smtClean="0"/>
              <a:t>Macro </a:t>
            </a:r>
            <a:r>
              <a:rPr lang="en-US" dirty="0" err="1" smtClean="0"/>
              <a:t>EconoMonitor</a:t>
            </a:r>
            <a:r>
              <a:rPr lang="en-US" dirty="0" smtClean="0"/>
              <a:t> </a:t>
            </a:r>
          </a:p>
          <a:p>
            <a:pPr>
              <a:buNone/>
            </a:pPr>
            <a:r>
              <a:rPr lang="en-US" dirty="0" smtClean="0"/>
              <a:t>“The </a:t>
            </a:r>
            <a:r>
              <a:rPr lang="en-US" dirty="0" smtClean="0"/>
              <a:t>recent allegations of trade secret theft and trafficking against former Goldman Sachs programmer Sergey </a:t>
            </a:r>
            <a:r>
              <a:rPr lang="en-US" dirty="0" err="1" smtClean="0"/>
              <a:t>Aleynikov</a:t>
            </a:r>
            <a:r>
              <a:rPr lang="en-US" dirty="0" smtClean="0"/>
              <a:t> raise important questions of corporate security and policy to handle a new generation of attempted economic </a:t>
            </a:r>
            <a:r>
              <a:rPr lang="en-US" dirty="0" smtClean="0"/>
              <a:t>disruption</a:t>
            </a:r>
            <a:r>
              <a:rPr lang="en-US" dirty="0" smtClean="0"/>
              <a:t>. According to a deposition given by FBI Agent Michael </a:t>
            </a:r>
            <a:r>
              <a:rPr lang="en-US" dirty="0" err="1" smtClean="0"/>
              <a:t>McSwain</a:t>
            </a:r>
            <a:r>
              <a:rPr lang="en-US" dirty="0" smtClean="0"/>
              <a:t>, </a:t>
            </a:r>
            <a:r>
              <a:rPr lang="en-US" dirty="0" err="1" smtClean="0"/>
              <a:t>Aleynikov</a:t>
            </a:r>
            <a:r>
              <a:rPr lang="en-US" dirty="0" smtClean="0"/>
              <a:t>, a former programmer at Goldman Sachs, is purported to have uploaded proprietary trading code from Goldman Sachs' offices in New York to a server located in Germany</a:t>
            </a:r>
            <a:r>
              <a:rPr lang="en-US"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Goldman </a:t>
            </a:r>
            <a:r>
              <a:rPr lang="en-US" b="1" dirty="0" smtClean="0"/>
              <a:t>Sachs (cont.)</a:t>
            </a:r>
            <a:endParaRPr lang="en-US" dirty="0"/>
          </a:p>
        </p:txBody>
      </p:sp>
      <p:sp>
        <p:nvSpPr>
          <p:cNvPr id="3" name="Content Placeholder 2"/>
          <p:cNvSpPr>
            <a:spLocks noGrp="1"/>
          </p:cNvSpPr>
          <p:nvPr>
            <p:ph idx="1"/>
          </p:nvPr>
        </p:nvSpPr>
        <p:spPr/>
        <p:txBody>
          <a:bodyPr>
            <a:normAutofit lnSpcReduction="10000"/>
          </a:bodyPr>
          <a:lstStyle/>
          <a:p>
            <a:pPr marL="457200" indent="-457200" algn="ctr">
              <a:buFont typeface="+mj-lt"/>
              <a:buAutoNum type="arabicPeriod"/>
            </a:pPr>
            <a:r>
              <a:rPr lang="en-US" dirty="0" smtClean="0"/>
              <a:t>Economic Denial of Sustainability (</a:t>
            </a:r>
            <a:r>
              <a:rPr lang="en-US" dirty="0" err="1" smtClean="0"/>
              <a:t>EDoS</a:t>
            </a:r>
            <a:r>
              <a:rPr lang="en-US" dirty="0" smtClean="0"/>
              <a:t>)</a:t>
            </a:r>
          </a:p>
          <a:p>
            <a:pPr>
              <a:buNone/>
            </a:pPr>
            <a:r>
              <a:rPr lang="en-US" dirty="0" smtClean="0"/>
              <a:t>“One </a:t>
            </a:r>
            <a:r>
              <a:rPr lang="en-US" dirty="0" smtClean="0"/>
              <a:t>possibility raised in the deposition is that Goldman's code could be used by other financial firms to diminish Goldman's profit-making ability</a:t>
            </a:r>
            <a:r>
              <a:rPr lang="en-US" dirty="0" smtClean="0"/>
              <a:t>. . . . </a:t>
            </a:r>
            <a:endParaRPr lang="en-US" dirty="0" smtClean="0"/>
          </a:p>
          <a:p>
            <a:pPr>
              <a:buNone/>
            </a:pPr>
            <a:r>
              <a:rPr lang="en-US" dirty="0" smtClean="0"/>
              <a:t>Civil and criminal law have not kept up with developments in financial and computer technology. A potential </a:t>
            </a:r>
            <a:r>
              <a:rPr lang="en-US" dirty="0" err="1" smtClean="0"/>
              <a:t>EDoS</a:t>
            </a:r>
            <a:r>
              <a:rPr lang="en-US" dirty="0" smtClean="0"/>
              <a:t> could be stopped if civil suits based on other elements are filed (such as violating a confidentiality agreement), however criminal charges for intellectual property theft are rare.”</a:t>
            </a:r>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Goldman Sachs (cont.)</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II. Active Measures</a:t>
            </a:r>
          </a:p>
          <a:p>
            <a:pPr>
              <a:buNone/>
            </a:pPr>
            <a:r>
              <a:rPr lang="en-US" dirty="0" smtClean="0"/>
              <a:t>“Another </a:t>
            </a:r>
            <a:r>
              <a:rPr lang="en-US" dirty="0" smtClean="0"/>
              <a:t>possible outcome of the Goldman Sachs leak is that Goldman's reputation could have been damaged merely by disclosure of the alleged </a:t>
            </a:r>
            <a:r>
              <a:rPr lang="en-US" dirty="0" err="1" smtClean="0"/>
              <a:t>Aleynikov</a:t>
            </a:r>
            <a:r>
              <a:rPr lang="en-US" dirty="0" smtClean="0"/>
              <a:t> </a:t>
            </a:r>
            <a:r>
              <a:rPr lang="en-US" dirty="0" smtClean="0"/>
              <a:t>incident.  Disinformation </a:t>
            </a:r>
            <a:r>
              <a:rPr lang="en-US" dirty="0" smtClean="0"/>
              <a:t>has become a widely used and powerful technique for information management in today's world. Political adversaries will frequently employ disinformation to cause the public to question their opponents. The lowered standard for defamation (the need to show reckless disregard of truth or falsity) makes disinformation an easy tactic to use in the public sphere</a:t>
            </a:r>
            <a:r>
              <a:rPr lang="en-US" dirty="0" smtClean="0"/>
              <a:t>.”</a:t>
            </a:r>
          </a:p>
          <a:p>
            <a:pPr>
              <a:buNone/>
            </a:pPr>
            <a:r>
              <a:rPr lang="en-US" b="1" u="sng" dirty="0" smtClean="0"/>
              <a:t>&lt;What does the above statement regarding defamation law mean?&gt;</a:t>
            </a:r>
            <a:endParaRPr lang="en-US" b="1" u="sng"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Goldman Sachs (cont.)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a:t>
            </a:r>
            <a:r>
              <a:rPr lang="en-US" dirty="0" smtClean="0"/>
              <a:t>Goldman case appears to be fading from media view, but the questions it raises will only reappear in the future. Are businesses prepared to monitor and stop </a:t>
            </a:r>
            <a:r>
              <a:rPr lang="en-US" dirty="0" err="1" smtClean="0"/>
              <a:t>EDoS</a:t>
            </a:r>
            <a:r>
              <a:rPr lang="en-US" dirty="0" smtClean="0"/>
              <a:t> attacks? Could a cyber attack or information breach cause a financial panic and damage an already fragile economy?</a:t>
            </a:r>
          </a:p>
          <a:p>
            <a:pPr>
              <a:buNone/>
            </a:pPr>
            <a:r>
              <a:rPr lang="en-US" dirty="0" smtClean="0"/>
              <a:t>One answer lies in re-examining the use of the Racketeer Influenced and Corrupt Organizations Act (RICO</a:t>
            </a:r>
            <a:r>
              <a:rPr lang="en-US" dirty="0" smtClean="0"/>
              <a:t>). </a:t>
            </a:r>
            <a:r>
              <a:rPr lang="en-US" dirty="0" smtClean="0"/>
              <a:t>RICO laws can be used to prosecute criminal enterprises. In the case of an </a:t>
            </a:r>
            <a:r>
              <a:rPr lang="en-US" dirty="0" err="1" smtClean="0"/>
              <a:t>EDoS</a:t>
            </a:r>
            <a:r>
              <a:rPr lang="en-US" dirty="0" smtClean="0"/>
              <a:t> or a disinformation campaign, each individual crime involved may be minor (say multiple small counts of theft or securities fraud), but taken in total, the crimes can be prosecuted under the much tougher RICO statutes</a:t>
            </a:r>
            <a:r>
              <a:rPr lang="en-US" dirty="0" smtClean="0"/>
              <a:t>.”</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Rorschach and Wikipedia: The battle of the inkblots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Patrick </a:t>
            </a:r>
            <a:r>
              <a:rPr lang="en-US" dirty="0" smtClean="0"/>
              <a:t>White - Globe </a:t>
            </a:r>
            <a:r>
              <a:rPr lang="en-US" dirty="0" smtClean="0"/>
              <a:t>and Mail </a:t>
            </a:r>
            <a:r>
              <a:rPr lang="en-US" dirty="0" smtClean="0"/>
              <a:t>-Thursday</a:t>
            </a:r>
            <a:r>
              <a:rPr lang="en-US" dirty="0" smtClean="0"/>
              <a:t>, Jul. 30, 2009</a:t>
            </a:r>
          </a:p>
          <a:p>
            <a:pPr>
              <a:buNone/>
            </a:pPr>
            <a:r>
              <a:rPr lang="en-US" dirty="0" smtClean="0"/>
              <a:t>“When </a:t>
            </a:r>
            <a:r>
              <a:rPr lang="en-US" dirty="0" smtClean="0"/>
              <a:t>he's not patching up patients in the ER, Moose Jaw, Sask., doctor James </a:t>
            </a:r>
            <a:r>
              <a:rPr lang="en-US" dirty="0" err="1" smtClean="0"/>
              <a:t>Heilman</a:t>
            </a:r>
            <a:r>
              <a:rPr lang="en-US" dirty="0" smtClean="0"/>
              <a:t> can be found running ultra-marathons across desert and dune. </a:t>
            </a:r>
            <a:r>
              <a:rPr lang="en-US" dirty="0" smtClean="0"/>
              <a:t> But </a:t>
            </a:r>
            <a:r>
              <a:rPr lang="en-US" dirty="0" smtClean="0"/>
              <a:t>recently, his endurance has been tested by a marathon of a different sort. </a:t>
            </a:r>
          </a:p>
          <a:p>
            <a:pPr>
              <a:buNone/>
            </a:pPr>
            <a:r>
              <a:rPr lang="en-US" dirty="0" smtClean="0"/>
              <a:t>In mid-June, the physician and Wikipedia editor </a:t>
            </a:r>
            <a:r>
              <a:rPr lang="en-US" dirty="0" smtClean="0">
                <a:hlinkClick r:id="rId2"/>
              </a:rPr>
              <a:t>posted 10 Rorschach inkblots</a:t>
            </a:r>
            <a:r>
              <a:rPr lang="en-US" dirty="0" smtClean="0"/>
              <a:t> and the most common interpretations of them at the online encyclopedia, a move that has plunged him into an intense, and at times personal, debate with psychologists who want the 86-year-old evaluation method kept from the public eye</a:t>
            </a:r>
            <a:r>
              <a:rPr lang="en-US" dirty="0" smtClean="0"/>
              <a:t>.”</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Rorschach and </a:t>
            </a:r>
            <a:r>
              <a:rPr lang="en-US" b="1" dirty="0" smtClean="0"/>
              <a:t>Wikipedia</a:t>
            </a:r>
            <a:r>
              <a:rPr lang="en-US" b="1" dirty="0" smtClean="0"/>
              <a:t> </a:t>
            </a:r>
            <a:r>
              <a:rPr lang="en-US" b="1" dirty="0" smtClean="0"/>
              <a:t>(cont.)</a:t>
            </a:r>
            <a:endParaRPr lang="en-US" dirty="0"/>
          </a:p>
        </p:txBody>
      </p:sp>
      <p:sp>
        <p:nvSpPr>
          <p:cNvPr id="3" name="Content Placeholder 2"/>
          <p:cNvSpPr>
            <a:spLocks noGrp="1"/>
          </p:cNvSpPr>
          <p:nvPr>
            <p:ph idx="1"/>
          </p:nvPr>
        </p:nvSpPr>
        <p:spPr/>
        <p:txBody>
          <a:bodyPr>
            <a:normAutofit/>
          </a:bodyPr>
          <a:lstStyle/>
          <a:p>
            <a:pPr>
              <a:buNone/>
            </a:pPr>
            <a:r>
              <a:rPr lang="en-US" dirty="0" smtClean="0"/>
              <a:t>“The test becomes meaningless,” said Karen Cohen, executive director of the Canadian Psychological Association. “If someone has all the questions and the answers, you can't administer the test. That compromises its usefulness</a:t>
            </a:r>
            <a:r>
              <a:rPr lang="en-US" dirty="0" smtClean="0"/>
              <a:t>.   The </a:t>
            </a:r>
            <a:r>
              <a:rPr lang="en-US" dirty="0" smtClean="0"/>
              <a:t>association's policy states that tests constitute a “trade secret” and should be withheld from the public to prevent “significant negative impact on the health of Canadians.” </a:t>
            </a:r>
            <a:endParaRPr lang="en-US" dirty="0" smtClean="0"/>
          </a:p>
          <a:p>
            <a:pPr>
              <a:buNone/>
            </a:pPr>
            <a:r>
              <a:rPr lang="en-US" b="1" dirty="0" smtClean="0"/>
              <a:t>&lt;Are the tests trade secrets?&gt;</a:t>
            </a:r>
            <a:endParaRPr lang="en-US" b="1" dirty="0" smtClean="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Rorschach and Wikipedia (cont.)</a:t>
            </a:r>
            <a:endParaRPr lang="en-US" dirty="0"/>
          </a:p>
        </p:txBody>
      </p:sp>
      <p:sp>
        <p:nvSpPr>
          <p:cNvPr id="3" name="Content Placeholder 2"/>
          <p:cNvSpPr>
            <a:spLocks noGrp="1"/>
          </p:cNvSpPr>
          <p:nvPr>
            <p:ph idx="1"/>
          </p:nvPr>
        </p:nvSpPr>
        <p:spPr/>
        <p:txBody>
          <a:bodyPr/>
          <a:lstStyle/>
          <a:p>
            <a:pPr>
              <a:buNone/>
            </a:pPr>
            <a:r>
              <a:rPr lang="en-US" dirty="0" smtClean="0"/>
              <a:t>“The test might be a trade secret, but the copyright protection expired long ago.  Even so, a German publishing company that sells licenses to the Rorschach images is considering legal action against Wikipedia.”</a:t>
            </a:r>
          </a:p>
          <a:p>
            <a:pPr>
              <a:buNone/>
            </a:pPr>
            <a:r>
              <a:rPr lang="en-US" b="1" dirty="0" smtClean="0"/>
              <a:t>&lt;</a:t>
            </a:r>
            <a:r>
              <a:rPr lang="en-US" b="1" dirty="0" smtClean="0"/>
              <a:t>Are the tests </a:t>
            </a:r>
            <a:r>
              <a:rPr lang="en-US" b="1" dirty="0" smtClean="0"/>
              <a:t>copyright protected?&gt;</a:t>
            </a:r>
            <a:endParaRPr lang="en-US" b="1"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Cyberlaw - Jeffrey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ymphony">
  <a:themeElements>
    <a:clrScheme name="Symphony">
      <a:dk1>
        <a:sysClr val="windowText" lastClr="000000"/>
      </a:dk1>
      <a:lt1>
        <a:sysClr val="window" lastClr="FFFFFF"/>
      </a:lt1>
      <a:dk2>
        <a:srgbClr val="241F00"/>
      </a:dk2>
      <a:lt2>
        <a:srgbClr val="E5E9F7"/>
      </a:lt2>
      <a:accent1>
        <a:srgbClr val="AE0000"/>
      </a:accent1>
      <a:accent2>
        <a:srgbClr val="63457F"/>
      </a:accent2>
      <a:accent3>
        <a:srgbClr val="255775"/>
      </a:accent3>
      <a:accent4>
        <a:srgbClr val="A47C0C"/>
      </a:accent4>
      <a:accent5>
        <a:srgbClr val="39378D"/>
      </a:accent5>
      <a:accent6>
        <a:srgbClr val="680039"/>
      </a:accent6>
      <a:hlink>
        <a:srgbClr val="0000FF"/>
      </a:hlink>
      <a:folHlink>
        <a:srgbClr val="800080"/>
      </a:folHlink>
    </a:clrScheme>
    <a:fontScheme name="Symphony">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aramond"/>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ymphony">
      <a:fillStyleLst>
        <a:solidFill>
          <a:schemeClr val="phClr"/>
        </a:solidFill>
        <a:gradFill rotWithShape="1">
          <a:gsLst>
            <a:gs pos="0">
              <a:schemeClr val="phClr">
                <a:tint val="100000"/>
                <a:shade val="90000"/>
                <a:satMod val="175000"/>
              </a:schemeClr>
            </a:gs>
            <a:gs pos="100000">
              <a:schemeClr val="phClr">
                <a:tint val="75000"/>
                <a:satMod val="250000"/>
              </a:schemeClr>
            </a:gs>
          </a:gsLst>
          <a:lin ang="5400000" scaled="1"/>
        </a:gradFill>
        <a:gradFill rotWithShape="1">
          <a:gsLst>
            <a:gs pos="0">
              <a:schemeClr val="phClr">
                <a:shade val="50000"/>
                <a:satMod val="115000"/>
              </a:schemeClr>
            </a:gs>
            <a:gs pos="100000">
              <a:schemeClr val="phClr">
                <a:tint val="80000"/>
                <a:shade val="100000"/>
                <a:alpha val="85000"/>
                <a:satMod val="250000"/>
              </a:schemeClr>
            </a:gs>
          </a:gsLst>
          <a:lin ang="5400000" scaled="0"/>
        </a:gradFill>
      </a:fillStyleLst>
      <a:lnStyleLst>
        <a:ln w="6350" cap="flat" cmpd="sng" algn="ctr">
          <a:solidFill>
            <a:schemeClr val="phClr">
              <a:shade val="95000"/>
              <a:satMod val="115000"/>
            </a:schemeClr>
          </a:solidFill>
          <a:prstDash val="solid"/>
        </a:ln>
        <a:ln w="12700" cap="flat" cmpd="sng" algn="ctr">
          <a:solidFill>
            <a:schemeClr val="phClr">
              <a:shade val="90000"/>
              <a:satMod val="125000"/>
            </a:schemeClr>
          </a:solidFill>
          <a:prstDash val="solid"/>
        </a:ln>
        <a:ln w="25400" cap="flat" cmpd="sng" algn="ctr">
          <a:solidFill>
            <a:schemeClr val="phClr">
              <a:shade val="90000"/>
              <a:satMod val="135000"/>
            </a:schemeClr>
          </a:solidFill>
          <a:prstDash val="solid"/>
        </a:ln>
      </a:lnStyleLst>
      <a:effectStyleLst>
        <a:effectStyle>
          <a:effectLst/>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25400" h="0" prst="convex"/>
          </a:sp3d>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63500" h="25400" prst="convex"/>
          </a:sp3d>
        </a:effectStyle>
      </a:effectStyleLst>
      <a:bgFillStyleLst>
        <a:solidFill>
          <a:schemeClr val="phClr">
            <a:shade val="95000"/>
            <a:satMod val="115000"/>
          </a:schemeClr>
        </a:solidFill>
        <a:blipFill rotWithShape="1">
          <a:blip xmlns:r="http://schemas.openxmlformats.org/officeDocument/2006/relationships" r:embed="rId1">
            <a:duotone>
              <a:schemeClr val="phClr">
                <a:shade val="80000"/>
                <a:satMod val="250000"/>
              </a:schemeClr>
              <a:schemeClr val="phClr">
                <a:tint val="80000"/>
                <a:satMod val="200000"/>
              </a:schemeClr>
            </a:duotone>
          </a:blip>
          <a:stretch/>
        </a:blipFill>
        <a:blipFill rotWithShape="1">
          <a:blip xmlns:r="http://schemas.openxmlformats.org/officeDocument/2006/relationships" r:embed="rId2">
            <a:duotone>
              <a:schemeClr val="phClr">
                <a:shade val="50000"/>
                <a:satMod val="250000"/>
              </a:schemeClr>
              <a:schemeClr val="phClr">
                <a:tint val="80000"/>
                <a:satMod val="11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Symphony</Template>
  <TotalTime>2698</TotalTime>
  <Words>1339</Words>
  <Application>Microsoft Office PowerPoint</Application>
  <PresentationFormat>On-screen Show (4:3)</PresentationFormat>
  <Paragraphs>94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Symphony</vt:lpstr>
      <vt:lpstr>Cyberlaw &amp; E-Commerce</vt:lpstr>
      <vt:lpstr>Topic 1 – Trade Secrets in the News</vt:lpstr>
      <vt:lpstr>Goldman Sachs' Code and the Elephant in the Room</vt:lpstr>
      <vt:lpstr>Goldman Sachs (cont.)</vt:lpstr>
      <vt:lpstr>Goldman Sachs (cont.)</vt:lpstr>
      <vt:lpstr>Goldman Sachs (cont.)</vt:lpstr>
      <vt:lpstr>Rorschach and Wikipedia: The battle of the inkblots </vt:lpstr>
      <vt:lpstr>Rorschach and Wikipedia (cont.)</vt:lpstr>
      <vt:lpstr>Rorschach and Wikipedia (cont.)</vt:lpstr>
      <vt:lpstr>Green Project Inc., Maker of Recycled Ink and Toner Cartridges, Files Counter-Suit Against Corporate Giant Epson</vt:lpstr>
      <vt:lpstr>Green Project (cont.)</vt:lpstr>
      <vt:lpstr>Green Project (cont.)</vt:lpstr>
      <vt:lpstr>Green Project (cont.)</vt:lpstr>
      <vt:lpstr>Topic 2 - Trade Secret Cases</vt:lpstr>
      <vt:lpstr>Topic 3 - Misappropriation</vt:lpstr>
      <vt:lpstr>Topic 4 - Trade Secret Protection </vt:lpstr>
    </vt:vector>
  </TitlesOfParts>
  <Company>Arkansas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pittman</dc:creator>
  <cp:lastModifiedBy>pittman</cp:lastModifiedBy>
  <cp:revision>275</cp:revision>
  <dcterms:created xsi:type="dcterms:W3CDTF">2008-08-25T18:29:18Z</dcterms:created>
  <dcterms:modified xsi:type="dcterms:W3CDTF">2009-07-30T15:52:44Z</dcterms:modified>
</cp:coreProperties>
</file>