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9" r:id="rId1"/>
  </p:sldMasterIdLst>
  <p:notesMasterIdLst>
    <p:notesMasterId r:id="rId14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6" r:id="rId11"/>
    <p:sldId id="287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E269-7854-4E0E-93D2-D00D66393904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D88F-5F8E-4FCF-AA24-64275106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796323" y="4190170"/>
            <a:ext cx="836744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 cstate="print"/>
          <a:srcRect l="27271" t="11030" r="13284" b="37244"/>
          <a:stretch>
            <a:fillRect/>
          </a:stretch>
        </p:blipFill>
        <p:spPr>
          <a:xfrm>
            <a:off x="0" y="1143000"/>
            <a:ext cx="7899300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51816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3733800"/>
            <a:ext cx="312420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5486400"/>
            <a:ext cx="312420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D2F05D-F492-4CB4-BB3F-1D80F2BEF5D8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528734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1D13C-0A32-46EA-A557-EE24C2F1C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251867" y="408666"/>
            <a:ext cx="2490637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/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669229" y="5000575"/>
            <a:ext cx="690418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238130" y="6052653"/>
            <a:ext cx="698371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15430" y="6131024"/>
            <a:ext cx="424872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475175" y="3681289"/>
            <a:ext cx="558053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20040" y="5029200"/>
            <a:ext cx="1042416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97FFF-517C-4DE5-8C14-20313E71C4BB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A71F4-B3A8-4A56-A483-BD18A88E5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rot="5400000" flipH="1">
            <a:off x="770066" y="-664288"/>
            <a:ext cx="2444681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21009" y="279563"/>
            <a:ext cx="148475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1843088"/>
            <a:ext cx="6159500" cy="419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267E6-CACA-4963-88F1-983DAFC96CD5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B624-A272-4246-868D-4F8FECA2F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8476218" y="6093223"/>
            <a:ext cx="558053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49308-114E-4949-A0FF-732635BB6630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345" y="1600200"/>
            <a:ext cx="704135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1" y="3059113"/>
            <a:ext cx="5575299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DFC36-5EBE-4641-94FD-6842012F3324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30AC2-23BB-4106-965D-7B32FB362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01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151063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B5F2F-A501-4851-8E61-93A011422693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2139297"/>
            <a:ext cx="27432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895600"/>
            <a:ext cx="27432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599A-F919-4C24-9400-7E3390B11DA8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0F0887-AC08-47FF-BEFA-84028300EBA8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2B75-0CA1-4C3E-AA46-141ED3B66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FF7DC-7E29-40B3-9463-59B6C6F8DB75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C9D3B-8C7A-4FBB-914B-3E7CE05F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718" y="1843088"/>
            <a:ext cx="388620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8"/>
            <a:ext cx="3008313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5848C-3475-4C36-AAA3-445CA1AB3620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179-56B8-4D6D-BD28-D41DDAA4C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1718" y="1843087"/>
            <a:ext cx="41148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3087"/>
            <a:ext cx="3008312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323C0-FAE9-46BC-B1A7-3095A611E711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1733-CDB2-4849-97C1-8EE759FF7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 cstate="print"/>
          <a:srcRect l="27271" t="11030" r="45970" b="37244"/>
          <a:stretch>
            <a:fillRect/>
          </a:stretch>
        </p:blipFill>
        <p:spPr>
          <a:xfrm flipH="1">
            <a:off x="-1" y="2895600"/>
            <a:ext cx="2444681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133601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5287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790FC8-B2E2-4189-B517-FAD91247D375}" type="datetime1">
              <a:rPr lang="en-US" smtClean="0"/>
              <a:pPr>
                <a:defRPr/>
              </a:pPr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6515287"/>
            <a:ext cx="2895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15287"/>
            <a:ext cx="685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D3DCB6-3C5B-4039-AE0A-C473ECA1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287768" y="1005840"/>
            <a:ext cx="836744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158559" y="1724666"/>
            <a:ext cx="690418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216152" y="6015897"/>
            <a:ext cx="698371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29768" y="6162201"/>
            <a:ext cx="424872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7964424" y="493776"/>
            <a:ext cx="558053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484632" y="5028345"/>
            <a:ext cx="1042416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web/trademarks/madrid/madrid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sme/en/documents/ip_valuation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5105400" cy="2624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alpha val="90000"/>
                  </a:schemeClr>
                </a:solidFill>
              </a:rPr>
              <a:t>Cyberlaw &amp; E-Commerce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317502" y="3505200"/>
            <a:ext cx="4433047" cy="990600"/>
          </a:xfrm>
        </p:spPr>
        <p:txBody>
          <a:bodyPr>
            <a:normAutofit fontScale="55000" lnSpcReduction="20000"/>
          </a:bodyPr>
          <a:lstStyle/>
          <a:p>
            <a:r>
              <a:rPr lang="en-US" sz="4300" dirty="0" smtClean="0"/>
              <a:t>Trademark - </a:t>
            </a:r>
            <a:r>
              <a:rPr lang="en-US" sz="4300" smtClean="0"/>
              <a:t>International </a:t>
            </a:r>
            <a:r>
              <a:rPr lang="en-US" sz="4300" smtClean="0"/>
              <a:t>Considerations</a:t>
            </a:r>
            <a:endParaRPr lang="en-US" sz="43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0123D-4E7C-409F-BE58-99922433CA43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Protecting Trademarks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Trademark protection can be obtained through </a:t>
            </a:r>
            <a:r>
              <a:rPr lang="fr-FR" b="1" smtClean="0"/>
              <a:t>registration </a:t>
            </a:r>
            <a:r>
              <a:rPr lang="fr-FR" smtClean="0"/>
              <a:t>or, in some countries, also through </a:t>
            </a:r>
            <a:r>
              <a:rPr lang="fr-FR" b="1" smtClean="0"/>
              <a:t>use</a:t>
            </a:r>
            <a:r>
              <a:rPr lang="fr-FR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Even where trademarks can be protected through use, you are well advised to register the trademark by filing the appropriate application form at the national trademark office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Registering a trademark will provide stronger protection, particularly in case of conflict with an identical or confusingly similar trademark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E8798-78E6-4537-8926-A601D9488398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4000" b="1" smtClean="0"/>
              <a:t>Rejecting a Trademark Application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mtClean="0"/>
              <a:t>Applications for trademark registration are usually rejected on what are commonly referred to as “absolute grounds” in the following cases: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b="1" smtClean="0"/>
              <a:t>Generic terms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b="1" smtClean="0"/>
              <a:t>Descriptive terms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b="1" smtClean="0"/>
              <a:t>Deceptive trademarks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b="1" smtClean="0"/>
              <a:t>Public order or morality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b="1" smtClean="0"/>
              <a:t>Flags,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24C33-1A33-4D55-9FB6-75F6F87A8FE0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err="1" smtClean="0"/>
              <a:t>Registering</a:t>
            </a:r>
            <a:r>
              <a:rPr lang="fr-FR" dirty="0" smtClean="0"/>
              <a:t> a </a:t>
            </a:r>
            <a:r>
              <a:rPr lang="fr-FR" dirty="0" err="1" smtClean="0"/>
              <a:t>Trademark</a:t>
            </a:r>
            <a:endParaRPr lang="fr-FR" dirty="0" smtClean="0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First, choose your national trademark office</a:t>
            </a:r>
          </a:p>
          <a:p>
            <a:pPr eaLnBrk="1" hangingPunct="1">
              <a:defRPr/>
            </a:pPr>
            <a:r>
              <a:rPr lang="en-US" dirty="0" smtClean="0"/>
              <a:t>Next, proceed with international registration under the </a:t>
            </a:r>
            <a:r>
              <a:rPr lang="en-US" dirty="0" smtClean="0">
                <a:hlinkClick r:id="rId2"/>
              </a:rPr>
              <a:t>Madrid System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304800" y="381000"/>
            <a:ext cx="5943600" cy="236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dirty="0" err="1" smtClean="0"/>
              <a:t>Making</a:t>
            </a:r>
            <a:r>
              <a:rPr lang="fr-FR" dirty="0" smtClean="0"/>
              <a:t> a Mark</a:t>
            </a:r>
            <a:br>
              <a:rPr lang="fr-FR" dirty="0" smtClean="0"/>
            </a:br>
            <a:r>
              <a:rPr lang="fr-FR" dirty="0" smtClean="0"/>
              <a:t>(WIPO </a:t>
            </a:r>
            <a:r>
              <a:rPr lang="fr-FR" dirty="0" err="1" smtClean="0"/>
              <a:t>Resources</a:t>
            </a:r>
            <a:r>
              <a:rPr lang="fr-FR" dirty="0" smtClean="0"/>
              <a:t>)</a:t>
            </a:r>
          </a:p>
        </p:txBody>
      </p:sp>
      <p:sp>
        <p:nvSpPr>
          <p:cNvPr id="56325" name="Rectangle 5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An Introduction to Trademarks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30BD6-5A97-4C47-B772-0F147450A7F7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What is a Trademark?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b="1" smtClean="0"/>
          </a:p>
          <a:p>
            <a:pPr eaLnBrk="1" hangingPunct="1">
              <a:defRPr/>
            </a:pPr>
            <a:r>
              <a:rPr lang="fr-FR" smtClean="0"/>
              <a:t>A trademark is a sign capable of distinguishing the goods or services produced or provided by one enterprise from those of other enterprises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ADC56-32D0-401D-B543-420DBFC3242A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What is a Trademark?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Any distinctive </a:t>
            </a:r>
            <a:r>
              <a:rPr lang="fr-FR" b="1" smtClean="0"/>
              <a:t>words, letters, numerals, drawings, pictures, shapes, colors, logotypes, labels or combinations </a:t>
            </a:r>
            <a:r>
              <a:rPr lang="fr-FR" smtClean="0"/>
              <a:t>used to distinguish goods or services may be considered a trademark.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EB83-A78B-411B-8124-4442390DED6B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What is a Trademark?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some countries (such as the United States), advertising slogans are also considered trademarks and may be registered as such at national trademark offices.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9C99B-5EED-4AEC-A4B4-0F17687A9E77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What is a Trademark?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An increasing number of countries also allow for the registration of less traditional forms of trademarks, such as single colors, three-dimensional signs (shapes of products or packaging), audible signs (sounds) or olfactory signs (smells).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B4052-4176-44F3-BC2E-B3CA9BFEE078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smtClean="0"/>
              <a:t>What are Trademarks for?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The main function of a trademark is to enable consumers to </a:t>
            </a:r>
            <a:r>
              <a:rPr lang="fr-FR" b="1" smtClean="0"/>
              <a:t>identify a product </a:t>
            </a:r>
            <a:r>
              <a:rPr lang="fr-FR" smtClean="0"/>
              <a:t>(whether a good or a service) of a particular company so as to </a:t>
            </a:r>
            <a:r>
              <a:rPr lang="fr-FR" b="1" smtClean="0"/>
              <a:t>distinguish it from other identical or similar products </a:t>
            </a:r>
            <a:r>
              <a:rPr lang="fr-FR" smtClean="0"/>
              <a:t>provided by competitors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07B76-00C6-4556-BDC1-97595A6820AB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The Value of Trademarks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For a detailed approach to trademark valuation analysis, see </a:t>
            </a:r>
            <a:r>
              <a:rPr lang="fr-FR" smtClean="0">
                <a:hlinkClick r:id="rId2"/>
              </a:rPr>
              <a:t>Intangible Asset &amp; Intellectual Property Valuation: A Multidisciplinary Perspective</a:t>
            </a:r>
            <a:r>
              <a:rPr lang="fr-FR" smtClean="0"/>
              <a:t>, especially Table 1 and Sidebar 1, pages 6-7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Cyberlaw - Jeffrey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4CEE6-A0B8-4A49-8E8E-449F30F6B052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b="1" smtClean="0"/>
              <a:t>Why Protect Trademarks through Registration?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Registration, under the relevant trademark law, gives your company the </a:t>
            </a:r>
            <a:r>
              <a:rPr lang="fr-FR" b="1" smtClean="0"/>
              <a:t>exclusive right to prevent others from marketing identical or similar products under the same or a confusingly similar 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2499</TotalTime>
  <Words>453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Butterfly</vt:lpstr>
      <vt:lpstr>Cyberlaw &amp; E-Commerce</vt:lpstr>
      <vt:lpstr>Making a Mark (WIPO Resources)</vt:lpstr>
      <vt:lpstr>What is a Trademark?</vt:lpstr>
      <vt:lpstr>What is a Trademark?</vt:lpstr>
      <vt:lpstr>What is a Trademark?</vt:lpstr>
      <vt:lpstr>What is a Trademark?</vt:lpstr>
      <vt:lpstr>What are Trademarks for?</vt:lpstr>
      <vt:lpstr>The Value of Trademarks</vt:lpstr>
      <vt:lpstr>Why Protect Trademarks through Registration?</vt:lpstr>
      <vt:lpstr>Protecting Trademarks</vt:lpstr>
      <vt:lpstr>Rejecting a Trademark Application</vt:lpstr>
      <vt:lpstr>Registering a Trademark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260</cp:revision>
  <dcterms:created xsi:type="dcterms:W3CDTF">2008-08-25T18:29:18Z</dcterms:created>
  <dcterms:modified xsi:type="dcterms:W3CDTF">2010-04-06T20:42:18Z</dcterms:modified>
</cp:coreProperties>
</file>